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284" r:id="rId21"/>
    <p:sldId id="271" r:id="rId22"/>
    <p:sldId id="296" r:id="rId23"/>
    <p:sldId id="297" r:id="rId24"/>
    <p:sldId id="310" r:id="rId25"/>
    <p:sldId id="299" r:id="rId26"/>
    <p:sldId id="298" r:id="rId27"/>
    <p:sldId id="302" r:id="rId28"/>
    <p:sldId id="301" r:id="rId29"/>
    <p:sldId id="303" r:id="rId30"/>
    <p:sldId id="311" r:id="rId31"/>
    <p:sldId id="304" r:id="rId32"/>
    <p:sldId id="274" r:id="rId33"/>
    <p:sldId id="285" r:id="rId34"/>
    <p:sldId id="309" r:id="rId35"/>
    <p:sldId id="307" r:id="rId36"/>
    <p:sldId id="308" r:id="rId37"/>
    <p:sldId id="275" r:id="rId38"/>
    <p:sldId id="276" r:id="rId39"/>
    <p:sldId id="277" r:id="rId40"/>
    <p:sldId id="29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166" autoAdjust="0"/>
  </p:normalViewPr>
  <p:slideViewPr>
    <p:cSldViewPr>
      <p:cViewPr>
        <p:scale>
          <a:sx n="77" d="100"/>
          <a:sy n="77" d="100"/>
        </p:scale>
        <p:origin x="16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Tip! Make yourself a symbols chart!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2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3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Called the 34-14 rule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25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6ish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29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Examples 7 and 8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34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36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37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38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39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3Tu-ElppF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voxEYmQHN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Curve, Standardization and z Scores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curve = standardized</a:t>
            </a:r>
          </a:p>
          <a:p>
            <a:pPr lvl="1"/>
            <a:r>
              <a:rPr lang="en-US" dirty="0"/>
              <a:t>z distribution (draw it)</a:t>
            </a:r>
          </a:p>
          <a:p>
            <a:pPr lvl="1"/>
            <a:r>
              <a:rPr lang="en-US" dirty="0"/>
              <a:t>z scores </a:t>
            </a:r>
          </a:p>
          <a:p>
            <a:pPr lvl="2"/>
            <a:r>
              <a:rPr lang="en-US" dirty="0"/>
              <a:t>Comparing z scores</a:t>
            </a:r>
          </a:p>
          <a:p>
            <a:pPr lvl="1"/>
            <a:r>
              <a:rPr lang="en-US" dirty="0"/>
              <a:t>Percentiles are </a:t>
            </a:r>
            <a:r>
              <a:rPr lang="en-US" i="1" dirty="0"/>
              <a:t>p</a:t>
            </a:r>
            <a:r>
              <a:rPr lang="en-US" dirty="0"/>
              <a:t> values</a:t>
            </a:r>
          </a:p>
          <a:p>
            <a:pPr lvl="2"/>
            <a:r>
              <a:rPr lang="en-US" dirty="0"/>
              <a:t>Different ways to think about </a:t>
            </a:r>
            <a:r>
              <a:rPr lang="en-US" i="1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Z-distribution </a:t>
            </a:r>
            <a:r>
              <a:rPr lang="en-US" dirty="0"/>
              <a:t>– normal distribution of standardized scores </a:t>
            </a:r>
          </a:p>
          <a:p>
            <a:r>
              <a:rPr lang="en-US" dirty="0"/>
              <a:t>Also called </a:t>
            </a:r>
            <a:r>
              <a:rPr lang="en-US" b="1" dirty="0"/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what are z-scores?</a:t>
            </a:r>
          </a:p>
          <a:p>
            <a:pPr lvl="1"/>
            <a:r>
              <a:rPr lang="en-US"/>
              <a:t>Number of standard deviations away from the mean of a particular score</a:t>
            </a:r>
          </a:p>
          <a:p>
            <a:pPr lvl="1"/>
            <a:r>
              <a:rPr lang="en-US"/>
              <a:t>Can be positive or negative </a:t>
            </a:r>
          </a:p>
          <a:p>
            <a:pPr lvl="2"/>
            <a:r>
              <a:rPr lang="en-US"/>
              <a:t>Positive = above mean</a:t>
            </a:r>
          </a:p>
          <a:p>
            <a:pPr lvl="2"/>
            <a:r>
              <a:rPr lang="en-US"/>
              <a:t>Negative = below mean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35088"/>
              </p:ext>
            </p:extLst>
          </p:nvPr>
        </p:nvGraphicFramePr>
        <p:xfrm>
          <a:off x="5334000" y="4038600"/>
          <a:ext cx="2053144" cy="104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2053144" cy="1042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16B-E074-472A-B562-011E78F1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 Distribution</a:t>
            </a:r>
          </a:p>
        </p:txBody>
      </p:sp>
      <p:pic>
        <p:nvPicPr>
          <p:cNvPr id="6" name="Content Placeholder 5" descr="Noless_fig_06_05">
            <a:extLst>
              <a:ext uri="{FF2B5EF4-FFF2-40B4-BE49-F238E27FC236}">
                <a16:creationId xmlns:a16="http://schemas.microsoft.com/office/drawing/2014/main" id="{DDA8A5C9-13D7-434D-998F-ABBAEE294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1983463"/>
            <a:ext cx="7543800" cy="37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Z-distribution</a:t>
            </a:r>
          </a:p>
          <a:p>
            <a:pPr lvl="1"/>
            <a:r>
              <a:rPr lang="en-US" dirty="0"/>
              <a:t>Mean = 0</a:t>
            </a:r>
          </a:p>
          <a:p>
            <a:pPr lvl="1"/>
            <a:r>
              <a:rPr lang="en-US" dirty="0"/>
              <a:t>Standard deviation = 1</a:t>
            </a:r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scores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Raw Scores to z Scores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Subtract the mean of the population from the raw score</a:t>
            </a:r>
          </a:p>
          <a:p>
            <a:r>
              <a:rPr lang="en-US" dirty="0"/>
              <a:t>Step 2: Divide by the standard deviation of the population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40541"/>
              </p:ext>
            </p:extLst>
          </p:nvPr>
        </p:nvGraphicFramePr>
        <p:xfrm>
          <a:off x="3426459" y="403860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459" y="403860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Transforming z Scores into Raw Scores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Multiply the z score by the standard deviation of the population</a:t>
            </a:r>
          </a:p>
          <a:p>
            <a:r>
              <a:rPr lang="en-US"/>
              <a:t>Step 2: Add the mean of the population to this product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50345"/>
              </p:ext>
            </p:extLst>
          </p:nvPr>
        </p:nvGraphicFramePr>
        <p:xfrm>
          <a:off x="3464559" y="449580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9" y="449580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z Scores to Make Comparisons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your score on an exam, and a friend’s score on an exam, you can convert to z scores to determine who did better and by how much.</a:t>
            </a:r>
          </a:p>
          <a:p>
            <a:r>
              <a:rPr lang="en-US" dirty="0"/>
              <a:t>z scores are standardized, so they can be compared!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Apples and Oranges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standardize the raw scores on two different scales, converting both scores to z scores, we can then compare the scores directly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547" y="3430694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/>
              <a:t>Transforming </a:t>
            </a:r>
            <a:r>
              <a:rPr lang="en-US" i="1"/>
              <a:t>z</a:t>
            </a:r>
            <a:r>
              <a:rPr lang="en-US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/>
              <a:t>z</a:t>
            </a:r>
            <a:r>
              <a:rPr lang="en-US" dirty="0"/>
              <a:t> scores tell you where a value fits into a normal distribution.</a:t>
            </a:r>
          </a:p>
          <a:p>
            <a:r>
              <a:rPr lang="en-US" dirty="0"/>
              <a:t>Based on the normal distribution, there are rules about where scores with a </a:t>
            </a:r>
            <a:r>
              <a:rPr lang="en-US" i="1" dirty="0"/>
              <a:t>z</a:t>
            </a:r>
            <a:r>
              <a:rPr lang="en-US" dirty="0"/>
              <a:t> value will fall, and how it will relate to a percentile rank</a:t>
            </a:r>
          </a:p>
          <a:p>
            <a:r>
              <a:rPr lang="en-US" dirty="0"/>
              <a:t>You can use the area under the normal curve to calculate percentiles for any score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73794A-D1B4-4AC6-963D-735CA74F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Percentages</a:t>
            </a:r>
          </a:p>
        </p:txBody>
      </p:sp>
      <p:pic>
        <p:nvPicPr>
          <p:cNvPr id="7" name="Picture 4" descr="Nolan_fig07_06">
            <a:extLst>
              <a:ext uri="{FF2B5EF4-FFF2-40B4-BE49-F238E27FC236}">
                <a16:creationId xmlns:a16="http://schemas.microsoft.com/office/drawing/2014/main" id="{26CE0A02-541C-4DD9-A237-73D067F8C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308" y="2286000"/>
            <a:ext cx="7354758" cy="307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6553200" cy="52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Sketching the Normal Curve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sketching the normal curve:</a:t>
            </a:r>
          </a:p>
          <a:p>
            <a:pPr lvl="1"/>
            <a:r>
              <a:rPr lang="en-US" dirty="0"/>
              <a:t>Stays clear in memory; minimizes errors</a:t>
            </a:r>
          </a:p>
          <a:p>
            <a:pPr lvl="1"/>
            <a:r>
              <a:rPr lang="en-US" dirty="0"/>
              <a:t>Practical reference</a:t>
            </a:r>
          </a:p>
          <a:p>
            <a:pPr lvl="1"/>
            <a:r>
              <a:rPr lang="en-US" dirty="0"/>
              <a:t>Condenses the information</a:t>
            </a:r>
          </a:p>
          <a:p>
            <a:pPr lvl="1"/>
            <a:r>
              <a:rPr lang="en-US" dirty="0"/>
              <a:t>Allows you to make sure the </a:t>
            </a:r>
            <a:r>
              <a:rPr lang="en-US" dirty="0" err="1"/>
              <a:t>JASP</a:t>
            </a:r>
            <a:r>
              <a:rPr lang="en-US" dirty="0"/>
              <a:t> information you are getting seems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</a:t>
            </a:r>
            <a:r>
              <a:rPr lang="en-US" i="1" dirty="0"/>
              <a:t>p</a:t>
            </a:r>
            <a:r>
              <a:rPr lang="en-US" dirty="0"/>
              <a:t> value from a z score:</a:t>
            </a:r>
          </a:p>
          <a:p>
            <a:pPr lvl="1"/>
            <a:r>
              <a:rPr lang="en-US" dirty="0" err="1"/>
              <a:t>pnorm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lower.tail</a:t>
            </a:r>
            <a:r>
              <a:rPr lang="en-US" dirty="0"/>
              <a:t> depends on what you want (options are T or F)</a:t>
            </a:r>
          </a:p>
        </p:txBody>
      </p:sp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C948-A551-44E4-B001-EFA85CB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Positive z Score</a:t>
            </a:r>
          </a:p>
        </p:txBody>
      </p:sp>
      <p:pic>
        <p:nvPicPr>
          <p:cNvPr id="7" name="Picture 4" descr="Nolan_fig08_03">
            <a:extLst>
              <a:ext uri="{FF2B5EF4-FFF2-40B4-BE49-F238E27FC236}">
                <a16:creationId xmlns:a16="http://schemas.microsoft.com/office/drawing/2014/main" id="{11C99CA7-30A3-4C76-9AB5-2F3C3F843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8486" y="2148965"/>
            <a:ext cx="7652747" cy="36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C4E-D58A-422D-B7F2-15201BF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Positive z Score</a:t>
            </a:r>
          </a:p>
        </p:txBody>
      </p:sp>
      <p:pic>
        <p:nvPicPr>
          <p:cNvPr id="7" name="Picture 4" descr="Nolan_fig08_02">
            <a:extLst>
              <a:ext uri="{FF2B5EF4-FFF2-40B4-BE49-F238E27FC236}">
                <a16:creationId xmlns:a16="http://schemas.microsoft.com/office/drawing/2014/main" id="{E0F89920-033B-4838-B70E-D0026C0D7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0978" y="2362200"/>
            <a:ext cx="750578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38B2-5DFD-4405-BA89-ADD2057C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Negative z Score</a:t>
            </a:r>
          </a:p>
        </p:txBody>
      </p:sp>
      <p:pic>
        <p:nvPicPr>
          <p:cNvPr id="7" name="Picture 4" descr="Nolan_fig08_06">
            <a:extLst>
              <a:ext uri="{FF2B5EF4-FFF2-40B4-BE49-F238E27FC236}">
                <a16:creationId xmlns:a16="http://schemas.microsoft.com/office/drawing/2014/main" id="{9FC5C98A-0B21-4076-9490-341A7E728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3916" y="2209800"/>
            <a:ext cx="7881887" cy="36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70CA-0539-43CA-8F49-FDA858C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Negative z Score</a:t>
            </a:r>
          </a:p>
        </p:txBody>
      </p:sp>
      <p:pic>
        <p:nvPicPr>
          <p:cNvPr id="7" name="Picture 4" descr="Nolan_fig08_05">
            <a:extLst>
              <a:ext uri="{FF2B5EF4-FFF2-40B4-BE49-F238E27FC236}">
                <a16:creationId xmlns:a16="http://schemas.microsoft.com/office/drawing/2014/main" id="{7F3B346E-0B2C-418A-A0E1-34847AEA4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229210" cy="33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061A-CB8B-4C26-8637-53904102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Percentage at Least as Extreme as Our z Score</a:t>
            </a:r>
          </a:p>
        </p:txBody>
      </p:sp>
      <p:pic>
        <p:nvPicPr>
          <p:cNvPr id="7" name="Picture 4" descr="Nolan_fig08_07">
            <a:extLst>
              <a:ext uri="{FF2B5EF4-FFF2-40B4-BE49-F238E27FC236}">
                <a16:creationId xmlns:a16="http://schemas.microsoft.com/office/drawing/2014/main" id="{BFAB9CF6-0B98-4E5B-967D-10EF5C640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15" y="2204475"/>
            <a:ext cx="7588180" cy="35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5747057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Moivre</a:t>
            </a:r>
            <a:r>
              <a:rPr lang="en-US" dirty="0"/>
              <a:t> – Bernoulli – De Morgan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3C7E0-C803-4EB7-B496-7A1898C1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 Curve is Born (1769)</a:t>
            </a:r>
          </a:p>
        </p:txBody>
      </p:sp>
      <p:pic>
        <p:nvPicPr>
          <p:cNvPr id="7" name="Picture 2" descr="C:\Documents and Settings\dillerj\Desktop\Stats_Consult\JPGS - low res\CH06\low\Noless_fig_06_01ab.jpg">
            <a:extLst>
              <a:ext uri="{FF2B5EF4-FFF2-40B4-BE49-F238E27FC236}">
                <a16:creationId xmlns:a16="http://schemas.microsoft.com/office/drawing/2014/main" id="{E8E50D78-1077-4DAD-B8F2-66E5B65A5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44013" y="1846263"/>
            <a:ext cx="450042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z score from a </a:t>
            </a:r>
            <a:r>
              <a:rPr lang="en-US" i="1" dirty="0"/>
              <a:t>p</a:t>
            </a:r>
            <a:r>
              <a:rPr lang="en-US" dirty="0"/>
              <a:t> value: </a:t>
            </a:r>
          </a:p>
          <a:p>
            <a:r>
              <a:rPr lang="en-US" dirty="0" err="1"/>
              <a:t>qnorm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lower.tail</a:t>
            </a:r>
            <a:r>
              <a:rPr lang="en-US" dirty="0"/>
              <a:t> depends on what you want (options are T or F)</a:t>
            </a:r>
          </a:p>
        </p:txBody>
      </p:sp>
    </p:spTree>
    <p:extLst>
      <p:ext uri="{BB962C8B-B14F-4D97-AF65-F5344CB8AC3E}">
        <p14:creationId xmlns:p14="http://schemas.microsoft.com/office/powerpoint/2010/main" val="296681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FCBA-1083-4ED0-8A47-26AB6F83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Score from a Percentile</a:t>
            </a:r>
          </a:p>
        </p:txBody>
      </p:sp>
      <p:pic>
        <p:nvPicPr>
          <p:cNvPr id="7" name="Picture 4" descr="Nolan_fig08_09">
            <a:extLst>
              <a:ext uri="{FF2B5EF4-FFF2-40B4-BE49-F238E27FC236}">
                <a16:creationId xmlns:a16="http://schemas.microsoft.com/office/drawing/2014/main" id="{00F52D81-F79C-498F-845D-F04A189FD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6969410" cy="350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B4CE-671E-4ADF-A748-8D31B5A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4040-470F-4EF6-94B8-D38DCE5D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93066"/>
          </a:xfrm>
        </p:spPr>
        <p:txBody>
          <a:bodyPr/>
          <a:lstStyle/>
          <a:p>
            <a:r>
              <a:rPr lang="en-US" dirty="0"/>
              <a:t>These distributions were obtained by drawing from the same population</a:t>
            </a:r>
          </a:p>
        </p:txBody>
      </p:sp>
      <p:pic>
        <p:nvPicPr>
          <p:cNvPr id="6" name="Picture 6" descr="Noless_fig_06_09">
            <a:extLst>
              <a:ext uri="{FF2B5EF4-FFF2-40B4-BE49-F238E27FC236}">
                <a16:creationId xmlns:a16="http://schemas.microsoft.com/office/drawing/2014/main" id="{7C0A07E2-0C52-4CD6-B08D-CA8EBFBE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9" y="3048000"/>
            <a:ext cx="768856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2D5-1DB5-4F50-92E4-2AEE544E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Means</a:t>
            </a:r>
          </a:p>
        </p:txBody>
      </p:sp>
      <p:pic>
        <p:nvPicPr>
          <p:cNvPr id="6" name="Content Placeholder 5" descr="Noless_fig_06_10">
            <a:extLst>
              <a:ext uri="{FF2B5EF4-FFF2-40B4-BE49-F238E27FC236}">
                <a16:creationId xmlns:a16="http://schemas.microsoft.com/office/drawing/2014/main" id="{6D00F50E-6584-4F77-8184-F6E76709E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059" y="2819400"/>
            <a:ext cx="7759701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7CD-B96E-41E1-BAFD-DE14524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Mathematical Magic of Large Samples</a:t>
            </a:r>
          </a:p>
        </p:txBody>
      </p:sp>
      <p:pic>
        <p:nvPicPr>
          <p:cNvPr id="6" name="Picture 4" descr="Nolan_fig07_11">
            <a:extLst>
              <a:ext uri="{FF2B5EF4-FFF2-40B4-BE49-F238E27FC236}">
                <a16:creationId xmlns:a16="http://schemas.microsoft.com/office/drawing/2014/main" id="{868DE9F5-001F-478F-99FF-85D5B1F95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04726" y="1846263"/>
            <a:ext cx="5034274" cy="423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Bunnies!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https://youtu.be/jvoxEYmQHNM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sample means is normally distributed even when the population from which it was drawn is not normal!</a:t>
            </a:r>
          </a:p>
          <a:p>
            <a:r>
              <a:rPr lang="en-US" dirty="0"/>
              <a:t>A distribution of means is less variable than a distribution of individual scores</a:t>
            </a:r>
          </a:p>
          <a:p>
            <a:pPr lvl="1"/>
            <a:r>
              <a:rPr lang="en-US" dirty="0"/>
              <a:t>meaning SD is smaller… but we don’t call it SD</a:t>
            </a:r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Means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of the distribution tends to be the mean of the population</a:t>
            </a:r>
          </a:p>
          <a:p>
            <a:r>
              <a:rPr lang="en-US" dirty="0"/>
              <a:t>Standard deviation of the distribution tends to be less than the standard deviation of the population</a:t>
            </a:r>
          </a:p>
          <a:p>
            <a:pPr lvl="1"/>
            <a:r>
              <a:rPr lang="en-US" b="1" dirty="0"/>
              <a:t>The standard error: </a:t>
            </a:r>
            <a:r>
              <a:rPr lang="en-US" dirty="0"/>
              <a:t>standard deviation of the distribution of means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8226"/>
              </p:ext>
            </p:extLst>
          </p:nvPr>
        </p:nvGraphicFramePr>
        <p:xfrm>
          <a:off x="3540759" y="4419600"/>
          <a:ext cx="2108200" cy="131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59" y="4419600"/>
                        <a:ext cx="2108200" cy="1312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2B7-1BFD-4D18-BD74-16B5A15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Appropriate Measure of Spread</a:t>
            </a:r>
          </a:p>
        </p:txBody>
      </p:sp>
      <p:pic>
        <p:nvPicPr>
          <p:cNvPr id="6" name="Picture 4" descr="Nolan_fig07_10">
            <a:extLst>
              <a:ext uri="{FF2B5EF4-FFF2-40B4-BE49-F238E27FC236}">
                <a16:creationId xmlns:a16="http://schemas.microsoft.com/office/drawing/2014/main" id="{6961E87C-36BB-49E4-A196-A8776195DC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8672042" cy="32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015" y="5717719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</a:t>
            </a:r>
            <a:r>
              <a:rPr lang="en-US" dirty="0" err="1"/>
              <a:t>unimodal</a:t>
            </a:r>
            <a:r>
              <a:rPr lang="en-US" dirty="0"/>
              <a:t>, symmetric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B3EA6-0595-477F-BA6D-A2841974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Modern Normal Curve</a:t>
            </a:r>
          </a:p>
        </p:txBody>
      </p:sp>
      <p:pic>
        <p:nvPicPr>
          <p:cNvPr id="7" name="Picture 4" descr="Nolan_fig07_01">
            <a:extLst>
              <a:ext uri="{FF2B5EF4-FFF2-40B4-BE49-F238E27FC236}">
                <a16:creationId xmlns:a16="http://schemas.microsoft.com/office/drawing/2014/main" id="{30F837D5-5BC0-4543-B96F-6BD679EB6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6015" y="2590800"/>
            <a:ext cx="7565900" cy="250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 statistic for Distribution of Means</a:t>
            </a:r>
            <a:endParaRPr lang="en-US" dirty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distribution of means, you tweak how you calculate z!</a:t>
            </a:r>
          </a:p>
          <a:p>
            <a:r>
              <a:rPr lang="en-US" dirty="0"/>
              <a:t>Calculation of percentages stays the same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DDD16-5FDE-4D13-8FBF-A87ADF56292D}"/>
              </a:ext>
            </a:extLst>
          </p:cNvPr>
          <p:cNvSpPr txBox="1"/>
          <p:nvPr/>
        </p:nvSpPr>
        <p:spPr>
          <a:xfrm>
            <a:off x="3680459" y="3857414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z = M – </a:t>
            </a:r>
            <a:r>
              <a:rPr lang="en-US" sz="2800" u="sng" dirty="0" err="1"/>
              <a:t>μM</a:t>
            </a:r>
            <a:endParaRPr lang="en-US" sz="2800" u="sng" dirty="0"/>
          </a:p>
          <a:p>
            <a:r>
              <a:rPr lang="en-US" sz="2800" dirty="0"/>
              <a:t>	</a:t>
            </a:r>
            <a:r>
              <a:rPr lang="en-US" sz="2800" dirty="0" err="1"/>
              <a:t>σM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0209" y="312420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1ADA7-1CDA-4ABD-AB5C-227E373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Catching Cheaters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8375B-54E1-4977-9D4D-58EB02AE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This pattern is an indication that researchers might be manipulating their analyses to push their z statistics beyond the cutoffs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B477E-73FD-42EE-BE2B-0435C364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5</a:t>
            </a:r>
          </a:p>
        </p:txBody>
      </p:sp>
      <p:pic>
        <p:nvPicPr>
          <p:cNvPr id="8" name="Picture 4" descr="Nolan_fig07_02">
            <a:extLst>
              <a:ext uri="{FF2B5EF4-FFF2-40B4-BE49-F238E27FC236}">
                <a16:creationId xmlns:a16="http://schemas.microsoft.com/office/drawing/2014/main" id="{4F0550F5-6745-4B62-AD95-1F4A2E2E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17054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512C-B581-4ADF-B0F5-05200E6A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30</a:t>
            </a:r>
          </a:p>
        </p:txBody>
      </p:sp>
      <p:pic>
        <p:nvPicPr>
          <p:cNvPr id="6" name="Picture 4" descr="Nolan_fig07_03">
            <a:extLst>
              <a:ext uri="{FF2B5EF4-FFF2-40B4-BE49-F238E27FC236}">
                <a16:creationId xmlns:a16="http://schemas.microsoft.com/office/drawing/2014/main" id="{701A94DB-A12E-4C71-9C05-C90695C90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013041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800-B7DC-4B7A-9D11-2BD655A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140</a:t>
            </a:r>
          </a:p>
        </p:txBody>
      </p:sp>
      <p:pic>
        <p:nvPicPr>
          <p:cNvPr id="6" name="Picture 4" descr="Nolan_fig07_04">
            <a:extLst>
              <a:ext uri="{FF2B5EF4-FFF2-40B4-BE49-F238E27FC236}">
                <a16:creationId xmlns:a16="http://schemas.microsoft.com/office/drawing/2014/main" id="{2E7F5309-279D-489B-B3A0-BCFBB05B8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429" y="2438400"/>
            <a:ext cx="7604331" cy="351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sample size increases, the shape of the distribution becomes more like the normal curve</a:t>
            </a:r>
          </a:p>
          <a:p>
            <a:r>
              <a:rPr lang="en-US" dirty="0"/>
              <a:t>Can you think of variables that might be normally distributed?</a:t>
            </a:r>
          </a:p>
          <a:p>
            <a:pPr lvl="1"/>
            <a:r>
              <a:rPr lang="en-US" dirty="0"/>
              <a:t>Think about it: Can nominal (categorical) variables be normally distributed?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wanted to compare our student scores on the old GRE (800 point scale) to the new GRE (170 point scale)</a:t>
            </a:r>
          </a:p>
          <a:p>
            <a:r>
              <a:rPr lang="en-US" dirty="0"/>
              <a:t>Standardization: allows comparisons by creating a common shared distribution</a:t>
            </a:r>
          </a:p>
          <a:p>
            <a:pPr lvl="1"/>
            <a:r>
              <a:rPr lang="en-US" dirty="0"/>
              <a:t>Also allows us to create percentiles (</a:t>
            </a:r>
            <a:r>
              <a:rPr lang="en-US" i="1" dirty="0"/>
              <a:t>p</a:t>
            </a:r>
            <a:r>
              <a:rPr lang="en-US" dirty="0"/>
              <a:t>-values!)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457</TotalTime>
  <Words>949</Words>
  <Application>Microsoft Office PowerPoint</Application>
  <PresentationFormat>On-screen Show (4:3)</PresentationFormat>
  <Paragraphs>151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Geneva</vt:lpstr>
      <vt:lpstr>Lucida Grande</vt:lpstr>
      <vt:lpstr>PSY200 Slides</vt:lpstr>
      <vt:lpstr>Equation</vt:lpstr>
      <vt:lpstr>The Normal Curve, Standardization and z Scores</vt:lpstr>
      <vt:lpstr>Freakanomics!</vt:lpstr>
      <vt:lpstr>The Bell Curve is Born (1769)</vt:lpstr>
      <vt:lpstr>A Modern Normal Curve</vt:lpstr>
      <vt:lpstr>Development of a Normal Curve: Sample of 5</vt:lpstr>
      <vt:lpstr>Development of a Normal Curve: Sample of 30</vt:lpstr>
      <vt:lpstr>Development of a Normal Curve: Sample of 140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The z Distribution</vt:lpstr>
      <vt:lpstr>Standardization, z Scores, and the Normal Curve</vt:lpstr>
      <vt:lpstr>Examples</vt:lpstr>
      <vt:lpstr>Transforming Raw Scores to z Scores</vt:lpstr>
      <vt:lpstr>Transforming z Scores into Raw Scores</vt:lpstr>
      <vt:lpstr>Using z Scores to Make Comparisons</vt:lpstr>
      <vt:lpstr>Comparing Apples and Oranges</vt:lpstr>
      <vt:lpstr>Transforming z Scores into Percentiles</vt:lpstr>
      <vt:lpstr>The Normal Curve and Percentages</vt:lpstr>
      <vt:lpstr>PowerPoint Presentation</vt:lpstr>
      <vt:lpstr>Sketching the Normal Curve</vt:lpstr>
      <vt:lpstr>R Curves</vt:lpstr>
      <vt:lpstr>Calculating the Percentage Above a Positive z Score</vt:lpstr>
      <vt:lpstr>Calculating the Percentile for a Positive z Score</vt:lpstr>
      <vt:lpstr>Calculating the Percentage Above a Negative z Score</vt:lpstr>
      <vt:lpstr>Calculating the Percentile for a Negative z Score</vt:lpstr>
      <vt:lpstr>Calculating the Percentage at Least as Extreme as Our z Score</vt:lpstr>
      <vt:lpstr>R Curves</vt:lpstr>
      <vt:lpstr>Calculating a Score from a Percentile</vt:lpstr>
      <vt:lpstr>Creating a Distribution of Scores</vt:lpstr>
      <vt:lpstr>Creating a Distribution of Means</vt:lpstr>
      <vt:lpstr>The Mathematical Magic of Large Samples</vt:lpstr>
      <vt:lpstr>Distribution Bunnies!</vt:lpstr>
      <vt:lpstr>The Central Limit Theorem</vt:lpstr>
      <vt:lpstr>Distribution of Means</vt:lpstr>
      <vt:lpstr>Using the Appropriate Measure of Spread</vt:lpstr>
      <vt:lpstr>PowerPoint Presentation</vt:lpstr>
      <vt:lpstr>Z statistic for Distribution of Means</vt:lpstr>
      <vt:lpstr>The Normal Curve and Catching Cheaters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120</cp:revision>
  <dcterms:created xsi:type="dcterms:W3CDTF">2010-01-19T19:01:20Z</dcterms:created>
  <dcterms:modified xsi:type="dcterms:W3CDTF">2018-07-17T19:00:46Z</dcterms:modified>
</cp:coreProperties>
</file>