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5" r:id="rId3"/>
    <p:sldId id="280" r:id="rId4"/>
    <p:sldId id="263" r:id="rId5"/>
    <p:sldId id="264" r:id="rId6"/>
    <p:sldId id="265" r:id="rId7"/>
    <p:sldId id="267" r:id="rId8"/>
    <p:sldId id="268" r:id="rId9"/>
    <p:sldId id="269" r:id="rId10"/>
    <p:sldId id="288" r:id="rId11"/>
    <p:sldId id="291" r:id="rId12"/>
    <p:sldId id="289" r:id="rId13"/>
    <p:sldId id="270" r:id="rId14"/>
    <p:sldId id="290" r:id="rId15"/>
    <p:sldId id="306" r:id="rId16"/>
    <p:sldId id="281" r:id="rId17"/>
    <p:sldId id="282" r:id="rId18"/>
    <p:sldId id="283" r:id="rId19"/>
    <p:sldId id="286" r:id="rId20"/>
    <p:sldId id="284" r:id="rId21"/>
    <p:sldId id="271" r:id="rId22"/>
    <p:sldId id="296" r:id="rId23"/>
    <p:sldId id="297" r:id="rId24"/>
    <p:sldId id="310" r:id="rId25"/>
    <p:sldId id="312" r:id="rId26"/>
    <p:sldId id="299" r:id="rId27"/>
    <p:sldId id="298" r:id="rId28"/>
    <p:sldId id="302" r:id="rId29"/>
    <p:sldId id="301" r:id="rId30"/>
    <p:sldId id="303" r:id="rId31"/>
    <p:sldId id="304" r:id="rId32"/>
    <p:sldId id="274" r:id="rId33"/>
    <p:sldId id="285" r:id="rId34"/>
    <p:sldId id="309" r:id="rId35"/>
    <p:sldId id="307" r:id="rId36"/>
    <p:sldId id="308" r:id="rId37"/>
    <p:sldId id="275" r:id="rId38"/>
    <p:sldId id="276" r:id="rId39"/>
    <p:sldId id="277" r:id="rId40"/>
    <p:sldId id="293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166" autoAdjust="0"/>
  </p:normalViewPr>
  <p:slideViewPr>
    <p:cSldViewPr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F5925DAB-B085-4724-81AA-2F2804412CB3}"/>
    <pc:docChg chg="modSld">
      <pc:chgData name="Tabetha Hopke" userId="5e7e88d54752368c" providerId="LiveId" clId="{F5925DAB-B085-4724-81AA-2F2804412CB3}" dt="2018-08-08T11:24:41.492" v="3" actId="1035"/>
      <pc:docMkLst>
        <pc:docMk/>
      </pc:docMkLst>
      <pc:sldChg chg="modSp">
        <pc:chgData name="Tabetha Hopke" userId="5e7e88d54752368c" providerId="LiveId" clId="{F5925DAB-B085-4724-81AA-2F2804412CB3}" dt="2018-08-08T11:24:41.492" v="3" actId="1035"/>
        <pc:sldMkLst>
          <pc:docMk/>
          <pc:sldMk cId="4029766444" sldId="293"/>
        </pc:sldMkLst>
        <pc:spChg chg="mod">
          <ac:chgData name="Tabetha Hopke" userId="5e7e88d54752368c" providerId="LiveId" clId="{F5925DAB-B085-4724-81AA-2F2804412CB3}" dt="2018-08-08T11:24:41.492" v="3" actId="1035"/>
          <ac:spMkLst>
            <pc:docMk/>
            <pc:sldMk cId="4029766444" sldId="293"/>
            <ac:spMk id="2" creationId="{3AADDD16-5FDE-4D13-8FBF-A87ADF56292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D3E6-1F7A-594E-B8C4-3FD50DE712D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AF18-ABE3-F645-8B08-B26D4C46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4411CE71-997D-4502-97BC-28EB909BB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F6C40-710F-4027-AF93-A79F60FFB05B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Tip! Make yourself a symbols chart!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C478-5CB9-46B5-955B-77FF348EBD15}" type="slidenum">
              <a:rPr lang="en-US" smtClean="0">
                <a:latin typeface="Lucida Grande"/>
                <a:ea typeface="Geneva"/>
                <a:cs typeface="Geneva"/>
              </a:rPr>
              <a:pPr/>
              <a:t>13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1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59FCD-20A9-4B95-A095-CABDC368AE66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2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36534-C482-428C-9F18-844B50ACB592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3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4D63-AFE1-4D90-BC5C-299A9EC4890E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69866-00EF-411D-A362-B368BB3D513F}" type="slidenum">
              <a:rPr lang="en-US" smtClean="0">
                <a:latin typeface="Lucida Grande"/>
                <a:ea typeface="Geneva"/>
                <a:cs typeface="Geneva"/>
              </a:rPr>
              <a:pPr/>
              <a:t>20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Called the 34-14 rule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477B6-A65E-4AF3-AC45-29BAD67F6B21}" type="slidenum">
              <a:rPr lang="en-US" smtClean="0">
                <a:latin typeface="Lucida Grande"/>
                <a:ea typeface="Geneva"/>
                <a:cs typeface="Geneva"/>
              </a:rPr>
              <a:pPr/>
              <a:t>21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72B0A-435F-42A2-9163-9BE1CFC6DBD4}" type="slidenum">
              <a:rPr lang="en-US" smtClean="0">
                <a:latin typeface="Lucida Grande"/>
                <a:ea typeface="Geneva"/>
                <a:cs typeface="Geneva"/>
              </a:rPr>
              <a:pPr/>
              <a:t>22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1744-8E3A-48A9-A9A1-4B70AF13C666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4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AD042-F61C-461A-AB2F-550D14BA5393}" type="slidenum">
              <a:rPr lang="en-US" smtClean="0">
                <a:latin typeface="Lucida Grande"/>
                <a:ea typeface="Geneva"/>
                <a:cs typeface="Geneva"/>
              </a:rPr>
              <a:pPr/>
              <a:t>26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5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38628-47C1-4500-A069-A640FB806CB3}" type="slidenum">
              <a:rPr lang="en-US" smtClean="0">
                <a:latin typeface="Lucida Grande"/>
                <a:ea typeface="Geneva"/>
                <a:cs typeface="Geneva"/>
              </a:rPr>
              <a:pPr/>
              <a:t>27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4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41538-D8CD-4821-9A39-A223512DAE67}" type="slidenum">
              <a:rPr lang="en-US" smtClean="0">
                <a:latin typeface="Lucida Grande"/>
                <a:ea typeface="Geneva"/>
                <a:cs typeface="Geneva"/>
              </a:rPr>
              <a:pPr/>
              <a:t>28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5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DCDC7-B671-4799-A3C6-12F10D903EAB}" type="slidenum">
              <a:rPr lang="en-US" smtClean="0">
                <a:latin typeface="Lucida Grande"/>
                <a:ea typeface="Geneva"/>
                <a:cs typeface="Geneva"/>
              </a:rPr>
              <a:pPr/>
              <a:t>29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 6ish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5AFFB-A16B-4177-99FC-71C2086A1F06}" type="slidenum">
              <a:rPr lang="en-US" smtClean="0">
                <a:latin typeface="Lucida Grande"/>
                <a:ea typeface="Geneva"/>
                <a:cs typeface="Geneva"/>
              </a:rPr>
              <a:pPr/>
              <a:t>30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/>
                <a:ea typeface="Geneva"/>
                <a:cs typeface="Geneva"/>
              </a:rPr>
              <a:t>Examples 7 and 8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D796E-3779-4BB7-AC6D-8257F191BD3D}" type="slidenum">
              <a:rPr lang="en-US" smtClean="0">
                <a:latin typeface="Lucida Grande"/>
                <a:ea typeface="Geneva"/>
                <a:cs typeface="Geneva"/>
              </a:rPr>
              <a:pPr/>
              <a:t>31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D04FC-F40C-459B-AE43-B62F413B369C}" type="slidenum">
              <a:rPr lang="en-US" smtClean="0">
                <a:latin typeface="Lucida Grande"/>
                <a:ea typeface="Geneva"/>
                <a:cs typeface="Geneva"/>
              </a:rPr>
              <a:pPr/>
              <a:t>32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DD20-1FBC-4685-84EE-7E7B3544E0C6}" type="slidenum">
              <a:rPr lang="en-US" smtClean="0">
                <a:latin typeface="Lucida Grande"/>
                <a:ea typeface="Geneva"/>
                <a:cs typeface="Geneva"/>
              </a:rPr>
              <a:pPr/>
              <a:t>34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/>
              <a:ea typeface="Geneva"/>
              <a:cs typeface="Geneva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21B91-C9BA-4DDB-9B16-616CD4FE9F23}" type="slidenum">
              <a:rPr lang="en-US" smtClean="0">
                <a:latin typeface="Lucida Grande"/>
                <a:ea typeface="Geneva"/>
                <a:cs typeface="Geneva"/>
              </a:rPr>
              <a:pPr/>
              <a:t>36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37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0DAAD-4E29-4371-BB0F-E76A3107FE07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2759-7155-4B96-8EEC-F3AB24C543F8}" type="slidenum">
              <a:rPr lang="en-US" smtClean="0">
                <a:latin typeface="Lucida Grande"/>
                <a:ea typeface="Geneva"/>
                <a:cs typeface="Geneva"/>
              </a:rPr>
              <a:pPr/>
              <a:t>38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D46E-360A-46B5-8BF8-EFBE6689EF2B}" type="slidenum">
              <a:rPr lang="en-US" smtClean="0">
                <a:latin typeface="Lucida Grande"/>
                <a:ea typeface="Geneva"/>
                <a:cs typeface="Geneva"/>
              </a:rPr>
              <a:pPr/>
              <a:t>39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40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09A78-C22C-445A-81C6-C024224F95AE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8CC3-FFCA-485D-BC15-92E75CC0FF71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157EA-AECB-4215-8653-F810DB929116}" type="slidenum">
              <a:rPr lang="en-US" smtClean="0">
                <a:latin typeface="Lucida Grande"/>
                <a:ea typeface="Geneva"/>
                <a:cs typeface="Geneva"/>
              </a:rPr>
              <a:pPr/>
              <a:t>7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CDDB7-9CF4-4139-A309-CC64C616A650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10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00D5F-D384-4F43-B408-8C7196FCF4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B6768-F4F5-41B5-9626-B7EB0D19D3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2C1B-2C7B-41B6-9327-E78F5B309E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22A5F-4A4E-4F14-B15D-A2037A12D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89246-8172-4711-ADC8-B50161D5D2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4A5A-4067-426C-84D9-6E62089B5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E6545-B3FB-4F73-9569-8E314DD39C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6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154D5-1307-4915-9C6E-652BCE8313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3EF61-1C20-4612-A7F1-22EA3B2E1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6F70A10-3862-4FF6-8595-A000504D9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24E8D-3B08-4391-AE9D-A8E625214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B656-D433-434C-88DC-3EF676E8F65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296D96-10B5-1D4A-BA74-CF5E1CF85D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3Tu-ElppF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voxEYmQHN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Curve, Standardization and z Scores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curve = standardized</a:t>
            </a:r>
          </a:p>
          <a:p>
            <a:pPr lvl="1"/>
            <a:r>
              <a:rPr lang="en-US" dirty="0"/>
              <a:t>z distribution (draw it)</a:t>
            </a:r>
          </a:p>
          <a:p>
            <a:pPr lvl="1"/>
            <a:r>
              <a:rPr lang="en-US" dirty="0"/>
              <a:t>z scores </a:t>
            </a:r>
          </a:p>
          <a:p>
            <a:pPr lvl="2"/>
            <a:r>
              <a:rPr lang="en-US" dirty="0"/>
              <a:t>Comparing z scores</a:t>
            </a:r>
          </a:p>
          <a:p>
            <a:pPr lvl="1"/>
            <a:r>
              <a:rPr lang="en-US" dirty="0"/>
              <a:t>Percentiles are </a:t>
            </a:r>
            <a:r>
              <a:rPr lang="en-US" i="1" dirty="0"/>
              <a:t>p</a:t>
            </a:r>
            <a:r>
              <a:rPr lang="en-US" dirty="0"/>
              <a:t> values</a:t>
            </a:r>
          </a:p>
          <a:p>
            <a:pPr lvl="2"/>
            <a:r>
              <a:rPr lang="en-US" dirty="0"/>
              <a:t>Different ways to think about </a:t>
            </a:r>
            <a:r>
              <a:rPr lang="en-US" i="1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2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Z-distribution </a:t>
            </a:r>
            <a:r>
              <a:rPr lang="en-US" dirty="0"/>
              <a:t>– normal distribution of standardized scores </a:t>
            </a:r>
          </a:p>
          <a:p>
            <a:r>
              <a:rPr lang="en-US" dirty="0"/>
              <a:t>Also called </a:t>
            </a:r>
            <a:r>
              <a:rPr lang="en-US" b="1" dirty="0"/>
              <a:t>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23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what are z-scores?</a:t>
            </a:r>
          </a:p>
          <a:p>
            <a:pPr lvl="1"/>
            <a:r>
              <a:rPr lang="en-US"/>
              <a:t>Number of standard deviations away from the mean of a particular score</a:t>
            </a:r>
          </a:p>
          <a:p>
            <a:pPr lvl="1"/>
            <a:r>
              <a:rPr lang="en-US"/>
              <a:t>Can be positive or negative </a:t>
            </a:r>
          </a:p>
          <a:p>
            <a:pPr lvl="2"/>
            <a:r>
              <a:rPr lang="en-US"/>
              <a:t>Positive = above mean</a:t>
            </a:r>
          </a:p>
          <a:p>
            <a:pPr lvl="2"/>
            <a:r>
              <a:rPr lang="en-US"/>
              <a:t>Negative = below mean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35088"/>
              </p:ext>
            </p:extLst>
          </p:nvPr>
        </p:nvGraphicFramePr>
        <p:xfrm>
          <a:off x="5334000" y="4038600"/>
          <a:ext cx="2053144" cy="104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2053144" cy="1042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10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16B-E074-472A-B562-011E78F1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 Distribution</a:t>
            </a:r>
          </a:p>
        </p:txBody>
      </p:sp>
      <p:pic>
        <p:nvPicPr>
          <p:cNvPr id="6" name="Content Placeholder 5" descr="Noless_fig_06_05">
            <a:extLst>
              <a:ext uri="{FF2B5EF4-FFF2-40B4-BE49-F238E27FC236}">
                <a16:creationId xmlns:a16="http://schemas.microsoft.com/office/drawing/2014/main" id="{DDA8A5C9-13D7-434D-998F-ABBAEE294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2325" y="1983463"/>
            <a:ext cx="7543800" cy="37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Z-distribution</a:t>
            </a:r>
          </a:p>
          <a:p>
            <a:pPr lvl="1"/>
            <a:r>
              <a:rPr lang="en-US" dirty="0"/>
              <a:t>Mean = 0</a:t>
            </a:r>
          </a:p>
          <a:p>
            <a:pPr lvl="1"/>
            <a:r>
              <a:rPr lang="en-US" dirty="0"/>
              <a:t>Standard deviation = 1</a:t>
            </a:r>
          </a:p>
        </p:txBody>
      </p:sp>
    </p:spTree>
    <p:extLst>
      <p:ext uri="{BB962C8B-B14F-4D97-AF65-F5344CB8AC3E}">
        <p14:creationId xmlns:p14="http://schemas.microsoft.com/office/powerpoint/2010/main" val="309507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sure you can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raw score 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scores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above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percent between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Given percent find a raw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Raw Scores to z Scores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Subtract the mean of the population from the raw score</a:t>
            </a:r>
          </a:p>
          <a:p>
            <a:r>
              <a:rPr lang="en-US" dirty="0"/>
              <a:t>Step 2: Divide by the standard deviation of the population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40541"/>
              </p:ext>
            </p:extLst>
          </p:nvPr>
        </p:nvGraphicFramePr>
        <p:xfrm>
          <a:off x="3426459" y="4038600"/>
          <a:ext cx="2336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459" y="4038600"/>
                        <a:ext cx="23368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Transforming z Scores into Raw Scores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 Multiply the z score by the standard deviation of the population</a:t>
            </a:r>
          </a:p>
          <a:p>
            <a:r>
              <a:rPr lang="en-US"/>
              <a:t>Step 2: Add the mean of the population to this product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50345"/>
              </p:ext>
            </p:extLst>
          </p:nvPr>
        </p:nvGraphicFramePr>
        <p:xfrm>
          <a:off x="3464559" y="4495800"/>
          <a:ext cx="2260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749160" imgH="203040" progId="Equation.3">
                  <p:embed/>
                </p:oleObj>
              </mc:Choice>
              <mc:Fallback>
                <p:oleObj name="Equation" r:id="rId4" imgW="749160" imgH="2030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559" y="4495800"/>
                        <a:ext cx="2260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z Scores to Make Comparisons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your score on an exam, and a friend’s score on an exam, you can convert to z scores to determine who did better and by how much.</a:t>
            </a:r>
          </a:p>
          <a:p>
            <a:r>
              <a:rPr lang="en-US" dirty="0"/>
              <a:t>z scores are standardized, so they can be compared!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Apples and Oranges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standardize the raw scores on two different scales, converting both scores to z scores, we can then compare the scores directly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547" y="3430694"/>
            <a:ext cx="34782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Freakanomics!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 go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/>
              <a:t>Transforming </a:t>
            </a:r>
            <a:r>
              <a:rPr lang="en-US" i="1"/>
              <a:t>z</a:t>
            </a:r>
            <a:r>
              <a:rPr lang="en-US"/>
              <a:t> Scores into Percentiles</a:t>
            </a:r>
          </a:p>
        </p:txBody>
      </p:sp>
      <p:sp>
        <p:nvSpPr>
          <p:cNvPr id="47106" name="Tex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i="1" dirty="0"/>
              <a:t>z</a:t>
            </a:r>
            <a:r>
              <a:rPr lang="en-US" dirty="0"/>
              <a:t> scores tell you where a value fits into a normal distribution.</a:t>
            </a:r>
          </a:p>
          <a:p>
            <a:r>
              <a:rPr lang="en-US" dirty="0"/>
              <a:t>Based on the normal distribution, there are rules about where scores with a </a:t>
            </a:r>
            <a:r>
              <a:rPr lang="en-US" i="1" dirty="0"/>
              <a:t>z</a:t>
            </a:r>
            <a:r>
              <a:rPr lang="en-US" dirty="0"/>
              <a:t> value will fall, and how it will relate to a percentile rank</a:t>
            </a:r>
          </a:p>
          <a:p>
            <a:r>
              <a:rPr lang="en-US" dirty="0"/>
              <a:t>You can use the area under the normal curve to calculate percentiles for any score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73794A-D1B4-4AC6-963D-735CA74F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 and Percentages</a:t>
            </a:r>
          </a:p>
        </p:txBody>
      </p:sp>
      <p:pic>
        <p:nvPicPr>
          <p:cNvPr id="7" name="Picture 4" descr="Nolan_fig07_06">
            <a:extLst>
              <a:ext uri="{FF2B5EF4-FFF2-40B4-BE49-F238E27FC236}">
                <a16:creationId xmlns:a16="http://schemas.microsoft.com/office/drawing/2014/main" id="{26CE0A02-541C-4DD9-A237-73D067F8C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1308" y="2286000"/>
            <a:ext cx="7354758" cy="307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C:\Documents and Settings\dillerj\Desktop\Stats_Consult\JPGS - low res\CH07\low\NOLESS_TB07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85800"/>
            <a:ext cx="6553200" cy="521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65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Sketching the Normal Curve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benefits of sketching the normal curve:</a:t>
            </a:r>
          </a:p>
          <a:p>
            <a:pPr lvl="1"/>
            <a:r>
              <a:rPr lang="en-US" dirty="0"/>
              <a:t>Stays clear in memory; minimizes errors</a:t>
            </a:r>
          </a:p>
          <a:p>
            <a:pPr lvl="1"/>
            <a:r>
              <a:rPr lang="en-US" dirty="0"/>
              <a:t>Practical reference</a:t>
            </a:r>
          </a:p>
          <a:p>
            <a:pPr lvl="1"/>
            <a:r>
              <a:rPr lang="en-US" dirty="0"/>
              <a:t>Condenses the information</a:t>
            </a:r>
          </a:p>
          <a:p>
            <a:pPr lvl="1"/>
            <a:r>
              <a:rPr lang="en-US" dirty="0"/>
              <a:t>Allows you to make sure the </a:t>
            </a:r>
            <a:r>
              <a:rPr lang="en-US" dirty="0" err="1"/>
              <a:t>JASP</a:t>
            </a:r>
            <a:r>
              <a:rPr lang="en-US" dirty="0"/>
              <a:t> information you are getting seems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</a:t>
            </a:r>
            <a:r>
              <a:rPr lang="en-US" i="1" dirty="0"/>
              <a:t>p</a:t>
            </a:r>
            <a:r>
              <a:rPr lang="en-US" dirty="0"/>
              <a:t> value from a </a:t>
            </a:r>
            <a:r>
              <a:rPr lang="en-US" i="1" dirty="0"/>
              <a:t>z </a:t>
            </a:r>
            <a:r>
              <a:rPr lang="en-US" dirty="0"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get a </a:t>
            </a:r>
            <a:r>
              <a:rPr lang="en-US" i="1" dirty="0"/>
              <a:t>p</a:t>
            </a:r>
            <a:r>
              <a:rPr lang="en-US" dirty="0"/>
              <a:t> value from a </a:t>
            </a:r>
            <a:r>
              <a:rPr lang="en-US" i="1" dirty="0"/>
              <a:t>z</a:t>
            </a:r>
            <a:r>
              <a:rPr lang="en-US" dirty="0"/>
              <a:t> score:</a:t>
            </a:r>
          </a:p>
          <a:p>
            <a:pPr lvl="1"/>
            <a:r>
              <a:rPr lang="en-US" dirty="0"/>
              <a:t>Find your z score on the table </a:t>
            </a:r>
            <a:r>
              <a:rPr lang="en-US" dirty="0">
                <a:sym typeface="Wingdings" panose="05000000000000000000" pitchFamily="2" charset="2"/>
              </a:rPr>
              <a:t> % in tail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value = % in tail / 100</a:t>
            </a:r>
          </a:p>
          <a:p>
            <a:pPr lvl="1"/>
            <a:r>
              <a:rPr lang="en-US" dirty="0"/>
              <a:t>e.g., the </a:t>
            </a:r>
            <a:r>
              <a:rPr lang="en-US" i="1" dirty="0"/>
              <a:t>p</a:t>
            </a:r>
            <a:r>
              <a:rPr lang="en-US" dirty="0"/>
              <a:t> value for a </a:t>
            </a:r>
            <a:r>
              <a:rPr lang="en-US" i="1" dirty="0"/>
              <a:t>z</a:t>
            </a:r>
            <a:r>
              <a:rPr lang="en-US" dirty="0"/>
              <a:t> score of 1.28 would be .100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40617D-2739-4AA3-B315-378A3EFF5D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4437" y="2500313"/>
            <a:ext cx="2981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</a:t>
            </a:r>
            <a:r>
              <a:rPr lang="en-US" i="1" dirty="0"/>
              <a:t>z </a:t>
            </a:r>
            <a:r>
              <a:rPr lang="en-US" dirty="0"/>
              <a:t>score from a </a:t>
            </a:r>
            <a:r>
              <a:rPr lang="en-US" i="1" dirty="0"/>
              <a:t>p </a:t>
            </a:r>
            <a:r>
              <a:rPr lang="en-US" dirty="0"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get a</a:t>
            </a:r>
            <a:r>
              <a:rPr lang="en-US" i="1" dirty="0"/>
              <a:t> z </a:t>
            </a:r>
            <a:r>
              <a:rPr lang="en-US" dirty="0"/>
              <a:t>score from a </a:t>
            </a:r>
            <a:r>
              <a:rPr lang="en-US" i="1" dirty="0"/>
              <a:t>p</a:t>
            </a:r>
            <a:r>
              <a:rPr lang="en-US" dirty="0"/>
              <a:t> value:</a:t>
            </a:r>
          </a:p>
          <a:p>
            <a:pPr lvl="1"/>
            <a:r>
              <a:rPr lang="en-US" dirty="0"/>
              <a:t>Calculate the % in tail from your </a:t>
            </a:r>
            <a:r>
              <a:rPr lang="en-US" i="1" dirty="0"/>
              <a:t>p </a:t>
            </a:r>
            <a:r>
              <a:rPr lang="en-US" dirty="0"/>
              <a:t>value</a:t>
            </a:r>
          </a:p>
          <a:p>
            <a:pPr lvl="2"/>
            <a:r>
              <a:rPr lang="en-US" dirty="0"/>
              <a:t>% in tail = </a:t>
            </a:r>
            <a:r>
              <a:rPr lang="en-US" i="1" dirty="0"/>
              <a:t>p</a:t>
            </a:r>
            <a:r>
              <a:rPr lang="en-US" dirty="0"/>
              <a:t> value * 100</a:t>
            </a:r>
          </a:p>
          <a:p>
            <a:pPr lvl="1"/>
            <a:r>
              <a:rPr lang="en-US" dirty="0"/>
              <a:t>Find your </a:t>
            </a:r>
            <a:r>
              <a:rPr lang="en-US" dirty="0">
                <a:sym typeface="Wingdings" panose="05000000000000000000" pitchFamily="2" charset="2"/>
              </a:rPr>
              <a:t>% in tail on the table  </a:t>
            </a:r>
            <a:r>
              <a:rPr lang="en-US" i="1" dirty="0">
                <a:sym typeface="Wingdings" panose="05000000000000000000" pitchFamily="2" charset="2"/>
              </a:rPr>
              <a:t>z</a:t>
            </a:r>
            <a:r>
              <a:rPr lang="en-US" dirty="0">
                <a:sym typeface="Wingdings" panose="05000000000000000000" pitchFamily="2" charset="2"/>
              </a:rPr>
              <a:t> score </a:t>
            </a:r>
          </a:p>
          <a:p>
            <a:pPr lvl="1"/>
            <a:r>
              <a:rPr lang="en-US" dirty="0"/>
              <a:t>e.g., the </a:t>
            </a:r>
            <a:r>
              <a:rPr lang="en-US" i="1" dirty="0"/>
              <a:t>z</a:t>
            </a:r>
            <a:r>
              <a:rPr lang="en-US" dirty="0"/>
              <a:t> score for a </a:t>
            </a:r>
            <a:r>
              <a:rPr lang="en-US" i="1" dirty="0"/>
              <a:t>p</a:t>
            </a:r>
            <a:r>
              <a:rPr lang="en-US" dirty="0"/>
              <a:t> value of .03 would be 1.88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C5C5CA-D38B-4BD0-892B-148B24504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6812" y="2667000"/>
            <a:ext cx="3076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6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C948-A551-44E4-B001-EFA85CBE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Percentage Above a Positive z Score</a:t>
            </a:r>
          </a:p>
        </p:txBody>
      </p:sp>
      <p:pic>
        <p:nvPicPr>
          <p:cNvPr id="7" name="Picture 4" descr="Nolan_fig08_03">
            <a:extLst>
              <a:ext uri="{FF2B5EF4-FFF2-40B4-BE49-F238E27FC236}">
                <a16:creationId xmlns:a16="http://schemas.microsoft.com/office/drawing/2014/main" id="{11C99CA7-30A3-4C76-9AB5-2F3C3F843F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8486" y="2148965"/>
            <a:ext cx="7652747" cy="36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45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C4E-D58A-422D-B7F2-15201BF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Percentile for a Positive z Score</a:t>
            </a:r>
          </a:p>
        </p:txBody>
      </p:sp>
      <p:pic>
        <p:nvPicPr>
          <p:cNvPr id="7" name="Picture 4" descr="Nolan_fig08_02">
            <a:extLst>
              <a:ext uri="{FF2B5EF4-FFF2-40B4-BE49-F238E27FC236}">
                <a16:creationId xmlns:a16="http://schemas.microsoft.com/office/drawing/2014/main" id="{E0F89920-033B-4838-B70E-D0026C0D7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0978" y="2362200"/>
            <a:ext cx="750578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12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38B2-5DFD-4405-BA89-ADD2057C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Percentage Above a Negative z Score</a:t>
            </a:r>
          </a:p>
        </p:txBody>
      </p:sp>
      <p:pic>
        <p:nvPicPr>
          <p:cNvPr id="7" name="Picture 4" descr="Nolan_fig08_06">
            <a:extLst>
              <a:ext uri="{FF2B5EF4-FFF2-40B4-BE49-F238E27FC236}">
                <a16:creationId xmlns:a16="http://schemas.microsoft.com/office/drawing/2014/main" id="{9FC5C98A-0B21-4076-9490-341A7E728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3916" y="2209800"/>
            <a:ext cx="7881887" cy="368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32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70CA-0539-43CA-8F49-FDA858C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Percentile for a Negative z Score</a:t>
            </a:r>
          </a:p>
        </p:txBody>
      </p:sp>
      <p:pic>
        <p:nvPicPr>
          <p:cNvPr id="7" name="Picture 4" descr="Nolan_fig08_05">
            <a:extLst>
              <a:ext uri="{FF2B5EF4-FFF2-40B4-BE49-F238E27FC236}">
                <a16:creationId xmlns:a16="http://schemas.microsoft.com/office/drawing/2014/main" id="{7F3B346E-0B2C-418A-A0E1-34847AEA4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7229210" cy="33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0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5747057"/>
            <a:ext cx="532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Moivre</a:t>
            </a:r>
            <a:r>
              <a:rPr lang="en-US" dirty="0"/>
              <a:t> – Bernoulli – De Morgan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3C7E0-C803-4EB7-B496-7A1898C1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 Curve is Born (1769)</a:t>
            </a:r>
          </a:p>
        </p:txBody>
      </p:sp>
      <p:pic>
        <p:nvPicPr>
          <p:cNvPr id="7" name="Picture 2" descr="C:\Documents and Settings\dillerj\Desktop\Stats_Consult\JPGS - low res\CH06\low\Noless_fig_06_01ab.jpg">
            <a:extLst>
              <a:ext uri="{FF2B5EF4-FFF2-40B4-BE49-F238E27FC236}">
                <a16:creationId xmlns:a16="http://schemas.microsoft.com/office/drawing/2014/main" id="{E8E50D78-1077-4DAD-B8F2-66E5B65A5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44013" y="1846263"/>
            <a:ext cx="4500423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061A-CB8B-4C26-8637-53904102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Percentage at Least as Extreme as Our z Score</a:t>
            </a:r>
          </a:p>
        </p:txBody>
      </p:sp>
      <p:pic>
        <p:nvPicPr>
          <p:cNvPr id="7" name="Picture 4" descr="Nolan_fig08_07">
            <a:extLst>
              <a:ext uri="{FF2B5EF4-FFF2-40B4-BE49-F238E27FC236}">
                <a16:creationId xmlns:a16="http://schemas.microsoft.com/office/drawing/2014/main" id="{BFAB9CF6-0B98-4E5B-967D-10EF5C640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15" y="2204475"/>
            <a:ext cx="7588180" cy="35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863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FCBA-1083-4ED0-8A47-26AB6F83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a Score from a Percentile</a:t>
            </a:r>
          </a:p>
        </p:txBody>
      </p:sp>
      <p:pic>
        <p:nvPicPr>
          <p:cNvPr id="7" name="Picture 4" descr="Nolan_fig08_09">
            <a:extLst>
              <a:ext uri="{FF2B5EF4-FFF2-40B4-BE49-F238E27FC236}">
                <a16:creationId xmlns:a16="http://schemas.microsoft.com/office/drawing/2014/main" id="{00F52D81-F79C-498F-845D-F04A189FD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6969410" cy="350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78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B4CE-671E-4ADF-A748-8D31B5A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Distribution of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4040-470F-4EF6-94B8-D38DCE5D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793066"/>
          </a:xfrm>
        </p:spPr>
        <p:txBody>
          <a:bodyPr/>
          <a:lstStyle/>
          <a:p>
            <a:r>
              <a:rPr lang="en-US" dirty="0"/>
              <a:t>These distributions were obtained by drawing from the same population</a:t>
            </a:r>
          </a:p>
        </p:txBody>
      </p:sp>
      <p:pic>
        <p:nvPicPr>
          <p:cNvPr id="6" name="Picture 6" descr="Noless_fig_06_09">
            <a:extLst>
              <a:ext uri="{FF2B5EF4-FFF2-40B4-BE49-F238E27FC236}">
                <a16:creationId xmlns:a16="http://schemas.microsoft.com/office/drawing/2014/main" id="{7C0A07E2-0C52-4CD6-B08D-CA8EBFBE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59" y="3048000"/>
            <a:ext cx="768856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2D5-1DB5-4F50-92E4-2AEE544E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Distribution of Means</a:t>
            </a:r>
          </a:p>
        </p:txBody>
      </p:sp>
      <p:pic>
        <p:nvPicPr>
          <p:cNvPr id="6" name="Content Placeholder 5" descr="Noless_fig_06_10">
            <a:extLst>
              <a:ext uri="{FF2B5EF4-FFF2-40B4-BE49-F238E27FC236}">
                <a16:creationId xmlns:a16="http://schemas.microsoft.com/office/drawing/2014/main" id="{6D00F50E-6584-4F77-8184-F6E76709E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7059" y="2819400"/>
            <a:ext cx="7759701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17CD-B96E-41E1-BAFD-DE14524E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Mathematical Magic of Large Samples</a:t>
            </a:r>
          </a:p>
        </p:txBody>
      </p:sp>
      <p:pic>
        <p:nvPicPr>
          <p:cNvPr id="6" name="Picture 4" descr="Nolan_fig07_11">
            <a:extLst>
              <a:ext uri="{FF2B5EF4-FFF2-40B4-BE49-F238E27FC236}">
                <a16:creationId xmlns:a16="http://schemas.microsoft.com/office/drawing/2014/main" id="{868DE9F5-001F-478F-99FF-85D5B1F95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04726" y="1846263"/>
            <a:ext cx="5034274" cy="423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317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Bunnies!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https://youtu.be/jvoxEYmQHNM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299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Central Limit Theorem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sample means is normally distributed even when the population from which it was drawn is not normal!</a:t>
            </a:r>
          </a:p>
          <a:p>
            <a:r>
              <a:rPr lang="en-US" dirty="0"/>
              <a:t>A distribution of means is less variable than a distribution of individual scores</a:t>
            </a:r>
          </a:p>
          <a:p>
            <a:pPr lvl="1"/>
            <a:r>
              <a:rPr lang="en-US" dirty="0"/>
              <a:t>meaning SD is smaller… but we don’t call it SD</a:t>
            </a:r>
          </a:p>
        </p:txBody>
      </p:sp>
    </p:spTree>
    <p:extLst>
      <p:ext uri="{BB962C8B-B14F-4D97-AF65-F5344CB8AC3E}">
        <p14:creationId xmlns:p14="http://schemas.microsoft.com/office/powerpoint/2010/main" val="382392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Means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of the distribution tends to be the mean of the population</a:t>
            </a:r>
          </a:p>
          <a:p>
            <a:r>
              <a:rPr lang="en-US" dirty="0"/>
              <a:t>Standard deviation of the distribution tends to be less than the standard deviation of the population</a:t>
            </a:r>
          </a:p>
          <a:p>
            <a:pPr lvl="1"/>
            <a:r>
              <a:rPr lang="en-US" b="1" dirty="0"/>
              <a:t>The standard error: </a:t>
            </a:r>
            <a:r>
              <a:rPr lang="en-US" dirty="0"/>
              <a:t>standard deviation of the distribution of means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8226"/>
              </p:ext>
            </p:extLst>
          </p:nvPr>
        </p:nvGraphicFramePr>
        <p:xfrm>
          <a:off x="3540759" y="4419600"/>
          <a:ext cx="2108200" cy="131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672840" imgH="419040" progId="">
                  <p:embed/>
                </p:oleObj>
              </mc:Choice>
              <mc:Fallback>
                <p:oleObj name="Equation" r:id="rId4" imgW="672840" imgH="419040" progId="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759" y="4419600"/>
                        <a:ext cx="2108200" cy="1312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2B7-1BFD-4D18-BD74-16B5A15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Appropriate Measure of Spread</a:t>
            </a:r>
          </a:p>
        </p:txBody>
      </p:sp>
      <p:pic>
        <p:nvPicPr>
          <p:cNvPr id="6" name="Picture 4" descr="Nolan_fig07_10">
            <a:extLst>
              <a:ext uri="{FF2B5EF4-FFF2-40B4-BE49-F238E27FC236}">
                <a16:creationId xmlns:a16="http://schemas.microsoft.com/office/drawing/2014/main" id="{6961E87C-36BB-49E4-A196-A8776195DC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8672042" cy="32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Documents and Settings\dillerj\Desktop\Stats_Consult\JPGS - low res\CH06\low\NOLESS_TB06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286000"/>
            <a:ext cx="8128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015" y="5717719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</a:t>
            </a:r>
            <a:r>
              <a:rPr lang="en-US" dirty="0" err="1"/>
              <a:t>unimodal</a:t>
            </a:r>
            <a:r>
              <a:rPr lang="en-US" dirty="0"/>
              <a:t>, symmetric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B3EA6-0595-477F-BA6D-A2841974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Modern Normal Curve</a:t>
            </a:r>
          </a:p>
        </p:txBody>
      </p:sp>
      <p:pic>
        <p:nvPicPr>
          <p:cNvPr id="7" name="Picture 4" descr="Nolan_fig07_01">
            <a:extLst>
              <a:ext uri="{FF2B5EF4-FFF2-40B4-BE49-F238E27FC236}">
                <a16:creationId xmlns:a16="http://schemas.microsoft.com/office/drawing/2014/main" id="{30F837D5-5BC0-4543-B96F-6BD679EB6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6015" y="2590800"/>
            <a:ext cx="7565900" cy="250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 statistic for Distribution of Means</a:t>
            </a:r>
            <a:endParaRPr lang="en-US" dirty="0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 distribution of means, you tweak how you calculate z!</a:t>
            </a:r>
          </a:p>
          <a:p>
            <a:r>
              <a:rPr lang="en-US" dirty="0"/>
              <a:t>Calculation of percentages stays the same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DDD16-5FDE-4D13-8FBF-A87ADF56292D}"/>
              </a:ext>
            </a:extLst>
          </p:cNvPr>
          <p:cNvSpPr txBox="1"/>
          <p:nvPr/>
        </p:nvSpPr>
        <p:spPr>
          <a:xfrm>
            <a:off x="3680459" y="38862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/>
              <a:t>z</a:t>
            </a:r>
            <a:r>
              <a:rPr lang="en-US" sz="2800" u="sng" dirty="0"/>
              <a:t> = </a:t>
            </a:r>
            <a:r>
              <a:rPr lang="en-US" sz="2800" i="1" u="sng" dirty="0"/>
              <a:t>M</a:t>
            </a:r>
            <a:r>
              <a:rPr lang="en-US" sz="2800" u="sng" dirty="0"/>
              <a:t> – </a:t>
            </a:r>
            <a:r>
              <a:rPr lang="en-US" sz="2800" i="1" u="sng" dirty="0" err="1"/>
              <a:t>μ</a:t>
            </a:r>
            <a:r>
              <a:rPr lang="en-US" sz="2800" i="1" u="sng" baseline="-25000" dirty="0" err="1"/>
              <a:t>M</a:t>
            </a:r>
            <a:endParaRPr lang="en-US" sz="2800" i="1" u="sng" baseline="-25000" dirty="0"/>
          </a:p>
          <a:p>
            <a:r>
              <a:rPr lang="en-US" sz="2800" dirty="0"/>
              <a:t>	</a:t>
            </a:r>
            <a:r>
              <a:rPr lang="en-US" sz="2800" i="1" dirty="0" err="1"/>
              <a:t>σ</a:t>
            </a:r>
            <a:r>
              <a:rPr lang="en-US" sz="2800" i="1" baseline="-25000" dirty="0" err="1"/>
              <a:t>M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4029766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3" descr="Fig 6-13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0209" y="3124200"/>
            <a:ext cx="58293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D1ADA7-1CDA-4ABD-AB5C-227E3732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Curve and Catching Cheaters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8375B-54E1-4977-9D4D-58EB02AE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This pattern is an indication that researchers might be manipulating their analyses to push their z statistics beyond the cutoffs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B477E-73FD-42EE-BE2B-0435C364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5</a:t>
            </a:r>
          </a:p>
        </p:txBody>
      </p:sp>
      <p:pic>
        <p:nvPicPr>
          <p:cNvPr id="8" name="Picture 4" descr="Nolan_fig07_02">
            <a:extLst>
              <a:ext uri="{FF2B5EF4-FFF2-40B4-BE49-F238E27FC236}">
                <a16:creationId xmlns:a16="http://schemas.microsoft.com/office/drawing/2014/main" id="{4F0550F5-6745-4B62-AD95-1F4A2E2E1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517054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512C-B581-4ADF-B0F5-05200E6A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30</a:t>
            </a:r>
          </a:p>
        </p:txBody>
      </p:sp>
      <p:pic>
        <p:nvPicPr>
          <p:cNvPr id="6" name="Picture 4" descr="Nolan_fig07_03">
            <a:extLst>
              <a:ext uri="{FF2B5EF4-FFF2-40B4-BE49-F238E27FC236}">
                <a16:creationId xmlns:a16="http://schemas.microsoft.com/office/drawing/2014/main" id="{701A94DB-A12E-4C71-9C05-C90695C90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6013041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800-B7DC-4B7A-9D11-2BD655A9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a Normal Curve: Sample of 140</a:t>
            </a:r>
          </a:p>
        </p:txBody>
      </p:sp>
      <p:pic>
        <p:nvPicPr>
          <p:cNvPr id="6" name="Picture 4" descr="Nolan_fig07_04">
            <a:extLst>
              <a:ext uri="{FF2B5EF4-FFF2-40B4-BE49-F238E27FC236}">
                <a16:creationId xmlns:a16="http://schemas.microsoft.com/office/drawing/2014/main" id="{2E7F5309-279D-489B-B3A0-BCFBB05B8A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429" y="2438400"/>
            <a:ext cx="7604331" cy="351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sample size increases, the shape of the distribution becomes more like the normal curve</a:t>
            </a:r>
          </a:p>
          <a:p>
            <a:r>
              <a:rPr lang="en-US" dirty="0"/>
              <a:t>Can you think of variables that might be normally distributed?</a:t>
            </a:r>
          </a:p>
          <a:p>
            <a:pPr lvl="1"/>
            <a:r>
              <a:rPr lang="en-US" dirty="0"/>
              <a:t>Think about it: Can nominal (categorical) variables be normally distributed?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wanted to compare our student scores on the old GRE (800 point scale) to the new GRE (170 point scale)</a:t>
            </a:r>
          </a:p>
          <a:p>
            <a:r>
              <a:rPr lang="en-US" dirty="0"/>
              <a:t>Standardization: allows comparisons by creating a common shared distribution</a:t>
            </a:r>
          </a:p>
          <a:p>
            <a:pPr lvl="1"/>
            <a:r>
              <a:rPr lang="en-US" dirty="0"/>
              <a:t>Also allows us to create percentiles (</a:t>
            </a:r>
            <a:r>
              <a:rPr lang="en-US" i="1" dirty="0"/>
              <a:t>p</a:t>
            </a:r>
            <a:r>
              <a:rPr lang="en-US" dirty="0"/>
              <a:t>-values!)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525</TotalTime>
  <Words>992</Words>
  <Application>Microsoft Office PowerPoint</Application>
  <PresentationFormat>On-screen Show (4:3)</PresentationFormat>
  <Paragraphs>154</Paragraphs>
  <Slides>41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Calibri Light</vt:lpstr>
      <vt:lpstr>Geneva</vt:lpstr>
      <vt:lpstr>Lucida Grande</vt:lpstr>
      <vt:lpstr>Wingdings</vt:lpstr>
      <vt:lpstr>PSY200 Slides</vt:lpstr>
      <vt:lpstr>Equation</vt:lpstr>
      <vt:lpstr>The Normal Curve, Standardization and z Scores</vt:lpstr>
      <vt:lpstr>Freakanomics!</vt:lpstr>
      <vt:lpstr>The Bell Curve is Born (1769)</vt:lpstr>
      <vt:lpstr>A Modern Normal Curve</vt:lpstr>
      <vt:lpstr>Development of a Normal Curve: Sample of 5</vt:lpstr>
      <vt:lpstr>Development of a Normal Curve: Sample of 30</vt:lpstr>
      <vt:lpstr>Development of a Normal Curve: Sample of 140</vt:lpstr>
      <vt:lpstr>Central Limit Theorem</vt:lpstr>
      <vt:lpstr>Standardization, z Scores, and the Normal Curve</vt:lpstr>
      <vt:lpstr>Standardization, z Scores, and the Normal Curve</vt:lpstr>
      <vt:lpstr>Standardization, z Scores, and the Normal Curve</vt:lpstr>
      <vt:lpstr>Standardization, z Scores, and the Normal Curve</vt:lpstr>
      <vt:lpstr>The z Distribution</vt:lpstr>
      <vt:lpstr>Standardization, z Scores, and the Normal Curve</vt:lpstr>
      <vt:lpstr>Examples</vt:lpstr>
      <vt:lpstr>Transforming Raw Scores to z Scores</vt:lpstr>
      <vt:lpstr>Transforming z Scores into Raw Scores</vt:lpstr>
      <vt:lpstr>Using z Scores to Make Comparisons</vt:lpstr>
      <vt:lpstr>Comparing Apples and Oranges</vt:lpstr>
      <vt:lpstr>Transforming z Scores into Percentiles</vt:lpstr>
      <vt:lpstr>The Normal Curve and Percentages</vt:lpstr>
      <vt:lpstr>PowerPoint Presentation</vt:lpstr>
      <vt:lpstr>Sketching the Normal Curve</vt:lpstr>
      <vt:lpstr>Getting a p value from a z score</vt:lpstr>
      <vt:lpstr>Getting a z score from a p value</vt:lpstr>
      <vt:lpstr>Calculating the Percentage Above a Positive z Score</vt:lpstr>
      <vt:lpstr>Calculating the Percentile for a Positive z Score</vt:lpstr>
      <vt:lpstr>Calculating the Percentage Above a Negative z Score</vt:lpstr>
      <vt:lpstr>Calculating the Percentile for a Negative z Score</vt:lpstr>
      <vt:lpstr>Calculating the Percentage at Least as Extreme as Our z Score</vt:lpstr>
      <vt:lpstr>Calculating a Score from a Percentile</vt:lpstr>
      <vt:lpstr>Creating a Distribution of Scores</vt:lpstr>
      <vt:lpstr>Creating a Distribution of Means</vt:lpstr>
      <vt:lpstr>The Mathematical Magic of Large Samples</vt:lpstr>
      <vt:lpstr>Distribution Bunnies!</vt:lpstr>
      <vt:lpstr>The Central Limit Theorem</vt:lpstr>
      <vt:lpstr>Distribution of Means</vt:lpstr>
      <vt:lpstr>Using the Appropriate Measure of Spread</vt:lpstr>
      <vt:lpstr>PowerPoint Presentation</vt:lpstr>
      <vt:lpstr>Z statistic for Distribution of Means</vt:lpstr>
      <vt:lpstr>The Normal Curve and Catching Cheaters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124</cp:revision>
  <dcterms:created xsi:type="dcterms:W3CDTF">2010-01-19T19:01:20Z</dcterms:created>
  <dcterms:modified xsi:type="dcterms:W3CDTF">2018-08-08T11:24:45Z</dcterms:modified>
</cp:coreProperties>
</file>