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0" r:id="rId1"/>
  </p:sldMasterIdLst>
  <p:notesMasterIdLst>
    <p:notesMasterId r:id="rId38"/>
  </p:notesMasterIdLst>
  <p:sldIdLst>
    <p:sldId id="256" r:id="rId2"/>
    <p:sldId id="295" r:id="rId3"/>
    <p:sldId id="262" r:id="rId4"/>
    <p:sldId id="289" r:id="rId5"/>
    <p:sldId id="264" r:id="rId6"/>
    <p:sldId id="296" r:id="rId7"/>
    <p:sldId id="265" r:id="rId8"/>
    <p:sldId id="266" r:id="rId9"/>
    <p:sldId id="291" r:id="rId10"/>
    <p:sldId id="297" r:id="rId11"/>
    <p:sldId id="292" r:id="rId12"/>
    <p:sldId id="290" r:id="rId13"/>
    <p:sldId id="268" r:id="rId14"/>
    <p:sldId id="278" r:id="rId15"/>
    <p:sldId id="298" r:id="rId16"/>
    <p:sldId id="299" r:id="rId17"/>
    <p:sldId id="300" r:id="rId18"/>
    <p:sldId id="301" r:id="rId19"/>
    <p:sldId id="302" r:id="rId20"/>
    <p:sldId id="288" r:id="rId21"/>
    <p:sldId id="303" r:id="rId22"/>
    <p:sldId id="279" r:id="rId23"/>
    <p:sldId id="304" r:id="rId24"/>
    <p:sldId id="280" r:id="rId25"/>
    <p:sldId id="281" r:id="rId26"/>
    <p:sldId id="282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3" r:id="rId36"/>
    <p:sldId id="29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480"/>
    <a:srgbClr val="990000"/>
    <a:srgbClr val="5D8866"/>
    <a:srgbClr val="B0E5CF"/>
    <a:srgbClr val="B3DAB0"/>
    <a:srgbClr val="3EBD86"/>
    <a:srgbClr val="181818"/>
    <a:srgbClr val="CC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7483" autoAdjust="0"/>
  </p:normalViewPr>
  <p:slideViewPr>
    <p:cSldViewPr>
      <p:cViewPr varScale="1">
        <p:scale>
          <a:sx n="96" d="100"/>
          <a:sy n="96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6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pitchFamily="-48" charset="0"/>
                <a:ea typeface="Geneva" pitchFamily="-48" charset="-128"/>
              </a:defRPr>
            </a:lvl1pPr>
          </a:lstStyle>
          <a:p>
            <a:pPr>
              <a:defRPr/>
            </a:pPr>
            <a:fld id="{6F2FF95B-2219-4D1B-84DA-D276F5FC9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D9A9F-EB1E-4C55-9857-D00426AEEC5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EA908-6B0A-47F3-85D1-68556417EC6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B9A6-9427-486A-BE9B-2168CAA6255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4EE66-5C60-48EC-9CFC-70179E99C0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974E9-4F17-4763-859B-0818F6CFC7E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3FE80-B54E-4F2B-BE6C-A9E089E5B2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26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CC9C5-5FDD-4F66-97E5-F1D367F9973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6A15F-211E-46AC-B2D4-1D454F74FD0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AF904-261C-4A89-A14D-E7C0F1791B0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8650D-8717-4018-857E-A690C2007C3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E1F32-3BE3-470A-BA98-50071DC4DF8A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83016-A221-4A8F-9302-80F1271DB1C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DCC22-2C64-481A-80D9-FED4D3C9EA2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12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4E43D-04D3-407F-A50E-EE1946B83FD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13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5095A-9D3D-4826-9D86-B994685B246C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 smtClean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4912D-746D-4F3D-825E-99B72E7B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134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35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B056A-28D4-48F5-84CF-27DADEFA09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0E70F-FAC7-439C-BD60-8C73401E0A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40C00-A1D3-4339-8CDD-E56117E35E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0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EFFD5-112A-4341-8662-CA034EBCB0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986E-7F15-400B-908E-8CB70FB82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B81A1-4669-4FA9-BBEC-9BBD52902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48483-9F85-46F7-B473-DB0471714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5AFE9-E6FE-4E1E-BB1F-6599EE3048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C2FFF-CDF8-4B5B-A74F-01C24032B0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BF750-9294-4A53-B4B4-E850C09171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340C00-A1D3-4339-8CDD-E56117E35E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Sampling and Probability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Replicability crisis?</a:t>
            </a:r>
          </a:p>
          <a:p>
            <a:pPr lvl="1"/>
            <a:r>
              <a:rPr lang="en-US" smtClean="0"/>
              <a:t>Generally, replications are duplication of results but with different context or sample characteristics</a:t>
            </a:r>
          </a:p>
          <a:p>
            <a:pPr lvl="1"/>
            <a:r>
              <a:rPr lang="en-US" smtClean="0"/>
              <a:t>Replication Q:</a:t>
            </a:r>
          </a:p>
          <a:p>
            <a:pPr lvl="2"/>
            <a:r>
              <a:rPr lang="en-US" smtClean="0"/>
              <a:t>Which are you more likely to believe:</a:t>
            </a:r>
          </a:p>
          <a:p>
            <a:pPr lvl="3"/>
            <a:r>
              <a:rPr lang="en-US" smtClean="0"/>
              <a:t>An effect that replicates 9/10 times</a:t>
            </a:r>
          </a:p>
          <a:p>
            <a:pPr lvl="3"/>
            <a:r>
              <a:rPr lang="en-US" smtClean="0"/>
              <a:t>An effect that replicates 25/50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Biased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Testimonials as Evidence? Use a volunteer sample of one person.</a:t>
            </a:r>
          </a:p>
          <a:p>
            <a:pPr lvl="1"/>
            <a:r>
              <a:rPr lang="en-US" dirty="0" smtClean="0"/>
              <a:t>Convenience sampling where participants actively choose to be in the study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68" y="3428999"/>
            <a:ext cx="3483032" cy="34421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Your Learning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Was random assignment used? Could it have been?</a:t>
            </a:r>
          </a:p>
          <a:p>
            <a:pPr lvl="1"/>
            <a:r>
              <a:rPr lang="en-US" smtClean="0"/>
              <a:t>A health psychologist examined whether postoperative recovery time was less among patients who received counseling prior to surgery than among those who did not.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 clinical psychologist studied whether people with diagnosed personality disorder were more likely to miss therapy appointments than were people without diagnosed personality disorders.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Assignment</a:t>
            </a:r>
            <a:endParaRPr lang="en-US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participants have an equal chance of being assigned to any level of the independent variable. </a:t>
            </a:r>
          </a:p>
          <a:p>
            <a:r>
              <a:rPr lang="en-US" smtClean="0"/>
              <a:t>Random selection is almost never used, but random assignment is frequently used.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Probability Quiz</a:t>
            </a:r>
            <a:endParaRPr lang="en-US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Do you agree?</a:t>
            </a:r>
          </a:p>
          <a:p>
            <a:pPr lvl="1"/>
            <a:r>
              <a:rPr lang="en-US" smtClean="0"/>
              <a:t>“That woman has been playing that slot machine without success for two hours and she just quit; let’s play that one—it’s going to pay off soon.”</a:t>
            </a:r>
          </a:p>
          <a:p>
            <a:pPr lvl="1"/>
            <a:r>
              <a:rPr lang="en-US" smtClean="0"/>
              <a:t>“My next-door neighbor has three boys and she’s pregnant again. This one is bound to be a girl.”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Confirmation bias – only attending to evidence that confirms our beliefs (which means ignoring disconfirming evidence)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1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Illusory correlation – believing an association between variables exists when it does not</a:t>
            </a:r>
          </a:p>
          <a:p>
            <a:pPr lvl="1"/>
            <a:r>
              <a:rPr lang="en-US" smtClean="0"/>
              <a:t>Stereotypes?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Probability – likelihood of an event occurring out of all possible events </a:t>
            </a:r>
          </a:p>
          <a:p>
            <a:pPr lvl="1"/>
            <a:r>
              <a:rPr lang="en-US" smtClean="0"/>
              <a:t>So what’s the probability of lefties?</a:t>
            </a:r>
          </a:p>
          <a:p>
            <a:pPr lvl="1"/>
            <a:r>
              <a:rPr lang="en-US" smtClean="0"/>
              <a:t>What about our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Subjective interpretations (personal probability)</a:t>
            </a:r>
          </a:p>
          <a:p>
            <a:pPr lvl="1"/>
            <a:r>
              <a:rPr lang="en-US" smtClean="0"/>
              <a:t>Your judgment of a likelihood</a:t>
            </a:r>
          </a:p>
          <a:p>
            <a:r>
              <a:rPr lang="en-US" smtClean="0"/>
              <a:t>Objective interpretations (expected relative frequency probability)</a:t>
            </a:r>
          </a:p>
          <a:p>
            <a:pPr lvl="1"/>
            <a:r>
              <a:rPr lang="en-US" smtClean="0"/>
              <a:t>The likelihood after testing many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Trials – all the times you test something </a:t>
            </a:r>
          </a:p>
          <a:p>
            <a:r>
              <a:rPr lang="en-US" smtClean="0"/>
              <a:t>Outcome – result of the trial</a:t>
            </a:r>
          </a:p>
          <a:p>
            <a:r>
              <a:rPr lang="en-US" smtClean="0"/>
              <a:t>Success – particular outcome we are looking for</a:t>
            </a:r>
          </a:p>
          <a:p>
            <a:pPr lvl="1"/>
            <a:r>
              <a:rPr lang="en-US" smtClean="0"/>
              <a:t>So, Amanda Knox as a 2/3 probability of being convicted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&amp; Elections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 with predicting elections:</a:t>
            </a:r>
          </a:p>
          <a:p>
            <a:pPr lvl="1"/>
            <a:r>
              <a:rPr lang="en-US" smtClean="0"/>
              <a:t>Sample sizes are too small</a:t>
            </a:r>
          </a:p>
          <a:p>
            <a:pPr lvl="1"/>
            <a:r>
              <a:rPr lang="en-US" smtClean="0"/>
              <a:t>Samples are biased (also tied to that SD thing!)</a:t>
            </a:r>
          </a:p>
          <a:p>
            <a:pPr lvl="1"/>
            <a:r>
              <a:rPr lang="en-US" smtClean="0"/>
              <a:t>Samples were not independent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http://www.fivethirtyeight.com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3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Probability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1. Determine the total number of trials.</a:t>
            </a:r>
          </a:p>
          <a:p>
            <a:r>
              <a:rPr lang="en-US" smtClean="0"/>
              <a:t>Step 2. Determine the number of these trails that are “successful” outcomes.</a:t>
            </a:r>
          </a:p>
          <a:p>
            <a:r>
              <a:rPr lang="en-US" smtClean="0"/>
              <a:t>Step 3. Divide the number of successful outcomes by the number of trials.</a:t>
            </a: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Outcome of each trial is unrelated to outcome of previous trials.</a:t>
            </a:r>
          </a:p>
          <a:p>
            <a:r>
              <a:rPr lang="en-US" smtClean="0"/>
              <a:t>Gambler’s fallacy is the opposite of independence:</a:t>
            </a:r>
          </a:p>
          <a:p>
            <a:pPr lvl="1"/>
            <a:r>
              <a:rPr lang="en-US" smtClean="0"/>
              <a:t>The mistaken notion that the probability of a particular event changes with a long string of the same event.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0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Inferential Statistics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rules of probability to test hypotheses</a:t>
            </a:r>
          </a:p>
          <a:p>
            <a:pPr lvl="1"/>
            <a:r>
              <a:rPr lang="en-US" smtClean="0"/>
              <a:t>So it’s call Hypothesis Testing</a:t>
            </a:r>
          </a:p>
          <a:p>
            <a:r>
              <a:rPr lang="en-US" smtClean="0"/>
              <a:t>Use probability to make decisions</a:t>
            </a:r>
          </a:p>
          <a:p>
            <a:pPr lvl="1"/>
            <a:r>
              <a:rPr lang="en-US" smtClean="0"/>
              <a:t>Although … not quite like you’d think.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Hypotheses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Usually you start by thinking about your variables/levels</a:t>
            </a:r>
          </a:p>
          <a:p>
            <a:pPr lvl="1"/>
            <a:r>
              <a:rPr lang="en-US" smtClean="0"/>
              <a:t>Control group</a:t>
            </a:r>
          </a:p>
          <a:p>
            <a:pPr lvl="1"/>
            <a:r>
              <a:rPr lang="en-US" smtClean="0"/>
              <a:t>Experimental group</a:t>
            </a:r>
          </a:p>
          <a:p>
            <a:pPr lvl="1"/>
            <a:r>
              <a:rPr lang="en-US" smtClean="0"/>
              <a:t>Or two variables you want to correlate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Hypotheses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Then you frame those groups into TWO hypotheses</a:t>
            </a:r>
          </a:p>
          <a:p>
            <a:pPr lvl="1"/>
            <a:r>
              <a:rPr lang="en-US" smtClean="0"/>
              <a:t>Null - There is no difference between levels, no relationship between variables</a:t>
            </a:r>
          </a:p>
          <a:p>
            <a:pPr lvl="1"/>
            <a:r>
              <a:rPr lang="en-US" smtClean="0"/>
              <a:t>Research - There is a difference between levels, relationship between variables.</a:t>
            </a:r>
          </a:p>
          <a:p>
            <a:r>
              <a:rPr lang="en-US" smtClean="0"/>
              <a:t>Why two hypotheses?</a:t>
            </a:r>
          </a:p>
          <a:p>
            <a:pPr lvl="1"/>
            <a:r>
              <a:rPr lang="en-US" smtClean="0"/>
              <a:t>Sometimes you predict a direction, more on that later.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a Decision about Hypotheses</a:t>
            </a:r>
            <a:endParaRPr lang="en-US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Reject the null hypothesis</a:t>
            </a:r>
          </a:p>
          <a:p>
            <a:pPr lvl="1"/>
            <a:r>
              <a:rPr lang="en-US" smtClean="0"/>
              <a:t>Conclude that you found a difference (statistically significant)</a:t>
            </a:r>
          </a:p>
          <a:p>
            <a:r>
              <a:rPr lang="en-US" smtClean="0"/>
              <a:t>Fail to reject the null hypothesis</a:t>
            </a:r>
          </a:p>
          <a:p>
            <a:pPr lvl="1"/>
            <a:r>
              <a:rPr lang="en-US" smtClean="0"/>
              <a:t>Conclude that you did not find a difference (not statistically significant)</a:t>
            </a:r>
          </a:p>
          <a:p>
            <a:r>
              <a:rPr lang="en-US" smtClean="0"/>
              <a:t>Why is it all about the null?!</a:t>
            </a:r>
          </a:p>
          <a:p>
            <a:pPr lvl="1"/>
            <a:r>
              <a:rPr lang="en-US" smtClean="0"/>
              <a:t>NHST – Null hypothesis significance testing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NOLESS_TB05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062" y="1981200"/>
            <a:ext cx="74443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wanted to know if attendance in PASS sessions would lower the DFW rate for traditionally hard 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IV: Pass session attendance</a:t>
            </a:r>
          </a:p>
          <a:p>
            <a:pPr lvl="1"/>
            <a:r>
              <a:rPr lang="en-US" smtClean="0"/>
              <a:t>Levels: Yes or No</a:t>
            </a:r>
          </a:p>
          <a:p>
            <a:pPr lvl="1"/>
            <a:r>
              <a:rPr lang="en-US" smtClean="0"/>
              <a:t>NOIR: Nominal</a:t>
            </a:r>
          </a:p>
          <a:p>
            <a:r>
              <a:rPr lang="en-US" smtClean="0"/>
              <a:t>DV: DFW rate in percentage</a:t>
            </a:r>
          </a:p>
          <a:p>
            <a:pPr lvl="1"/>
            <a:r>
              <a:rPr lang="en-US" smtClean="0"/>
              <a:t>NOIR: Ratio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00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Null hypothesis:</a:t>
            </a:r>
          </a:p>
          <a:p>
            <a:pPr lvl="1"/>
            <a:r>
              <a:rPr lang="en-US" smtClean="0"/>
              <a:t>There is not difference in DFW rates between people who attended and did not attend PASS sessions.</a:t>
            </a:r>
          </a:p>
          <a:p>
            <a:pPr lvl="1"/>
            <a:r>
              <a:rPr lang="en-US" smtClean="0"/>
              <a:t>OR</a:t>
            </a:r>
          </a:p>
          <a:p>
            <a:pPr lvl="2"/>
            <a:r>
              <a:rPr lang="en-US" smtClean="0"/>
              <a:t>No sessions DFW = Sessions DFW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98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Samples and Their Populations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Decision making </a:t>
            </a:r>
          </a:p>
          <a:p>
            <a:pPr lvl="1"/>
            <a:r>
              <a:rPr lang="en-US" smtClean="0"/>
              <a:t>The risks and rewards of sampling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Research hypothesis</a:t>
            </a:r>
          </a:p>
          <a:p>
            <a:pPr lvl="1"/>
            <a:r>
              <a:rPr lang="en-US" smtClean="0"/>
              <a:t>There is a difference in DFW rates for those who attended sessions versus not.</a:t>
            </a:r>
          </a:p>
          <a:p>
            <a:pPr lvl="1"/>
            <a:r>
              <a:rPr lang="en-US" smtClean="0"/>
              <a:t>OR</a:t>
            </a:r>
          </a:p>
          <a:p>
            <a:pPr lvl="2"/>
            <a:r>
              <a:rPr lang="en-US" smtClean="0"/>
              <a:t>No sessions DFW /= sessions DFW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9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49283"/>
              </p:ext>
            </p:extLst>
          </p:nvPr>
        </p:nvGraphicFramePr>
        <p:xfrm>
          <a:off x="380999" y="1981200"/>
          <a:ext cx="141446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8382000" imgH="1219200" progId="Word.Document.12">
                  <p:embed/>
                </p:oleObj>
              </mc:Choice>
              <mc:Fallback>
                <p:oleObj name="Document" r:id="rId3" imgW="8382000" imgH="121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999" y="1981200"/>
                        <a:ext cx="1414462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629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reject the null</a:t>
            </a:r>
          </a:p>
          <a:p>
            <a:pPr lvl="1"/>
            <a:r>
              <a:rPr lang="en-US" smtClean="0"/>
              <a:t>We are supporting the idea that there is a difference (mainly a decrease) in DFW rates for those who attended PASS sessions.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fail to reject the null </a:t>
            </a:r>
          </a:p>
          <a:p>
            <a:pPr lvl="1"/>
            <a:r>
              <a:rPr lang="en-US" smtClean="0"/>
              <a:t>We have failed to find a difference between DFW rates … did not support the research hypothesis. That may be due to:</a:t>
            </a:r>
          </a:p>
          <a:p>
            <a:pPr lvl="2"/>
            <a:r>
              <a:rPr lang="en-US" smtClean="0"/>
              <a:t>This sample</a:t>
            </a:r>
          </a:p>
          <a:p>
            <a:pPr lvl="2"/>
            <a:r>
              <a:rPr lang="en-US" smtClean="0"/>
              <a:t>There really isn’t a difference</a:t>
            </a:r>
          </a:p>
          <a:p>
            <a:pPr lvl="2"/>
            <a:r>
              <a:rPr lang="en-US" smtClean="0"/>
              <a:t>Chance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0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has this got to do with probability?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determine if we are going to reject or fail to reject by calculating the probability of the null hypothesis.</a:t>
            </a:r>
          </a:p>
          <a:p>
            <a:pPr lvl="1"/>
            <a:r>
              <a:rPr lang="en-US" smtClean="0"/>
              <a:t>Remember it’s call Null Hypothesis Significance Testing, so we test if the null is true.</a:t>
            </a:r>
          </a:p>
          <a:p>
            <a:pPr lvl="1"/>
            <a:r>
              <a:rPr lang="en-US" smtClean="0"/>
              <a:t>So we want SMALL probabilities.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4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 and Type II Errors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Statistical Inferences Can Be Wrong</a:t>
            </a:r>
          </a:p>
          <a:p>
            <a:r>
              <a:rPr lang="en-US" smtClean="0"/>
              <a:t>Type I errors (alpha)</a:t>
            </a:r>
          </a:p>
          <a:p>
            <a:pPr lvl="1"/>
            <a:r>
              <a:rPr lang="en-US" smtClean="0"/>
              <a:t>Sins of commission – rejecting the null hypothesis when it is true</a:t>
            </a:r>
          </a:p>
          <a:p>
            <a:pPr lvl="2"/>
            <a:r>
              <a:rPr lang="en-US" smtClean="0"/>
              <a:t>Saying that something happened when it didn’t</a:t>
            </a:r>
          </a:p>
          <a:p>
            <a:r>
              <a:rPr lang="en-US" smtClean="0"/>
              <a:t>Type II errors (beta)</a:t>
            </a:r>
          </a:p>
          <a:p>
            <a:pPr lvl="1"/>
            <a:r>
              <a:rPr lang="en-US" smtClean="0"/>
              <a:t>Sins of omission – failing to reject the null hypothesis when it is false</a:t>
            </a:r>
          </a:p>
          <a:p>
            <a:pPr lvl="2"/>
            <a:r>
              <a:rPr lang="en-US" smtClean="0"/>
              <a:t>Saying that nothing happened when it did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Prevalence of Type I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Positive outcomes are more likely to be reported than null results.</a:t>
            </a:r>
          </a:p>
          <a:p>
            <a:pPr lvl="1"/>
            <a:r>
              <a:rPr lang="en-US" dirty="0" smtClean="0"/>
              <a:t>Remember the study you picked on which was more likely?</a:t>
            </a:r>
          </a:p>
          <a:p>
            <a:pPr lvl="1"/>
            <a:r>
              <a:rPr lang="en-US" dirty="0" smtClean="0"/>
              <a:t>Ways to test the rates of Type I errors, as well as the “file drawer” problem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might not represent the larger population.</a:t>
            </a:r>
          </a:p>
          <a:p>
            <a:r>
              <a:rPr lang="en-US" dirty="0" smtClean="0"/>
              <a:t>We might not know that the sample is misleading.</a:t>
            </a:r>
          </a:p>
          <a:p>
            <a:r>
              <a:rPr lang="en-US" dirty="0" smtClean="0"/>
              <a:t>We might reach inaccurate conclusions.</a:t>
            </a:r>
          </a:p>
          <a:p>
            <a:r>
              <a:rPr lang="en-US" dirty="0" smtClean="0"/>
              <a:t>We might make decisions based on this bad  information.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Rewards</a:t>
            </a:r>
            <a:endParaRPr lang="en-US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sample represents the larger population.</a:t>
            </a:r>
          </a:p>
          <a:p>
            <a:r>
              <a:rPr lang="en-US" dirty="0" smtClean="0"/>
              <a:t>We increase our level of confidence in our own findings.</a:t>
            </a:r>
          </a:p>
          <a:p>
            <a:r>
              <a:rPr lang="en-US" dirty="0" smtClean="0"/>
              <a:t>We reach accurate conclusions at a very low cost.</a:t>
            </a:r>
          </a:p>
          <a:p>
            <a:r>
              <a:rPr lang="en-US" dirty="0" smtClean="0"/>
              <a:t>We remain open-minded because we know samples can mislead us.</a:t>
            </a:r>
          </a:p>
          <a:p>
            <a:r>
              <a:rPr lang="en-US" dirty="0" smtClean="0"/>
              <a:t>We make wiser decisions based on the available evidence.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Sample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how do we get these people?</a:t>
            </a:r>
          </a:p>
          <a:p>
            <a:pPr lvl="1"/>
            <a:r>
              <a:rPr lang="en-US" smtClean="0"/>
              <a:t>Random samples</a:t>
            </a:r>
          </a:p>
          <a:p>
            <a:pPr lvl="1"/>
            <a:r>
              <a:rPr lang="en-US" smtClean="0"/>
              <a:t>Convenience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Sample</a:t>
            </a:r>
            <a:endParaRPr lang="en-US" dirty="0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member of the populations has an equal chance of being selected into the study.</a:t>
            </a:r>
          </a:p>
          <a:p>
            <a:r>
              <a:rPr lang="en-US" smtClean="0"/>
              <a:t>Random samples are almost never used in the social sciences – hard to access to the whole population from which to select the sample.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9032" y="6337716"/>
            <a:ext cx="328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ethics and stuff.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Variation &amp; Random Sampling</a:t>
            </a:r>
            <a:endParaRPr lang="en-US" dirty="0" smtClean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Convenience sample </a:t>
            </a:r>
          </a:p>
          <a:p>
            <a:pPr lvl="1"/>
            <a:r>
              <a:rPr lang="en-US" smtClean="0"/>
              <a:t>Is one that uses participants who are readily available</a:t>
            </a:r>
          </a:p>
          <a:p>
            <a:pPr lvl="1"/>
            <a:r>
              <a:rPr lang="en-US" smtClean="0"/>
              <a:t>Intro to Psyc participant pool</a:t>
            </a:r>
          </a:p>
          <a:p>
            <a:r>
              <a:rPr lang="en-US" smtClean="0"/>
              <a:t>Why would you use this instead of full random sampling?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Limitation of Convenience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Generalizability – the ability to apply findings from one sample or in one context to other samples or contexts (external validity)</a:t>
            </a:r>
          </a:p>
          <a:p>
            <a:pPr lvl="1"/>
            <a:r>
              <a:rPr lang="en-US" smtClean="0"/>
              <a:t>Can be improved with replication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1210</Words>
  <Application>Microsoft Macintosh PowerPoint</Application>
  <PresentationFormat>On-screen Show (4:3)</PresentationFormat>
  <Paragraphs>171</Paragraphs>
  <Slides>36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Document</vt:lpstr>
      <vt:lpstr>Sampling and Probability</vt:lpstr>
      <vt:lpstr>Sampling &amp; Elections</vt:lpstr>
      <vt:lpstr>Samples and Their Populations</vt:lpstr>
      <vt:lpstr>Risks</vt:lpstr>
      <vt:lpstr>Rewards</vt:lpstr>
      <vt:lpstr>How to Sample</vt:lpstr>
      <vt:lpstr>Random Sample</vt:lpstr>
      <vt:lpstr>Variation &amp; Random Sampling</vt:lpstr>
      <vt:lpstr>Limitation of Convenience Sampling</vt:lpstr>
      <vt:lpstr>Replication</vt:lpstr>
      <vt:lpstr>Biased Sampling</vt:lpstr>
      <vt:lpstr>Check Your Learning</vt:lpstr>
      <vt:lpstr>Random Assignment</vt:lpstr>
      <vt:lpstr>Sampling Probability Quiz</vt:lpstr>
      <vt:lpstr>Probability</vt:lpstr>
      <vt:lpstr>Probability</vt:lpstr>
      <vt:lpstr>Probability</vt:lpstr>
      <vt:lpstr>Probability</vt:lpstr>
      <vt:lpstr>Probability</vt:lpstr>
      <vt:lpstr>Calculating Probability</vt:lpstr>
      <vt:lpstr>Independence</vt:lpstr>
      <vt:lpstr>Inferential Statistics </vt:lpstr>
      <vt:lpstr>Developing Hypotheses</vt:lpstr>
      <vt:lpstr>Developing Hypotheses</vt:lpstr>
      <vt:lpstr>Making a Decision about Hypotheses</vt:lpstr>
      <vt:lpstr>PowerPoint Presentation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What has this got to do with probability?</vt:lpstr>
      <vt:lpstr>Type I and Type II Errors</vt:lpstr>
      <vt:lpstr>Prevalence of Type I Errors</vt:lpstr>
    </vt:vector>
  </TitlesOfParts>
  <Company>IT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Erin Buchanan</cp:lastModifiedBy>
  <cp:revision>126</cp:revision>
  <dcterms:created xsi:type="dcterms:W3CDTF">2010-01-19T19:01:20Z</dcterms:created>
  <dcterms:modified xsi:type="dcterms:W3CDTF">2016-02-06T05:14:10Z</dcterms:modified>
</cp:coreProperties>
</file>