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95" r:id="rId3"/>
    <p:sldId id="280" r:id="rId4"/>
    <p:sldId id="263" r:id="rId5"/>
    <p:sldId id="264" r:id="rId6"/>
    <p:sldId id="265" r:id="rId7"/>
    <p:sldId id="267" r:id="rId8"/>
    <p:sldId id="268" r:id="rId9"/>
    <p:sldId id="269" r:id="rId10"/>
    <p:sldId id="288" r:id="rId11"/>
    <p:sldId id="291" r:id="rId12"/>
    <p:sldId id="289" r:id="rId13"/>
    <p:sldId id="270" r:id="rId14"/>
    <p:sldId id="290" r:id="rId15"/>
    <p:sldId id="306" r:id="rId16"/>
    <p:sldId id="281" r:id="rId17"/>
    <p:sldId id="282" r:id="rId18"/>
    <p:sldId id="283" r:id="rId19"/>
    <p:sldId id="286" r:id="rId20"/>
    <p:sldId id="314" r:id="rId21"/>
    <p:sldId id="315" r:id="rId22"/>
    <p:sldId id="316" r:id="rId23"/>
    <p:sldId id="284" r:id="rId24"/>
    <p:sldId id="271" r:id="rId25"/>
    <p:sldId id="296" r:id="rId26"/>
    <p:sldId id="305" r:id="rId27"/>
    <p:sldId id="297" r:id="rId28"/>
    <p:sldId id="310" r:id="rId29"/>
    <p:sldId id="317" r:id="rId30"/>
    <p:sldId id="299" r:id="rId31"/>
    <p:sldId id="298" r:id="rId32"/>
    <p:sldId id="318" r:id="rId33"/>
    <p:sldId id="302" r:id="rId34"/>
    <p:sldId id="301" r:id="rId35"/>
    <p:sldId id="319" r:id="rId36"/>
    <p:sldId id="303" r:id="rId37"/>
    <p:sldId id="312" r:id="rId38"/>
    <p:sldId id="320" r:id="rId39"/>
    <p:sldId id="311" r:id="rId40"/>
    <p:sldId id="304" r:id="rId41"/>
    <p:sldId id="313" r:id="rId42"/>
    <p:sldId id="321" r:id="rId43"/>
    <p:sldId id="274" r:id="rId44"/>
    <p:sldId id="285" r:id="rId45"/>
    <p:sldId id="309" r:id="rId46"/>
    <p:sldId id="307" r:id="rId47"/>
    <p:sldId id="308" r:id="rId48"/>
    <p:sldId id="275" r:id="rId49"/>
    <p:sldId id="276" r:id="rId50"/>
    <p:sldId id="277" r:id="rId51"/>
    <p:sldId id="293" r:id="rId52"/>
    <p:sldId id="287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5D8866"/>
    <a:srgbClr val="B0E5CF"/>
    <a:srgbClr val="B3DAB0"/>
    <a:srgbClr val="3EBD86"/>
    <a:srgbClr val="11348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86333" autoAdjust="0"/>
  </p:normalViewPr>
  <p:slideViewPr>
    <p:cSldViewPr>
      <p:cViewPr>
        <p:scale>
          <a:sx n="90" d="100"/>
          <a:sy n="90" d="100"/>
        </p:scale>
        <p:origin x="1808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AD3E6-1F7A-594E-B8C4-3FD50DE712D3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AF18-ABE3-F645-8B08-B26D4C46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4411CE71-997D-4502-97BC-28EB909BB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F6C40-710F-4027-AF93-A79F60FFB05B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11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12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FC478-5CB9-46B5-955B-77FF348EBD15}" type="slidenum">
              <a:rPr lang="en-US" smtClean="0">
                <a:latin typeface="Lucida Grande"/>
                <a:ea typeface="Geneva"/>
                <a:cs typeface="Geneva"/>
              </a:rPr>
              <a:pPr/>
              <a:t>13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14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59FCD-20A9-4B95-A095-CABDC368AE66}" type="slidenum">
              <a:rPr lang="en-US" smtClean="0">
                <a:latin typeface="Lucida Grande"/>
                <a:ea typeface="Geneva"/>
                <a:cs typeface="Geneva"/>
              </a:rPr>
              <a:pPr/>
              <a:t>16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36534-C482-428C-9F18-844B50ACB592}" type="slidenum">
              <a:rPr lang="en-US" smtClean="0">
                <a:latin typeface="Lucida Grande"/>
                <a:ea typeface="Geneva"/>
                <a:cs typeface="Geneva"/>
              </a:rPr>
              <a:pPr/>
              <a:t>17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84D63-AFE1-4D90-BC5C-299A9EC4890E}" type="slidenum">
              <a:rPr lang="en-US" smtClean="0">
                <a:latin typeface="Lucida Grande"/>
                <a:ea typeface="Geneva"/>
                <a:cs typeface="Geneva"/>
              </a:rPr>
              <a:pPr/>
              <a:t>18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69866-00EF-411D-A362-B368BB3D513F}" type="slidenum">
              <a:rPr lang="en-US" smtClean="0">
                <a:latin typeface="Lucida Grande"/>
                <a:ea typeface="Geneva"/>
                <a:cs typeface="Geneva"/>
              </a:rPr>
              <a:pPr/>
              <a:t>23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477B6-A65E-4AF3-AC45-29BAD67F6B21}" type="slidenum">
              <a:rPr lang="en-US" smtClean="0">
                <a:latin typeface="Lucida Grande"/>
                <a:ea typeface="Geneva"/>
                <a:cs typeface="Geneva"/>
              </a:rPr>
              <a:pPr/>
              <a:t>24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72B0A-435F-42A2-9163-9BE1CFC6DBD4}" type="slidenum">
              <a:rPr lang="en-US" smtClean="0">
                <a:latin typeface="Lucida Grande"/>
                <a:ea typeface="Geneva"/>
                <a:cs typeface="Geneva"/>
              </a:rPr>
              <a:pPr/>
              <a:t>25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1744-8E3A-48A9-A9A1-4B70AF13C666}" type="slidenum">
              <a:rPr lang="en-US" smtClean="0">
                <a:latin typeface="Lucida Grande"/>
                <a:ea typeface="Geneva"/>
                <a:cs typeface="Geneva"/>
              </a:rPr>
              <a:pPr/>
              <a:t>3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AD042-F61C-461A-AB2F-550D14BA5393}" type="slidenum">
              <a:rPr lang="en-US" smtClean="0">
                <a:latin typeface="Lucida Grande"/>
                <a:ea typeface="Geneva"/>
                <a:cs typeface="Geneva"/>
              </a:rPr>
              <a:pPr/>
              <a:t>30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38628-47C1-4500-A069-A640FB806CB3}" type="slidenum">
              <a:rPr lang="en-US" smtClean="0">
                <a:latin typeface="Lucida Grande"/>
                <a:ea typeface="Geneva"/>
                <a:cs typeface="Geneva"/>
              </a:rPr>
              <a:pPr/>
              <a:t>31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41538-D8CD-4821-9A39-A223512DAE67}" type="slidenum">
              <a:rPr lang="en-US" smtClean="0">
                <a:latin typeface="Lucida Grande"/>
                <a:ea typeface="Geneva"/>
                <a:cs typeface="Geneva"/>
              </a:rPr>
              <a:pPr/>
              <a:t>33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DCDC7-B671-4799-A3C6-12F10D903EAB}" type="slidenum">
              <a:rPr lang="en-US" smtClean="0">
                <a:latin typeface="Lucida Grande"/>
                <a:ea typeface="Geneva"/>
                <a:cs typeface="Geneva"/>
              </a:rPr>
              <a:pPr/>
              <a:t>34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5AFFB-A16B-4177-99FC-71C2086A1F06}" type="slidenum">
              <a:rPr lang="en-US" smtClean="0">
                <a:latin typeface="Lucida Grande"/>
                <a:ea typeface="Geneva"/>
                <a:cs typeface="Geneva"/>
              </a:rPr>
              <a:pPr/>
              <a:t>36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D796E-3779-4BB7-AC6D-8257F191BD3D}" type="slidenum">
              <a:rPr lang="en-US" smtClean="0">
                <a:latin typeface="Lucida Grande"/>
                <a:ea typeface="Geneva"/>
                <a:cs typeface="Geneva"/>
              </a:rPr>
              <a:pPr/>
              <a:t>40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D04FC-F40C-459B-AE43-B62F413B369C}" type="slidenum">
              <a:rPr lang="en-US" smtClean="0">
                <a:latin typeface="Lucida Grande"/>
                <a:ea typeface="Geneva"/>
                <a:cs typeface="Geneva"/>
              </a:rPr>
              <a:pPr/>
              <a:t>43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6DD20-1FBC-4685-84EE-7E7B3544E0C6}" type="slidenum">
              <a:rPr lang="en-US" smtClean="0">
                <a:latin typeface="Lucida Grande"/>
                <a:ea typeface="Geneva"/>
                <a:cs typeface="Geneva"/>
              </a:rPr>
              <a:pPr/>
              <a:t>45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21B91-C9BA-4DDB-9B16-616CD4FE9F23}" type="slidenum">
              <a:rPr lang="en-US" smtClean="0">
                <a:latin typeface="Lucida Grande"/>
                <a:ea typeface="Geneva"/>
                <a:cs typeface="Geneva"/>
              </a:rPr>
              <a:pPr/>
              <a:t>47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48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0DAAD-4E29-4371-BB0F-E76A3107FE07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C2759-7155-4B96-8EEC-F3AB24C543F8}" type="slidenum">
              <a:rPr lang="en-US" smtClean="0">
                <a:latin typeface="Lucida Grande"/>
                <a:ea typeface="Geneva"/>
                <a:cs typeface="Geneva"/>
              </a:rPr>
              <a:pPr/>
              <a:t>49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D46E-360A-46B5-8BF8-EFBE6689EF2B}" type="slidenum">
              <a:rPr lang="en-US" smtClean="0">
                <a:latin typeface="Lucida Grande"/>
                <a:ea typeface="Geneva"/>
                <a:cs typeface="Geneva"/>
              </a:rPr>
              <a:pPr/>
              <a:t>50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A2E5-9D59-4426-9A81-4940F15DC9D1}" type="slidenum">
              <a:rPr lang="en-US" smtClean="0">
                <a:latin typeface="Lucida Grande"/>
                <a:ea typeface="Geneva"/>
                <a:cs typeface="Geneva"/>
              </a:rPr>
              <a:pPr/>
              <a:t>51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09A78-C22C-445A-81C6-C024224F95AE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E8CC3-FFCA-485D-BC15-92E75CC0FF71}" type="slidenum">
              <a:rPr lang="en-US" smtClean="0">
                <a:latin typeface="Lucida Grande"/>
                <a:ea typeface="Geneva"/>
                <a:cs typeface="Geneva"/>
              </a:rPr>
              <a:pPr/>
              <a:t>6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157EA-AECB-4215-8653-F810DB929116}" type="slidenum">
              <a:rPr lang="en-US" smtClean="0">
                <a:latin typeface="Lucida Grande"/>
                <a:ea typeface="Geneva"/>
                <a:cs typeface="Geneva"/>
              </a:rPr>
              <a:pPr/>
              <a:t>7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CDDB7-9CF4-4139-A309-CC64C616A650}" type="slidenum">
              <a:rPr lang="en-US" smtClean="0">
                <a:latin typeface="Lucida Grande"/>
                <a:ea typeface="Geneva"/>
                <a:cs typeface="Geneva"/>
              </a:rPr>
              <a:pPr/>
              <a:t>8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9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D2685-394D-497F-9198-74E94A261158}" type="slidenum">
              <a:rPr lang="en-US" smtClean="0">
                <a:latin typeface="Lucida Grande"/>
                <a:ea typeface="Geneva"/>
                <a:cs typeface="Geneva"/>
              </a:rPr>
              <a:pPr/>
              <a:t>10</a:t>
            </a:fld>
            <a:endParaRPr lang="en-US" smtClean="0">
              <a:latin typeface="Lucida Grande"/>
              <a:ea typeface="Geneva"/>
              <a:cs typeface="Geneva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Lucida Grande"/>
              <a:ea typeface="Geneva"/>
              <a:cs typeface="Gene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00D5F-D384-4F43-B408-8C7196FCF4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B6768-F4F5-41B5-9626-B7EB0D19D3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E2C1B-2C7B-41B6-9327-E78F5B309E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22A5F-4A4E-4F14-B15D-A2037A12DC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89246-8172-4711-ADC8-B50161D5D2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4A5A-4067-426C-84D9-6E62089B5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E6545-B3FB-4F73-9569-8E314DD39C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154D5-1307-4915-9C6E-652BCE8313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3EF61-1C20-4612-A7F1-22EA3B2E1F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70A10-3862-4FF6-8595-A000504D9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24E8D-3B08-4391-AE9D-A8E6252146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B656-D433-434C-88DC-3EF676E8F653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6D96-10B5-1D4A-BA74-CF5E1CF8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3Tu-ElppFR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eladuckworth.com/grit-scale/" TargetMode="Externa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jvoxEYmQHNM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6</a:t>
            </a:r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Normal Curve, Standardization and z 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curve = standardized</a:t>
            </a:r>
          </a:p>
          <a:p>
            <a:pPr lvl="1"/>
            <a:r>
              <a:rPr lang="en-US" dirty="0" smtClean="0"/>
              <a:t>z distribution (draw it)</a:t>
            </a:r>
          </a:p>
          <a:p>
            <a:pPr lvl="1"/>
            <a:r>
              <a:rPr lang="en-US" dirty="0" smtClean="0"/>
              <a:t>z scores </a:t>
            </a:r>
          </a:p>
          <a:p>
            <a:pPr lvl="2"/>
            <a:r>
              <a:rPr lang="en-US" dirty="0" smtClean="0"/>
              <a:t>Comparing z scores</a:t>
            </a:r>
          </a:p>
          <a:p>
            <a:pPr lvl="1"/>
            <a:r>
              <a:rPr lang="en-US" dirty="0" smtClean="0"/>
              <a:t>Percentiles are </a:t>
            </a:r>
            <a:r>
              <a:rPr lang="en-US" i="1" dirty="0" smtClean="0"/>
              <a:t>p</a:t>
            </a:r>
            <a:r>
              <a:rPr lang="en-US" dirty="0" smtClean="0"/>
              <a:t> values.</a:t>
            </a:r>
          </a:p>
          <a:p>
            <a:pPr lvl="2"/>
            <a:r>
              <a:rPr lang="en-US" dirty="0" smtClean="0"/>
              <a:t>Different ways to think about </a:t>
            </a:r>
            <a:r>
              <a:rPr lang="en-US" i="1" dirty="0" smtClean="0"/>
              <a:t>p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59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Z-distribution – normal distribution of standardized scores </a:t>
            </a:r>
          </a:p>
          <a:p>
            <a:r>
              <a:rPr lang="en-US" smtClean="0"/>
              <a:t>Also called standard normal distribution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3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what are z-scores?</a:t>
            </a:r>
          </a:p>
          <a:p>
            <a:pPr lvl="1"/>
            <a:r>
              <a:rPr lang="en-US" smtClean="0"/>
              <a:t>Number of standard deviations away from the mean of a particular score</a:t>
            </a:r>
          </a:p>
          <a:p>
            <a:pPr lvl="1"/>
            <a:r>
              <a:rPr lang="en-US" smtClean="0"/>
              <a:t>Can be positive or negative </a:t>
            </a:r>
          </a:p>
          <a:p>
            <a:pPr lvl="2"/>
            <a:r>
              <a:rPr lang="en-US" smtClean="0"/>
              <a:t>Positive = above mean</a:t>
            </a:r>
          </a:p>
          <a:p>
            <a:pPr lvl="2"/>
            <a:r>
              <a:rPr lang="en-US" smtClean="0"/>
              <a:t>Negative = below mean</a:t>
            </a:r>
            <a:endParaRPr lang="en-US" dirty="0" smtClean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0979"/>
              </p:ext>
            </p:extLst>
          </p:nvPr>
        </p:nvGraphicFramePr>
        <p:xfrm>
          <a:off x="6934200" y="3962400"/>
          <a:ext cx="1587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962400"/>
                        <a:ext cx="15875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6172200"/>
            <a:ext cx="549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Tip! Make yourself a symbols chart!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57200" y="685800"/>
            <a:ext cx="80772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The </a:t>
            </a:r>
            <a:r>
              <a:rPr lang="en-US" sz="3600" b="1" i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Distribution</a:t>
            </a:r>
          </a:p>
        </p:txBody>
      </p:sp>
      <p:pic>
        <p:nvPicPr>
          <p:cNvPr id="35842" name="Picture 5" descr="Noless_fig_06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812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Z-distribution</a:t>
            </a:r>
          </a:p>
          <a:p>
            <a:pPr lvl="1"/>
            <a:r>
              <a:rPr lang="en-US" smtClean="0"/>
              <a:t>Mean = 0</a:t>
            </a:r>
          </a:p>
          <a:p>
            <a:pPr lvl="1"/>
            <a:r>
              <a:rPr lang="en-US" smtClean="0"/>
              <a:t>Standard deviation =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0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Be sure you can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z score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raw score 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Compare scores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percent above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percent below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 a percent between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Given percent find a z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Given percent find a raw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Transforming Raw Scores to z Scores</a:t>
            </a:r>
            <a:br>
              <a:rPr lang="en-US" smtClean="0"/>
            </a:br>
            <a:endParaRPr lang="en-US" smtClean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1: Subtract the mean of the population from the raw score</a:t>
            </a:r>
          </a:p>
          <a:p>
            <a:r>
              <a:rPr lang="en-US" smtClean="0"/>
              <a:t>Step 2: Divide by the standard deviation of the population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57600" y="4679950"/>
          <a:ext cx="2336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79950"/>
                        <a:ext cx="23368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62484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Transforming z Scores into Raw Scores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1: Multiply the z score by the standard deviation of the population</a:t>
            </a:r>
          </a:p>
          <a:p>
            <a:r>
              <a:rPr lang="en-US" smtClean="0"/>
              <a:t>Step 2: Add the mean of the population to this product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695700" y="4857750"/>
          <a:ext cx="2260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4" imgW="749160" imgH="203040" progId="Equation.3">
                  <p:embed/>
                </p:oleObj>
              </mc:Choice>
              <mc:Fallback>
                <p:oleObj name="Equation" r:id="rId4" imgW="7491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857750"/>
                        <a:ext cx="22606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z Scores to Make Comparisons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you know your score on an exam, and a friend’s score on an exam, you can convert to z scores to determine who did better and by how much.</a:t>
            </a:r>
          </a:p>
          <a:p>
            <a:endParaRPr lang="en-US" smtClean="0"/>
          </a:p>
          <a:p>
            <a:r>
              <a:rPr lang="en-US" smtClean="0"/>
              <a:t>z scores are standardized, so they can be compared!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338" y="6259909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Apples and Oranges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can standardize the raw scores on two different scales, converting both scores to z scores, we can then compare the scores directly.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114800"/>
            <a:ext cx="34782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Freakanomics!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Go go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bee:</a:t>
            </a:r>
          </a:p>
          <a:p>
            <a:pPr lvl="1"/>
            <a:r>
              <a:rPr lang="en-US" dirty="0" smtClean="0"/>
              <a:t>Normal returning spellers: 20%</a:t>
            </a:r>
          </a:p>
          <a:p>
            <a:pPr lvl="1"/>
            <a:r>
              <a:rPr lang="en-US" dirty="0" smtClean="0"/>
              <a:t>Standard deviation returning: 2.2%</a:t>
            </a:r>
          </a:p>
          <a:p>
            <a:pPr lvl="1"/>
            <a:r>
              <a:rPr lang="en-US" dirty="0" smtClean="0"/>
              <a:t>2014 returning spellers: 24.8%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Converting </a:t>
            </a:r>
            <a:r>
              <a:rPr lang="en-US" dirty="0" smtClean="0"/>
              <a:t>x to </a:t>
            </a:r>
            <a:r>
              <a:rPr lang="en-US" dirty="0" smtClean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0960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bee:</a:t>
            </a:r>
          </a:p>
          <a:p>
            <a:pPr lvl="1"/>
            <a:r>
              <a:rPr lang="en-US" dirty="0" smtClean="0"/>
              <a:t>Normal returning spellers: 20%</a:t>
            </a:r>
          </a:p>
          <a:p>
            <a:pPr lvl="1"/>
            <a:r>
              <a:rPr lang="en-US" dirty="0" smtClean="0"/>
              <a:t>Standard deviation returning: 2.2%</a:t>
            </a:r>
          </a:p>
          <a:p>
            <a:pPr lvl="1"/>
            <a:r>
              <a:rPr lang="en-US" dirty="0" smtClean="0"/>
              <a:t>2014 returning spellers: 24.8%</a:t>
            </a:r>
          </a:p>
          <a:p>
            <a:pPr lvl="1"/>
            <a:r>
              <a:rPr lang="en-US" dirty="0" smtClean="0"/>
              <a:t>What would a z score of 2 be?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Convert </a:t>
            </a:r>
            <a:r>
              <a:rPr lang="en-US" dirty="0" smtClean="0"/>
              <a:t>z to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bee:</a:t>
            </a:r>
          </a:p>
          <a:p>
            <a:pPr lvl="1"/>
            <a:r>
              <a:rPr lang="en-US" dirty="0" smtClean="0"/>
              <a:t>Normal returning spellers: 20%</a:t>
            </a:r>
          </a:p>
          <a:p>
            <a:pPr lvl="1"/>
            <a:r>
              <a:rPr lang="en-US" dirty="0" smtClean="0"/>
              <a:t>Standard deviation returning: 4%</a:t>
            </a:r>
          </a:p>
          <a:p>
            <a:pPr lvl="1"/>
            <a:r>
              <a:rPr lang="en-US" dirty="0" smtClean="0"/>
              <a:t>2014 returning spellers: 24.8%</a:t>
            </a:r>
          </a:p>
          <a:p>
            <a:r>
              <a:rPr lang="en-US" dirty="0" smtClean="0"/>
              <a:t>Beauty pageants </a:t>
            </a:r>
          </a:p>
          <a:p>
            <a:pPr lvl="1"/>
            <a:r>
              <a:rPr lang="en-US" dirty="0" smtClean="0"/>
              <a:t>Normal returning women: 15%</a:t>
            </a:r>
          </a:p>
          <a:p>
            <a:pPr lvl="1"/>
            <a:r>
              <a:rPr lang="en-US" dirty="0" smtClean="0"/>
              <a:t>Standard deviation returning: 5%</a:t>
            </a:r>
          </a:p>
          <a:p>
            <a:pPr lvl="1"/>
            <a:r>
              <a:rPr lang="en-US" dirty="0" smtClean="0"/>
              <a:t>2014 returning women: 23%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26163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of 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smtClean="0"/>
              <a:t>Transforming </a:t>
            </a:r>
            <a:r>
              <a:rPr lang="en-US" i="1" smtClean="0"/>
              <a:t>z</a:t>
            </a:r>
            <a:r>
              <a:rPr lang="en-US" smtClean="0"/>
              <a:t> Scores into Percentiles</a:t>
            </a:r>
          </a:p>
        </p:txBody>
      </p:sp>
      <p:sp>
        <p:nvSpPr>
          <p:cNvPr id="47106" name="Tex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i="1" dirty="0" smtClean="0"/>
              <a:t>z</a:t>
            </a:r>
            <a:r>
              <a:rPr lang="en-US" dirty="0" smtClean="0"/>
              <a:t> scores tell you where a value fits into a normal distribution.</a:t>
            </a:r>
          </a:p>
          <a:p>
            <a:r>
              <a:rPr lang="en-US" dirty="0" smtClean="0"/>
              <a:t>Based on the normal distribution, there are rules about where scores with a </a:t>
            </a:r>
            <a:r>
              <a:rPr lang="en-US" i="1" dirty="0" smtClean="0"/>
              <a:t>z</a:t>
            </a:r>
            <a:r>
              <a:rPr lang="en-US" dirty="0" smtClean="0"/>
              <a:t> value will fall, and how it will relate to a percentile rank.</a:t>
            </a:r>
          </a:p>
          <a:p>
            <a:r>
              <a:rPr lang="en-US" dirty="0" smtClean="0"/>
              <a:t>You can use the area under the normal curve to calculate percentiles for any score.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4" descr="Nolan_fig07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22475"/>
            <a:ext cx="79248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295400" y="457200"/>
            <a:ext cx="7315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The Normal Curve and Percentages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4865" y="6227607"/>
            <a:ext cx="3414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Called the 34-14 rule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C:\Documents and Settings\dillerj\Desktop\Stats_Consult\JPGS - low res\CH07\low\NOLESS_TB07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838200"/>
            <a:ext cx="69881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6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i="1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the positive numbers are on the table</a:t>
            </a:r>
          </a:p>
          <a:p>
            <a:pPr lvl="1"/>
            <a:r>
              <a:rPr lang="en-US" dirty="0" smtClean="0"/>
              <a:t>The z distribution is normal, so we don’t need the negatives (it’s symmetric).</a:t>
            </a:r>
          </a:p>
          <a:p>
            <a:r>
              <a:rPr lang="en-US" dirty="0" smtClean="0"/>
              <a:t>However, tables are dumb when we have a program that will calculate for 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Sketching the Normal Curve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benefits of sketching the normal curve:</a:t>
            </a:r>
          </a:p>
          <a:p>
            <a:pPr lvl="1"/>
            <a:r>
              <a:rPr lang="en-US" dirty="0" smtClean="0"/>
              <a:t>Stays clear in memory; minimizes errors</a:t>
            </a:r>
          </a:p>
          <a:p>
            <a:pPr lvl="1"/>
            <a:r>
              <a:rPr lang="en-US" dirty="0" smtClean="0"/>
              <a:t>Practical reference</a:t>
            </a:r>
          </a:p>
          <a:p>
            <a:pPr lvl="1"/>
            <a:r>
              <a:rPr lang="en-US" dirty="0" smtClean="0"/>
              <a:t>Condenses the information</a:t>
            </a:r>
          </a:p>
          <a:p>
            <a:pPr lvl="1"/>
            <a:r>
              <a:rPr lang="en-US" dirty="0" smtClean="0"/>
              <a:t>Allows you to make sure the </a:t>
            </a:r>
            <a:r>
              <a:rPr lang="en-US" i="1" dirty="0" smtClean="0"/>
              <a:t>R</a:t>
            </a:r>
            <a:r>
              <a:rPr lang="en-US" dirty="0" smtClean="0"/>
              <a:t> information you are getting seems right.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5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 Curves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 </a:t>
            </a:r>
            <a:r>
              <a:rPr lang="en-US" i="1" dirty="0" smtClean="0"/>
              <a:t>p</a:t>
            </a:r>
            <a:r>
              <a:rPr lang="en-US" dirty="0" smtClean="0"/>
              <a:t> value from a z score:</a:t>
            </a:r>
          </a:p>
          <a:p>
            <a:pPr lvl="1"/>
            <a:r>
              <a:rPr lang="en-US" dirty="0" err="1" smtClean="0"/>
              <a:t>pnorm</a:t>
            </a:r>
            <a:r>
              <a:rPr lang="en-US" dirty="0" smtClean="0"/>
              <a:t>(</a:t>
            </a:r>
            <a:r>
              <a:rPr lang="en-US" i="1" dirty="0" smtClean="0"/>
              <a:t>z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lower.tail</a:t>
            </a:r>
            <a:r>
              <a:rPr lang="en-US" dirty="0" smtClean="0"/>
              <a:t> depends on what you want (options are T or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http://angeladuckworth.com/grit-scale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09031"/>
            <a:ext cx="73406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C:\Documents and Settings\dillerj\Desktop\Stats_Consult\JPGS - low res\CH06\low\Noless_fig_06_01a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057400"/>
            <a:ext cx="4518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066800" y="685800"/>
            <a:ext cx="807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j-lt"/>
                <a:ea typeface="Geneva" pitchFamily="1" charset="-128"/>
                <a:cs typeface="+mn-cs"/>
              </a:rPr>
              <a:t>The Bell Curve is Born (1769)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248400"/>
            <a:ext cx="532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Moivre</a:t>
            </a:r>
            <a:r>
              <a:rPr lang="en-US" dirty="0" smtClean="0"/>
              <a:t> – Bernoulli – De Morgan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Nolan_fig08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382838"/>
            <a:ext cx="7924800" cy="378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447800" y="609600"/>
            <a:ext cx="762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Percentage Above a Positive </a:t>
            </a:r>
            <a:r>
              <a:rPr lang="en-US" sz="3600" b="1" i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" descr="Nolan_fig08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955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14400" y="5334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Percentile for a Positive </a:t>
            </a:r>
            <a:r>
              <a:rPr lang="en-US" sz="3600" b="1" i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GRIT Scale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mean: 3.00</a:t>
            </a:r>
          </a:p>
          <a:p>
            <a:r>
              <a:rPr lang="en-US" dirty="0" smtClean="0"/>
              <a:t>Population SD: 1.75</a:t>
            </a:r>
          </a:p>
          <a:p>
            <a:r>
              <a:rPr lang="en-US" dirty="0" smtClean="0"/>
              <a:t>Dr. B’s score: 4.50</a:t>
            </a:r>
          </a:p>
          <a:p>
            <a:r>
              <a:rPr lang="en-US" dirty="0" smtClean="0"/>
              <a:t>Calculate the percent above Dr. B.</a:t>
            </a:r>
          </a:p>
          <a:p>
            <a:r>
              <a:rPr lang="en-US" dirty="0" smtClean="0"/>
              <a:t>Calculate the percent below Dr. 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 descr="Nolan_fig08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193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371600" y="533400"/>
            <a:ext cx="7162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Percentage Above a Negative </a:t>
            </a:r>
            <a:r>
              <a:rPr lang="en-US" sz="3600" b="1" i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4" descr="Nolan_fig08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193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838200" y="5334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Percentile for a Negative</a:t>
            </a:r>
            <a:r>
              <a:rPr lang="en-US" sz="3600" b="1" i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z </a:t>
            </a: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GRIT Scale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mean: 3.00</a:t>
            </a:r>
          </a:p>
          <a:p>
            <a:r>
              <a:rPr lang="en-US" dirty="0" smtClean="0"/>
              <a:t>Population SD: 1.75</a:t>
            </a:r>
          </a:p>
          <a:p>
            <a:r>
              <a:rPr lang="en-US" dirty="0" smtClean="0"/>
              <a:t>Dr. B’s new sad face score: 2.50</a:t>
            </a:r>
          </a:p>
          <a:p>
            <a:r>
              <a:rPr lang="en-US" dirty="0" smtClean="0"/>
              <a:t>Calculate the percent above Dr. B.</a:t>
            </a:r>
          </a:p>
          <a:p>
            <a:r>
              <a:rPr lang="en-US" dirty="0" smtClean="0"/>
              <a:t>Calculate the percent below Dr. 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4" descr="Nolan_fig08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43138"/>
            <a:ext cx="79248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066800" y="381000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Percentage at Least as Extreme as Our </a:t>
            </a:r>
            <a:r>
              <a:rPr lang="en-US" sz="3600" b="1" i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z</a:t>
            </a: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48400"/>
            <a:ext cx="247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6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66800" y="3810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the </a:t>
            </a:r>
            <a:r>
              <a:rPr lang="en-US" sz="3600" b="1" dirty="0" smtClean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Percentage Between Two Z Scores</a:t>
            </a:r>
            <a:endParaRPr lang="en-US" sz="3600" b="1" dirty="0">
              <a:solidFill>
                <a:srgbClr val="800000"/>
              </a:solidFill>
              <a:latin typeface="+mn-lt"/>
              <a:ea typeface="Geneva" pitchFamily="1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8915" y="2308983"/>
            <a:ext cx="5363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the percent between a z of:</a:t>
            </a:r>
          </a:p>
          <a:p>
            <a:r>
              <a:rPr lang="en-US" dirty="0" smtClean="0"/>
              <a:t>-.34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1.02?</a:t>
            </a:r>
          </a:p>
          <a:p>
            <a:endParaRPr lang="en-US" dirty="0"/>
          </a:p>
          <a:p>
            <a:r>
              <a:rPr lang="en-US" dirty="0" err="1" smtClean="0"/>
              <a:t>pnorm</a:t>
            </a:r>
            <a:r>
              <a:rPr lang="en-US" dirty="0" smtClean="0"/>
              <a:t>(-.34, </a:t>
            </a:r>
            <a:r>
              <a:rPr lang="en-US" dirty="0" err="1" smtClean="0"/>
              <a:t>lower.tail</a:t>
            </a:r>
            <a:r>
              <a:rPr lang="en-US" dirty="0" smtClean="0"/>
              <a:t> = F)</a:t>
            </a:r>
          </a:p>
          <a:p>
            <a:r>
              <a:rPr lang="en-US" dirty="0" err="1" smtClean="0"/>
              <a:t>pnorm</a:t>
            </a:r>
            <a:r>
              <a:rPr lang="en-US" dirty="0" smtClean="0"/>
              <a:t>(1.02, </a:t>
            </a:r>
            <a:r>
              <a:rPr lang="en-US" dirty="0" err="1" smtClean="0"/>
              <a:t>lower.tail</a:t>
            </a:r>
            <a:r>
              <a:rPr lang="en-US" dirty="0" smtClean="0"/>
              <a:t> = F)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0" y="5257800"/>
            <a:ext cx="586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37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57600" y="5486400"/>
            <a:ext cx="411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5638800"/>
            <a:ext cx="849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-.34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48400" y="56388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45179" y="5849423"/>
            <a:ext cx="86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6172200"/>
            <a:ext cx="174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GRIT Scale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mean: 3.00</a:t>
            </a:r>
          </a:p>
          <a:p>
            <a:r>
              <a:rPr lang="en-US" dirty="0" smtClean="0"/>
              <a:t>Population SD: 1.75</a:t>
            </a:r>
          </a:p>
          <a:p>
            <a:r>
              <a:rPr lang="en-US" dirty="0" smtClean="0"/>
              <a:t>Dr. B’s score: 4.50</a:t>
            </a:r>
          </a:p>
          <a:p>
            <a:r>
              <a:rPr lang="en-US" dirty="0" smtClean="0"/>
              <a:t>Dr. B’s new sad face score: 2.50</a:t>
            </a:r>
          </a:p>
          <a:p>
            <a:r>
              <a:rPr lang="en-US" dirty="0" smtClean="0"/>
              <a:t>Calculate the percent between her two scores.</a:t>
            </a:r>
          </a:p>
          <a:p>
            <a:r>
              <a:rPr lang="en-US" dirty="0" smtClean="0"/>
              <a:t>Calculate the percent outside of her scores.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 Curves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 z score from a </a:t>
            </a:r>
            <a:r>
              <a:rPr lang="en-US" i="1" dirty="0" smtClean="0"/>
              <a:t>p</a:t>
            </a:r>
            <a:r>
              <a:rPr lang="en-US" dirty="0" smtClean="0"/>
              <a:t> value: </a:t>
            </a:r>
          </a:p>
          <a:p>
            <a:r>
              <a:rPr lang="en-US" dirty="0" err="1"/>
              <a:t>q</a:t>
            </a:r>
            <a:r>
              <a:rPr lang="en-US" dirty="0" err="1" smtClean="0"/>
              <a:t>norm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lower.tail</a:t>
            </a:r>
            <a:r>
              <a:rPr lang="en-US" dirty="0" smtClean="0"/>
              <a:t> = 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lower.tail</a:t>
            </a:r>
            <a:r>
              <a:rPr lang="en-US" dirty="0" smtClean="0"/>
              <a:t> depends on what you want (options are T or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4" descr="Nolan_fig07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792480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685800" y="685800"/>
            <a:ext cx="80772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5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A Modern Normal Curve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015" y="5824645"/>
            <a:ext cx="512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Remember: </a:t>
            </a:r>
            <a:r>
              <a:rPr lang="en-US" dirty="0" err="1" smtClean="0"/>
              <a:t>unimodal</a:t>
            </a:r>
            <a:r>
              <a:rPr lang="en-US" dirty="0" smtClean="0"/>
              <a:t>, symmetric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4" descr="Nolan_fig08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32000"/>
            <a:ext cx="79248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609600" y="3810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a Score from a Percentile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687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09600" y="3810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Calculating a Score from a Percentile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2918" y="2360294"/>
            <a:ext cx="45913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 u = 150</a:t>
            </a:r>
          </a:p>
          <a:p>
            <a:r>
              <a:rPr lang="en-US" dirty="0" smtClean="0"/>
              <a:t>SD o = 5</a:t>
            </a:r>
          </a:p>
          <a:p>
            <a:r>
              <a:rPr lang="en-US" dirty="0" smtClean="0"/>
              <a:t>Top 5%</a:t>
            </a:r>
          </a:p>
          <a:p>
            <a:endParaRPr lang="en-US" dirty="0"/>
          </a:p>
          <a:p>
            <a:r>
              <a:rPr lang="en-US" dirty="0" err="1" smtClean="0"/>
              <a:t>qnorm</a:t>
            </a:r>
            <a:r>
              <a:rPr lang="en-US" dirty="0" smtClean="0"/>
              <a:t>(.95, </a:t>
            </a:r>
            <a:r>
              <a:rPr lang="en-US" dirty="0" err="1" smtClean="0"/>
              <a:t>lower.tail</a:t>
            </a:r>
            <a:r>
              <a:rPr lang="en-US" dirty="0" smtClean="0"/>
              <a:t> = T) OR</a:t>
            </a:r>
          </a:p>
          <a:p>
            <a:r>
              <a:rPr lang="en-US" dirty="0" err="1" smtClean="0"/>
              <a:t>qnorm</a:t>
            </a:r>
            <a:r>
              <a:rPr lang="en-US" dirty="0" smtClean="0"/>
              <a:t>(.05, </a:t>
            </a:r>
            <a:r>
              <a:rPr lang="en-US" dirty="0" err="1" smtClean="0"/>
              <a:t>lower.tail</a:t>
            </a:r>
            <a:r>
              <a:rPr lang="en-US" dirty="0" smtClean="0"/>
              <a:t> = F)</a:t>
            </a:r>
          </a:p>
          <a:p>
            <a:endParaRPr lang="en-US" dirty="0"/>
          </a:p>
          <a:p>
            <a:r>
              <a:rPr lang="en-US" dirty="0" smtClean="0"/>
              <a:t>Z = 1.64</a:t>
            </a:r>
          </a:p>
          <a:p>
            <a:r>
              <a:rPr lang="en-US" dirty="0" smtClean="0"/>
              <a:t>X = 1.64(5) + 150 = 158.2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GRIT Scale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mean: 3.00</a:t>
            </a:r>
          </a:p>
          <a:p>
            <a:r>
              <a:rPr lang="en-US" dirty="0" smtClean="0"/>
              <a:t>Population SD: 1.75</a:t>
            </a:r>
          </a:p>
          <a:p>
            <a:r>
              <a:rPr lang="en-US" dirty="0" smtClean="0"/>
              <a:t>What would the z score be if you were in the bottom 2%?</a:t>
            </a:r>
          </a:p>
          <a:p>
            <a:r>
              <a:rPr lang="en-US" dirty="0" smtClean="0"/>
              <a:t>What would the raw score be if you were in the bottom 2%?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143000" y="123825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Creating a Distribution of Scores</a:t>
            </a:r>
          </a:p>
          <a:p>
            <a:pPr algn="ctr" eaLnBrk="0" hangingPunc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i="1" dirty="0">
                <a:latin typeface="Arial" pitchFamily="34" charset="0"/>
                <a:ea typeface="Geneva" pitchFamily="1" charset="-128"/>
                <a:cs typeface="+mn-cs"/>
              </a:rPr>
              <a:t>These distributions were obtained by drawing from the same population.</a:t>
            </a:r>
          </a:p>
        </p:txBody>
      </p:sp>
      <p:pic>
        <p:nvPicPr>
          <p:cNvPr id="55298" name="Picture 6" descr="Noless_fig_06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95600"/>
            <a:ext cx="84978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5" descr="Noless_fig_06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92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43000" y="1238250"/>
            <a:ext cx="807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Creating a Distribution of </a:t>
            </a:r>
            <a:r>
              <a:rPr lang="en-US" sz="3600" b="1" dirty="0" smtClean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Means</a:t>
            </a:r>
            <a:endParaRPr lang="en-US" sz="3600" b="1" dirty="0">
              <a:solidFill>
                <a:srgbClr val="800000"/>
              </a:solidFill>
              <a:latin typeface="+mn-lt"/>
              <a:ea typeface="Geneva" pitchFamily="1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4" descr="Nolan_fig07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577975"/>
            <a:ext cx="56388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Text Box 5"/>
          <p:cNvSpPr txBox="1">
            <a:spLocks noChangeArrowheads="1"/>
          </p:cNvSpPr>
          <p:nvPr/>
        </p:nvSpPr>
        <p:spPr bwMode="auto">
          <a:xfrm>
            <a:off x="685800" y="2468563"/>
            <a:ext cx="2286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</a:rPr>
              <a:t>The Mathematical Magic of Large Samples</a:t>
            </a:r>
          </a:p>
        </p:txBody>
      </p:sp>
    </p:spTree>
    <p:extLst>
      <p:ext uri="{BB962C8B-B14F-4D97-AF65-F5344CB8AC3E}">
        <p14:creationId xmlns:p14="http://schemas.microsoft.com/office/powerpoint/2010/main" val="30231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Bunnies!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https://youtu.be/jvoxEYmQHNM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Central Limit Theorem</a:t>
            </a:r>
            <a:br>
              <a:rPr lang="en-US" smtClean="0"/>
            </a:br>
            <a:endParaRPr lang="en-US" dirty="0" smtClean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Distribution of sample means is normally distributed even when the population from which it was drawn is not normal!</a:t>
            </a:r>
          </a:p>
          <a:p>
            <a:r>
              <a:rPr lang="en-US" smtClean="0"/>
              <a:t>A distribution of means is less variable than a distribution of individual scores.</a:t>
            </a:r>
          </a:p>
          <a:p>
            <a:pPr lvl="1"/>
            <a:r>
              <a:rPr lang="en-US" smtClean="0"/>
              <a:t>(meaning SD is smaller, but we don’t call it SD)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7344" y="5861278"/>
            <a:ext cx="7587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statistics is based on making beer better.</a:t>
            </a:r>
          </a:p>
          <a:p>
            <a:r>
              <a:rPr lang="en-US" dirty="0" smtClean="0"/>
              <a:t>Which is why it’s awesome!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Distribution of Means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Mean of the distribution tends to be the mean of the population.</a:t>
            </a:r>
          </a:p>
          <a:p>
            <a:r>
              <a:rPr lang="en-US" smtClean="0"/>
              <a:t>Standard deviation of the distribution tends to be less than the standard deviation of the population.</a:t>
            </a:r>
          </a:p>
          <a:p>
            <a:pPr lvl="1"/>
            <a:r>
              <a:rPr lang="en-US" smtClean="0"/>
              <a:t>The standard error: standard deviation of the distribution of means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867400" y="5334000"/>
          <a:ext cx="134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4" imgW="672840" imgH="419040" progId="">
                  <p:embed/>
                </p:oleObj>
              </mc:Choice>
              <mc:Fallback>
                <p:oleObj name="Equation" r:id="rId4" imgW="672840" imgH="419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0"/>
                        <a:ext cx="1346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4" descr="Nolan_fig07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98725"/>
            <a:ext cx="79248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219200" y="533400"/>
            <a:ext cx="8001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Using the Appropriate Measure of Spread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 descr="Nolan_fig07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6172200" cy="48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14400" y="3810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Development of a Normal Curve: Sample of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C:\Documents and Settings\dillerj\Desktop\Stats_Consult\JPGS - low res\CH06\low\NOLESS_TB06-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128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 statistic for Distribution of Means</a:t>
            </a:r>
            <a:endParaRPr lang="en-US" dirty="0" smtClean="0"/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use a distribution of means, you tweak how you calculate z!</a:t>
            </a:r>
          </a:p>
          <a:p>
            <a:r>
              <a:rPr lang="en-US" dirty="0" smtClean="0"/>
              <a:t>Calculation of percentages stays the same.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z = M – </a:t>
            </a:r>
            <a:r>
              <a:rPr lang="en-US" u="sng" dirty="0" err="1" smtClean="0"/>
              <a:t>μM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	   </a:t>
            </a:r>
            <a:r>
              <a:rPr lang="en-US" dirty="0" err="1" smtClean="0"/>
              <a:t>σM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14600" y="4191000"/>
            <a:ext cx="113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8200" y="5105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u="sng" dirty="0"/>
              <a:t>z = </a:t>
            </a:r>
            <a:r>
              <a:rPr lang="en-US" u="sng" dirty="0" smtClean="0"/>
              <a:t>X </a:t>
            </a:r>
            <a:r>
              <a:rPr lang="en-US" u="sng" dirty="0"/>
              <a:t>– </a:t>
            </a:r>
            <a:r>
              <a:rPr lang="en-US" u="sng" dirty="0" smtClean="0"/>
              <a:t>μ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5334000"/>
            <a:ext cx="115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914400" y="457200"/>
            <a:ext cx="8229600" cy="5334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b="1" kern="0" dirty="0">
                <a:solidFill>
                  <a:srgbClr val="800000"/>
                </a:solidFill>
                <a:latin typeface="Helvetica" pitchFamily="-48" charset="0"/>
                <a:ea typeface="+mj-ea"/>
                <a:cs typeface="Helvetica" pitchFamily="-48" charset="0"/>
              </a:rPr>
              <a:t>The Normal Curve and Catching Cheaters</a:t>
            </a:r>
          </a:p>
        </p:txBody>
      </p:sp>
      <p:sp>
        <p:nvSpPr>
          <p:cNvPr id="67586" name="Content Placeholder 2"/>
          <p:cNvSpPr txBox="1">
            <a:spLocks/>
          </p:cNvSpPr>
          <p:nvPr/>
        </p:nvSpPr>
        <p:spPr bwMode="auto">
          <a:xfrm>
            <a:off x="685800" y="17526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&gt;"/>
            </a:pPr>
            <a:r>
              <a:rPr lang="en-US" sz="3200">
                <a:solidFill>
                  <a:schemeClr val="accent2"/>
                </a:solidFill>
              </a:rPr>
              <a:t>This pattern is an indication that researchers might be manipulating their analyses to push their z statistics beyond the cutoffs.</a:t>
            </a:r>
          </a:p>
        </p:txBody>
      </p:sp>
      <p:pic>
        <p:nvPicPr>
          <p:cNvPr id="67587" name="Picture 3" descr="Fig 6-13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790950"/>
            <a:ext cx="58293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4" descr="Nolan_fig07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89125"/>
            <a:ext cx="70866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524000" y="457200"/>
            <a:ext cx="6858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Development of a Normal Curve: Sample of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 descr="Nolan_fig07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5188"/>
            <a:ext cx="8077200" cy="373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66800" y="3810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>
                <a:solidFill>
                  <a:srgbClr val="800000"/>
                </a:solidFill>
                <a:latin typeface="+mn-lt"/>
                <a:ea typeface="Geneva" pitchFamily="1" charset="-128"/>
                <a:cs typeface="+mn-cs"/>
              </a:rPr>
              <a:t>Development of a Normal Curve: Sample of 140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07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the sample size increases, the shape of the distribution becomes more like the normal curve.</a:t>
            </a:r>
          </a:p>
          <a:p>
            <a:r>
              <a:rPr lang="en-US" smtClean="0"/>
              <a:t>Can you think of variables that might be normally distributed?</a:t>
            </a:r>
          </a:p>
          <a:p>
            <a:pPr lvl="1"/>
            <a:r>
              <a:rPr lang="en-US" smtClean="0"/>
              <a:t>Think about it: Can nominal (categorical) variables be normally distributed?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Standardization, z Scores, and the Normal Curve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wanted to compare our student scores on the old GRE (800 point scale) to the new GRE (170 point scale)</a:t>
            </a:r>
          </a:p>
          <a:p>
            <a:r>
              <a:rPr lang="en-US" dirty="0" smtClean="0"/>
              <a:t>Standardization: allows comparisons by creating a common shared distribution</a:t>
            </a:r>
          </a:p>
          <a:p>
            <a:pPr lvl="1"/>
            <a:r>
              <a:rPr lang="en-US" dirty="0" smtClean="0"/>
              <a:t>Also allows us to create percentiles (</a:t>
            </a:r>
            <a:r>
              <a:rPr lang="en-US" i="1" dirty="0" smtClean="0"/>
              <a:t>p</a:t>
            </a:r>
            <a:r>
              <a:rPr lang="en-US" dirty="0" smtClean="0"/>
              <a:t>-values!)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1362</Words>
  <Application>Microsoft Macintosh PowerPoint</Application>
  <PresentationFormat>On-screen Show (4:3)</PresentationFormat>
  <Paragraphs>237</Paragraphs>
  <Slides>52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Geneva</vt:lpstr>
      <vt:lpstr>Helvetica</vt:lpstr>
      <vt:lpstr>Lucida Grande</vt:lpstr>
      <vt:lpstr>Arial</vt:lpstr>
      <vt:lpstr>Office Theme</vt:lpstr>
      <vt:lpstr>Equation</vt:lpstr>
      <vt:lpstr>The Normal Curve, Standardization and z Scores</vt:lpstr>
      <vt:lpstr>Freakanomics!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 Limit Theorem</vt:lpstr>
      <vt:lpstr>Standardization, z Scores, and the Normal Curve</vt:lpstr>
      <vt:lpstr>Standardization, z Scores, and the Normal Curve</vt:lpstr>
      <vt:lpstr>Standardization, z Scores, and the Normal Curve</vt:lpstr>
      <vt:lpstr>Standardization, z Scores, and the Normal Curve</vt:lpstr>
      <vt:lpstr>PowerPoint Presentation</vt:lpstr>
      <vt:lpstr>Standardization, z Scores, and the Normal Curve</vt:lpstr>
      <vt:lpstr>Examples</vt:lpstr>
      <vt:lpstr>Transforming Raw Scores to z Scores </vt:lpstr>
      <vt:lpstr>Transforming z Scores into Raw Scores</vt:lpstr>
      <vt:lpstr>Using z Scores to Make Comparisons</vt:lpstr>
      <vt:lpstr>Comparing Apples and Oranges</vt:lpstr>
      <vt:lpstr>Examples</vt:lpstr>
      <vt:lpstr>Examples</vt:lpstr>
      <vt:lpstr>Examples</vt:lpstr>
      <vt:lpstr>Transforming z Scores into Percentiles</vt:lpstr>
      <vt:lpstr>PowerPoint Presentation</vt:lpstr>
      <vt:lpstr>PowerPoint Presentation</vt:lpstr>
      <vt:lpstr>Remember R</vt:lpstr>
      <vt:lpstr>Sketching the Normal Curve</vt:lpstr>
      <vt:lpstr>R Curves</vt:lpstr>
      <vt:lpstr>GRIT Scale</vt:lpstr>
      <vt:lpstr>PowerPoint Presentation</vt:lpstr>
      <vt:lpstr>PowerPoint Presentation</vt:lpstr>
      <vt:lpstr>GRIT Scale</vt:lpstr>
      <vt:lpstr>PowerPoint Presentation</vt:lpstr>
      <vt:lpstr>PowerPoint Presentation</vt:lpstr>
      <vt:lpstr>GRIT Scale</vt:lpstr>
      <vt:lpstr>PowerPoint Presentation</vt:lpstr>
      <vt:lpstr>PowerPoint Presentation</vt:lpstr>
      <vt:lpstr>GRIT Scale</vt:lpstr>
      <vt:lpstr>R Curves</vt:lpstr>
      <vt:lpstr>PowerPoint Presentation</vt:lpstr>
      <vt:lpstr>PowerPoint Presentation</vt:lpstr>
      <vt:lpstr>GRIT Scale</vt:lpstr>
      <vt:lpstr>PowerPoint Presentation</vt:lpstr>
      <vt:lpstr>PowerPoint Presentation</vt:lpstr>
      <vt:lpstr>PowerPoint Presentation</vt:lpstr>
      <vt:lpstr>Distribution Bunnies!</vt:lpstr>
      <vt:lpstr>The Central Limit Theorem </vt:lpstr>
      <vt:lpstr>Distribution of Means</vt:lpstr>
      <vt:lpstr>PowerPoint Presentation</vt:lpstr>
      <vt:lpstr>PowerPoint Presentation</vt:lpstr>
      <vt:lpstr>Z statistic for Distribution of Means</vt:lpstr>
      <vt:lpstr>PowerPoint Presentation</vt:lpstr>
    </vt:vector>
  </TitlesOfParts>
  <Company>IT Department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Department</dc:creator>
  <cp:lastModifiedBy>Buchanan, Erin M</cp:lastModifiedBy>
  <cp:revision>132</cp:revision>
  <dcterms:created xsi:type="dcterms:W3CDTF">2010-01-19T19:01:20Z</dcterms:created>
  <dcterms:modified xsi:type="dcterms:W3CDTF">2017-02-24T03:00:15Z</dcterms:modified>
</cp:coreProperties>
</file>