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84" r:id="rId6"/>
    <p:sldId id="261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569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8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EEF3-C519-1F4C-ADB3-75B90C11D8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DDE7-8334-6249-B694-AB969273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8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EEF3-C519-1F4C-ADB3-75B90C11D8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DDE7-8334-6249-B694-AB969273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7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EEF3-C519-1F4C-ADB3-75B90C11D8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DDE7-8334-6249-B694-AB969273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0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EEF3-C519-1F4C-ADB3-75B90C11D8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DDE7-8334-6249-B694-AB969273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6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EEF3-C519-1F4C-ADB3-75B90C11D8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DDE7-8334-6249-B694-AB969273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2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EEF3-C519-1F4C-ADB3-75B90C11D8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DDE7-8334-6249-B694-AB969273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9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EEF3-C519-1F4C-ADB3-75B90C11D8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DDE7-8334-6249-B694-AB969273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0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EEF3-C519-1F4C-ADB3-75B90C11D8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DDE7-8334-6249-B694-AB969273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EEF3-C519-1F4C-ADB3-75B90C11D8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DDE7-8334-6249-B694-AB969273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7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EEF3-C519-1F4C-ADB3-75B90C11D8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DDE7-8334-6249-B694-AB969273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2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EEF3-C519-1F4C-ADB3-75B90C11D8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DDE7-8334-6249-B694-AB969273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4EEF3-C519-1F4C-ADB3-75B90C11D8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FDDE7-8334-6249-B694-AB9692739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wanted to know if the American League or National League had better pitching – many people believe the NL has stronger pitching (which means lower scores). Are they correct at the p &lt; .01 criterion?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is part of the R file, run the first two lines of code to get it set up.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03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 = .81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28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while back, MSU considering changing their mascot to be more ferocious. Students rated their preference of mascot on a 1 to 5 scale. Did they prefer the new mascot?</a:t>
            </a:r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i="1" dirty="0"/>
              <a:t>p </a:t>
            </a:r>
            <a:r>
              <a:rPr lang="en-US" dirty="0"/>
              <a:t>&lt; .05 criterion.</a:t>
            </a:r>
            <a:r>
              <a:rPr lang="en-US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/>
              <a:t>Data is built into the R code.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7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DV scale – yes, interval</a:t>
            </a:r>
          </a:p>
          <a:p>
            <a:pPr lvl="1"/>
            <a:r>
              <a:rPr lang="en-US" dirty="0" smtClean="0"/>
              <a:t>Normal - I don’t know N &lt; 30</a:t>
            </a:r>
          </a:p>
          <a:p>
            <a:pPr lvl="1"/>
            <a:r>
              <a:rPr lang="en-US" dirty="0" smtClean="0"/>
              <a:t>Random selection – nope, random assign - yes </a:t>
            </a:r>
          </a:p>
          <a:p>
            <a:pPr lvl="1"/>
            <a:r>
              <a:rPr lang="en-US" dirty="0" smtClean="0"/>
              <a:t>Homogeneity – yes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7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R: old  &lt;   new</a:t>
            </a:r>
          </a:p>
          <a:p>
            <a:r>
              <a:rPr lang="en-US" dirty="0" smtClean="0"/>
              <a:t>N: old   &gt; =  new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4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231727"/>
              </p:ext>
            </p:extLst>
          </p:nvPr>
        </p:nvGraphicFramePr>
        <p:xfrm>
          <a:off x="457200" y="1417638"/>
          <a:ext cx="8229600" cy="3852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504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1 old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2 new</a:t>
                      </a:r>
                      <a:endParaRPr lang="en-US" dirty="0"/>
                    </a:p>
                  </a:txBody>
                  <a:tcPr/>
                </a:tc>
              </a:tr>
              <a:tr h="550409"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3.67</a:t>
                      </a:r>
                      <a:endParaRPr lang="en-US" dirty="0"/>
                    </a:p>
                  </a:txBody>
                  <a:tcPr/>
                </a:tc>
              </a:tr>
              <a:tr h="550409">
                <a:tc>
                  <a:txBody>
                    <a:bodyPr/>
                    <a:lstStyle/>
                    <a:p>
                      <a:r>
                        <a:rPr lang="en-US" dirty="0" smtClean="0"/>
                        <a:t>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50409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5504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550409">
                <a:tc>
                  <a:txBody>
                    <a:bodyPr/>
                    <a:lstStyle/>
                    <a:p>
                      <a:r>
                        <a:rPr lang="en-US" dirty="0" smtClean="0"/>
                        <a:t>Spooled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504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Sdifference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,46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537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9049"/>
            <a:ext cx="8229600" cy="4525963"/>
          </a:xfrm>
        </p:spPr>
        <p:txBody>
          <a:bodyPr/>
          <a:lstStyle/>
          <a:p>
            <a:r>
              <a:rPr lang="en-US" dirty="0" smtClean="0"/>
              <a:t>Less than test</a:t>
            </a:r>
          </a:p>
          <a:p>
            <a:r>
              <a:rPr lang="en-US" dirty="0" smtClean="0"/>
              <a:t>P &lt; .05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 total = 8 + 8 = 16</a:t>
            </a:r>
          </a:p>
          <a:p>
            <a:r>
              <a:rPr lang="en-US" dirty="0" err="1" smtClean="0"/>
              <a:t>qt</a:t>
            </a:r>
            <a:r>
              <a:rPr lang="en-US" dirty="0" smtClean="0"/>
              <a:t>(.05, 16, </a:t>
            </a:r>
            <a:r>
              <a:rPr lang="en-US" dirty="0" err="1" smtClean="0"/>
              <a:t>lower.tail</a:t>
            </a:r>
            <a:r>
              <a:rPr lang="en-US" dirty="0" smtClean="0"/>
              <a:t> = T)</a:t>
            </a:r>
          </a:p>
          <a:p>
            <a:endParaRPr lang="en-US" dirty="0"/>
          </a:p>
          <a:p>
            <a:r>
              <a:rPr lang="en-US" dirty="0" smtClean="0"/>
              <a:t>T critical = -1.75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8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	Two Sample t-</a:t>
            </a:r>
            <a:r>
              <a:rPr lang="en-US" dirty="0" err="1"/>
              <a:t>testdata</a:t>
            </a:r>
            <a:r>
              <a:rPr lang="en-US" dirty="0"/>
              <a:t>:  dataexp2$old and </a:t>
            </a:r>
            <a:r>
              <a:rPr lang="en-US" dirty="0" smtClean="0"/>
              <a:t>dataexp2$new</a:t>
            </a:r>
          </a:p>
          <a:p>
            <a:r>
              <a:rPr lang="en-US" b="1" dirty="0" smtClean="0"/>
              <a:t>t </a:t>
            </a:r>
            <a:r>
              <a:rPr lang="en-US" b="1" dirty="0"/>
              <a:t>= -1.9124, </a:t>
            </a:r>
            <a:r>
              <a:rPr lang="en-US" dirty="0" err="1"/>
              <a:t>df</a:t>
            </a:r>
            <a:r>
              <a:rPr lang="en-US" dirty="0"/>
              <a:t> = 16, p-value = </a:t>
            </a:r>
            <a:r>
              <a:rPr lang="en-US" dirty="0" smtClean="0"/>
              <a:t>0.03695</a:t>
            </a:r>
          </a:p>
          <a:p>
            <a:r>
              <a:rPr lang="en-US" dirty="0" smtClean="0"/>
              <a:t>alternative </a:t>
            </a:r>
            <a:r>
              <a:rPr lang="en-US" dirty="0"/>
              <a:t>hypothesis: true difference in means is less than </a:t>
            </a:r>
            <a:r>
              <a:rPr lang="en-US" dirty="0" smtClean="0"/>
              <a:t>0</a:t>
            </a:r>
          </a:p>
          <a:p>
            <a:r>
              <a:rPr lang="en-US" dirty="0" smtClean="0"/>
              <a:t>95 </a:t>
            </a:r>
            <a:r>
              <a:rPr lang="en-US" dirty="0"/>
              <a:t>percent confidence interval:        -</a:t>
            </a:r>
            <a:r>
              <a:rPr lang="en-US" dirty="0" err="1"/>
              <a:t>Inf</a:t>
            </a:r>
            <a:r>
              <a:rPr lang="en-US" dirty="0"/>
              <a:t> -</a:t>
            </a:r>
            <a:r>
              <a:rPr lang="en-US" dirty="0" smtClean="0"/>
              <a:t>0.07738273</a:t>
            </a:r>
          </a:p>
          <a:p>
            <a:r>
              <a:rPr lang="en-US" dirty="0" smtClean="0"/>
              <a:t>sample </a:t>
            </a:r>
            <a:r>
              <a:rPr lang="en-US" dirty="0"/>
              <a:t>estimates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mean </a:t>
            </a:r>
            <a:r>
              <a:rPr lang="en-US" dirty="0"/>
              <a:t>of x mean of y  2.777778  3.666667 </a:t>
            </a:r>
          </a:p>
        </p:txBody>
      </p:sp>
    </p:spTree>
    <p:extLst>
      <p:ext uri="{BB962C8B-B14F-4D97-AF65-F5344CB8AC3E}">
        <p14:creationId xmlns:p14="http://schemas.microsoft.com/office/powerpoint/2010/main" val="2926849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Reject the null!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252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Confidence interval of the mean difference</a:t>
            </a:r>
          </a:p>
          <a:p>
            <a:r>
              <a:rPr lang="en-US" dirty="0"/>
              <a:t>95 percent confidence interval: -1.87424446  0.09646668</a:t>
            </a:r>
          </a:p>
        </p:txBody>
      </p:sp>
    </p:spTree>
    <p:extLst>
      <p:ext uri="{BB962C8B-B14F-4D97-AF65-F5344CB8AC3E}">
        <p14:creationId xmlns:p14="http://schemas.microsoft.com/office/powerpoint/2010/main" val="3159460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M1 = 2.78, SD = 0.97, SE = 0.32, 95%CI[2.03 - 3.53</a:t>
            </a:r>
            <a:r>
              <a:rPr lang="pt-BR" dirty="0" smtClean="0"/>
              <a:t>]</a:t>
            </a:r>
          </a:p>
          <a:p>
            <a:r>
              <a:rPr lang="pt-BR" dirty="0" smtClean="0"/>
              <a:t>M2 </a:t>
            </a:r>
            <a:r>
              <a:rPr lang="pt-BR" dirty="0"/>
              <a:t>= 3.67, SD = 1.00, SE = 0.33, 95%CI[2.90 - 4.44</a:t>
            </a:r>
            <a:r>
              <a:rPr lang="pt-BR" dirty="0" smtClean="0"/>
              <a:t>]</a:t>
            </a:r>
          </a:p>
          <a:p>
            <a:r>
              <a:rPr lang="pt-BR" dirty="0" err="1" smtClean="0"/>
              <a:t>t</a:t>
            </a:r>
            <a:r>
              <a:rPr lang="pt-BR" dirty="0" smtClean="0"/>
              <a:t>(16</a:t>
            </a:r>
            <a:r>
              <a:rPr lang="pt-BR" dirty="0"/>
              <a:t>) = -1.91, </a:t>
            </a:r>
            <a:r>
              <a:rPr lang="pt-BR" dirty="0" err="1"/>
              <a:t>p</a:t>
            </a:r>
            <a:r>
              <a:rPr lang="pt-BR" dirty="0"/>
              <a:t> =  0.07, </a:t>
            </a:r>
            <a:r>
              <a:rPr lang="pt-BR" dirty="0" err="1"/>
              <a:t>d</a:t>
            </a:r>
            <a:r>
              <a:rPr lang="pt-BR" dirty="0"/>
              <a:t> = -0.90, 95%CI[-1.86 - 0.09]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5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DV scale? Yes – ratio</a:t>
            </a:r>
          </a:p>
          <a:p>
            <a:pPr lvl="1"/>
            <a:r>
              <a:rPr lang="en-US" dirty="0" smtClean="0"/>
              <a:t>Randomly select – yes, random assign – no</a:t>
            </a:r>
          </a:p>
          <a:p>
            <a:pPr lvl="1"/>
            <a:r>
              <a:rPr lang="en-US" dirty="0" smtClean="0"/>
              <a:t>Normal? Unlikely don’t know, N &lt; 30</a:t>
            </a:r>
          </a:p>
          <a:p>
            <a:pPr lvl="1"/>
            <a:r>
              <a:rPr lang="en-US" dirty="0" smtClean="0"/>
              <a:t>Homogeneity – SD they are roughly 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2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R: AL  &gt;   NL</a:t>
            </a:r>
          </a:p>
          <a:p>
            <a:endParaRPr lang="en-US" dirty="0"/>
          </a:p>
          <a:p>
            <a:r>
              <a:rPr lang="en-US" dirty="0" smtClean="0"/>
              <a:t>N: AL  &lt;=  NL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8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22145"/>
              </p:ext>
            </p:extLst>
          </p:nvPr>
        </p:nvGraphicFramePr>
        <p:xfrm>
          <a:off x="457200" y="1417638"/>
          <a:ext cx="8229600" cy="3852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504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1 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2 NL</a:t>
                      </a:r>
                      <a:endParaRPr lang="en-US" dirty="0"/>
                    </a:p>
                  </a:txBody>
                  <a:tcPr/>
                </a:tc>
              </a:tr>
              <a:tr h="550409"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2.67</a:t>
                      </a:r>
                      <a:endParaRPr lang="en-US" dirty="0"/>
                    </a:p>
                  </a:txBody>
                  <a:tcPr/>
                </a:tc>
              </a:tr>
              <a:tr h="550409">
                <a:tc>
                  <a:txBody>
                    <a:bodyPr/>
                    <a:lstStyle/>
                    <a:p>
                      <a:r>
                        <a:rPr lang="en-US" dirty="0" smtClean="0"/>
                        <a:t>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</a:tr>
              <a:tr h="550409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5504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50409">
                <a:tc>
                  <a:txBody>
                    <a:bodyPr/>
                    <a:lstStyle/>
                    <a:p>
                      <a:r>
                        <a:rPr lang="en-US" dirty="0" smtClean="0"/>
                        <a:t>Spooled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04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Sdifference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30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spooled = </a:t>
            </a:r>
            <a:r>
              <a:rPr lang="en-US" dirty="0" err="1"/>
              <a:t>sqrt</a:t>
            </a:r>
            <a:r>
              <a:rPr lang="en-US" dirty="0"/>
              <a:t>( ((n1-1)*sd1^2 + (n2-1)*sd2^2) / (n1+n2 - 2))</a:t>
            </a:r>
          </a:p>
          <a:p>
            <a:r>
              <a:rPr lang="en-US" dirty="0" err="1"/>
              <a:t>sdifference</a:t>
            </a:r>
            <a:r>
              <a:rPr lang="en-US" dirty="0"/>
              <a:t> = </a:t>
            </a:r>
            <a:r>
              <a:rPr lang="en-US" dirty="0" err="1"/>
              <a:t>sqrt</a:t>
            </a:r>
            <a:r>
              <a:rPr lang="en-US" dirty="0"/>
              <a:t>((spooled^2/n1 + spooled^2/n2))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4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(.01, 11, </a:t>
            </a:r>
            <a:r>
              <a:rPr lang="en-US" dirty="0" err="1" smtClean="0"/>
              <a:t>lower.tail</a:t>
            </a:r>
            <a:r>
              <a:rPr lang="en-US" dirty="0" smtClean="0"/>
              <a:t> = F)</a:t>
            </a:r>
          </a:p>
          <a:p>
            <a:r>
              <a:rPr lang="en-US" dirty="0" smtClean="0"/>
              <a:t>P &lt; .01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 total = 5 + 6</a:t>
            </a:r>
          </a:p>
          <a:p>
            <a:r>
              <a:rPr lang="en-US" dirty="0" err="1" smtClean="0"/>
              <a:t>Lower.tail</a:t>
            </a:r>
            <a:r>
              <a:rPr lang="en-US" dirty="0" smtClean="0"/>
              <a:t> = F because greater than test</a:t>
            </a:r>
          </a:p>
          <a:p>
            <a:endParaRPr lang="en-US" dirty="0"/>
          </a:p>
          <a:p>
            <a:r>
              <a:rPr lang="en-US" dirty="0" smtClean="0"/>
              <a:t>Critical t is 2.72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Two Sample t-</a:t>
            </a:r>
            <a:r>
              <a:rPr lang="en-US" dirty="0" err="1"/>
              <a:t>testdata</a:t>
            </a:r>
            <a:r>
              <a:rPr lang="en-US" dirty="0"/>
              <a:t>:  </a:t>
            </a:r>
            <a:r>
              <a:rPr lang="en-US" dirty="0" err="1"/>
              <a:t>data$al</a:t>
            </a:r>
            <a:r>
              <a:rPr lang="en-US" dirty="0"/>
              <a:t> and </a:t>
            </a:r>
            <a:r>
              <a:rPr lang="en-US" dirty="0" err="1" smtClean="0"/>
              <a:t>data$nl</a:t>
            </a:r>
            <a:endParaRPr lang="en-US" dirty="0" smtClean="0"/>
          </a:p>
          <a:p>
            <a:r>
              <a:rPr lang="en-US" b="1" dirty="0" smtClean="0"/>
              <a:t>t </a:t>
            </a:r>
            <a:r>
              <a:rPr lang="en-US" b="1" dirty="0"/>
              <a:t>= 1.4524</a:t>
            </a:r>
            <a:r>
              <a:rPr lang="en-US" dirty="0"/>
              <a:t>, </a:t>
            </a:r>
            <a:r>
              <a:rPr lang="en-US" dirty="0" err="1"/>
              <a:t>df</a:t>
            </a:r>
            <a:r>
              <a:rPr lang="en-US" dirty="0"/>
              <a:t> = 11, p-value = </a:t>
            </a:r>
            <a:r>
              <a:rPr lang="en-US" dirty="0" smtClean="0"/>
              <a:t>0.08716</a:t>
            </a:r>
          </a:p>
          <a:p>
            <a:r>
              <a:rPr lang="en-US" dirty="0" smtClean="0"/>
              <a:t>alternative </a:t>
            </a:r>
            <a:r>
              <a:rPr lang="en-US" dirty="0"/>
              <a:t>hypothesis: true difference in means is greater than 099 percent confidence interval: -0.8673207        </a:t>
            </a:r>
            <a:r>
              <a:rPr lang="en-US" dirty="0" err="1" smtClean="0"/>
              <a:t>Inf</a:t>
            </a:r>
            <a:endParaRPr lang="en-US" dirty="0" smtClean="0"/>
          </a:p>
          <a:p>
            <a:r>
              <a:rPr lang="en-US" dirty="0" smtClean="0"/>
              <a:t>sample </a:t>
            </a:r>
            <a:r>
              <a:rPr lang="en-US" dirty="0"/>
              <a:t>estimates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mean </a:t>
            </a:r>
            <a:r>
              <a:rPr lang="en-US" dirty="0"/>
              <a:t>of x mean of y  3.666667  2.671429 </a:t>
            </a:r>
          </a:p>
        </p:txBody>
      </p:sp>
    </p:spTree>
    <p:extLst>
      <p:ext uri="{BB962C8B-B14F-4D97-AF65-F5344CB8AC3E}">
        <p14:creationId xmlns:p14="http://schemas.microsoft.com/office/powerpoint/2010/main" val="194019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NOPE</a:t>
            </a:r>
          </a:p>
          <a:p>
            <a:r>
              <a:rPr lang="en-US" dirty="0" smtClean="0"/>
              <a:t>Fail to reject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8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Confidence interval of mean difference</a:t>
            </a:r>
          </a:p>
          <a:p>
            <a:pPr lvl="1"/>
            <a:r>
              <a:rPr lang="en-US" dirty="0" smtClean="0"/>
              <a:t>Most CI are two tailed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t.test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99 percent confidence interval: -1.133010  3.123486</a:t>
            </a:r>
          </a:p>
        </p:txBody>
      </p:sp>
    </p:spTree>
    <p:extLst>
      <p:ext uri="{BB962C8B-B14F-4D97-AF65-F5344CB8AC3E}">
        <p14:creationId xmlns:p14="http://schemas.microsoft.com/office/powerpoint/2010/main" val="12277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466</Words>
  <Application>Microsoft Macintosh PowerPoint</Application>
  <PresentationFormat>On-screen Show (4:3)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Arial</vt:lpstr>
      <vt:lpstr>Office Theme</vt:lpstr>
      <vt:lpstr>Example 1</vt:lpstr>
      <vt:lpstr>Step 1</vt:lpstr>
      <vt:lpstr>Step 2</vt:lpstr>
      <vt:lpstr>Step 3</vt:lpstr>
      <vt:lpstr>Formulas</vt:lpstr>
      <vt:lpstr>Step 4</vt:lpstr>
      <vt:lpstr>Step 5</vt:lpstr>
      <vt:lpstr>Step 6</vt:lpstr>
      <vt:lpstr>Confidence Interval</vt:lpstr>
      <vt:lpstr>Effect Size</vt:lpstr>
      <vt:lpstr>Example 2</vt:lpstr>
      <vt:lpstr>Step 1</vt:lpstr>
      <vt:lpstr>Step 2</vt:lpstr>
      <vt:lpstr>Step 3</vt:lpstr>
      <vt:lpstr>Step 4</vt:lpstr>
      <vt:lpstr>Step 5</vt:lpstr>
      <vt:lpstr>Step 6</vt:lpstr>
      <vt:lpstr>Confidence Interval</vt:lpstr>
      <vt:lpstr>Effect Size</vt:lpstr>
    </vt:vector>
  </TitlesOfParts>
  <Company>Missouri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1</dc:title>
  <dc:creator>Erin Buchanan</dc:creator>
  <cp:lastModifiedBy>Erin M. Buchanan</cp:lastModifiedBy>
  <cp:revision>36</cp:revision>
  <dcterms:created xsi:type="dcterms:W3CDTF">2015-04-02T15:26:17Z</dcterms:created>
  <dcterms:modified xsi:type="dcterms:W3CDTF">2016-04-07T05:19:00Z</dcterms:modified>
</cp:coreProperties>
</file>