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0"/>
  </p:notesMasterIdLst>
  <p:sldIdLst>
    <p:sldId id="257" r:id="rId2"/>
    <p:sldId id="275" r:id="rId3"/>
    <p:sldId id="259" r:id="rId4"/>
    <p:sldId id="278" r:id="rId5"/>
    <p:sldId id="276" r:id="rId6"/>
    <p:sldId id="293" r:id="rId7"/>
    <p:sldId id="279" r:id="rId8"/>
    <p:sldId id="261" r:id="rId9"/>
    <p:sldId id="281" r:id="rId10"/>
    <p:sldId id="294" r:id="rId11"/>
    <p:sldId id="300" r:id="rId12"/>
    <p:sldId id="301" r:id="rId13"/>
    <p:sldId id="302" r:id="rId14"/>
    <p:sldId id="263" r:id="rId15"/>
    <p:sldId id="264" r:id="rId16"/>
    <p:sldId id="265" r:id="rId17"/>
    <p:sldId id="286" r:id="rId18"/>
    <p:sldId id="303" r:id="rId19"/>
    <p:sldId id="267" r:id="rId20"/>
    <p:sldId id="268" r:id="rId21"/>
    <p:sldId id="296" r:id="rId22"/>
    <p:sldId id="287" r:id="rId23"/>
    <p:sldId id="269" r:id="rId24"/>
    <p:sldId id="288" r:id="rId25"/>
    <p:sldId id="270" r:id="rId26"/>
    <p:sldId id="297" r:id="rId27"/>
    <p:sldId id="272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04" autoAdjust="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CBF55-ADA6-6C49-88CA-30E849AB012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6D05D-D48B-2346-9263-01BCD378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AA945-6F92-4ECA-929E-40810E620BB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FD6381-4DCE-4C53-9E43-39297B0A14E6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853F-678F-4228-B89B-194D7F0C5B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Lucida Grande" pitchFamily="1" charset="0"/>
                <a:ea typeface="Geneva" pitchFamily="1" charset="-128"/>
              </a:rPr>
              <a:t>Outliers can really throw off measures of central tendency… make sure you actually look at the data!</a:t>
            </a:r>
          </a:p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A9C8F-AFE1-4BCD-B6CE-8CCD19574958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19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BE1DD-8FF3-464C-8EB9-572D2AA2708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20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 special notes right here about N versus N-1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Samples usually use N-1 as the denominator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Populations usually use N as the denominator </a:t>
            </a:r>
          </a:p>
          <a:p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532C5-4D8C-4D07-8A41-92D0DE7551EE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4CE46-B398-4211-A0A9-2DBCBBCA4905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1D38B-20C7-43C6-BFF4-A330EF2F1410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Biased to use N because it would assume we got every single person’s score right; N-1 accounts for us at least getting one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6D05D-D48B-2346-9263-01BCD378E7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2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Lucida Grande" pitchFamily="1" charset="0"/>
                <a:ea typeface="Geneva" pitchFamily="1" charset="-128"/>
              </a:rPr>
              <a:t>Even though in psych we usually use </a:t>
            </a:r>
            <a:r>
              <a:rPr lang="en-US" i="1" dirty="0">
                <a:latin typeface="Lucida Grande" pitchFamily="1" charset="0"/>
                <a:ea typeface="Geneva" pitchFamily="1" charset="-128"/>
              </a:rPr>
              <a:t>M</a:t>
            </a:r>
            <a:r>
              <a:rPr lang="en-US" i="0" dirty="0">
                <a:latin typeface="Lucida Grande" pitchFamily="1" charset="0"/>
                <a:ea typeface="Geneva" pitchFamily="1" charset="-128"/>
              </a:rPr>
              <a:t> as the symbol for sample mean, you may see it written like it is above, as and X with a line above it, so just know that this is also a symbol for sample mean.</a:t>
            </a:r>
            <a:endParaRPr lang="en-US" dirty="0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77164B-7592-4B90-BB22-41EB50BD05CB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3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4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5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588DF2-1724-4CB3-9EED-E0AEAD932412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6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9916-3C15-4F5E-BAC6-80D3E5D37797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7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8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Lucida Grande" pitchFamily="1" charset="0"/>
              <a:ea typeface="Geneva" pitchFamily="1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3CF99-9677-49D8-8894-4574053D94D1}" type="slidenum">
              <a:rPr lang="en-US" smtClean="0">
                <a:latin typeface="Lucida Grande" pitchFamily="1" charset="0"/>
                <a:ea typeface="Geneva" pitchFamily="1" charset="-128"/>
              </a:rPr>
              <a:pPr/>
              <a:t>9</a:t>
            </a:fld>
            <a:endParaRPr lang="en-US">
              <a:latin typeface="Lucida Grande" pitchFamily="1" charset="0"/>
              <a:ea typeface="Geneva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12A05A-DF53-7541-A84F-FA6083F3930E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7D2A63-5E02-EC4C-9248-B131873D5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tif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Central Tendency and Variability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37067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your dataset/enter the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4CEF3-5AE5-457A-953C-45F32AEDF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6419" y="2411942"/>
            <a:ext cx="5516880" cy="356552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BD3879-69F0-46C1-B957-BB1D286E43DB}"/>
              </a:ext>
            </a:extLst>
          </p:cNvPr>
          <p:cNvSpPr/>
          <p:nvPr/>
        </p:nvSpPr>
        <p:spPr>
          <a:xfrm>
            <a:off x="3349727" y="3022682"/>
            <a:ext cx="4076700" cy="6553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tendency measures are part of descriptive statistics</a:t>
            </a:r>
          </a:p>
          <a:p>
            <a:r>
              <a:rPr lang="en-US" dirty="0"/>
              <a:t>To get your descriptive statistics, go to “</a:t>
            </a:r>
            <a:r>
              <a:rPr lang="en-US" dirty="0" err="1"/>
              <a:t>Descriptives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r>
              <a:rPr lang="en-US" dirty="0">
                <a:sym typeface="Wingdings" panose="05000000000000000000" pitchFamily="2" charset="2"/>
              </a:rPr>
              <a:t>“Descriptive Statistics”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226AE-87A6-485D-91B3-4C3FF8B00B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4025" y="3428999"/>
            <a:ext cx="5349240" cy="22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the variables you want to analyze over to the box on the right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8D5FE-891C-4E16-9844-458EBA863A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0859" y="2689526"/>
            <a:ext cx="3788000" cy="31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of the statistics that you want to run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73607-FABD-410C-9291-BDE762621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3059" y="2265455"/>
            <a:ext cx="594360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NolESS_fig_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167" y="2475272"/>
            <a:ext cx="5251877" cy="365929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7A15C9-FDD7-400C-9BB9-D6C103D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central tendency is not always the best answer: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D0131-9B50-42D0-AF16-3928147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1" cy="402336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Figure 4-4:  Bipolar Disorder and the Modal Mood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7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the Mean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Outliers: extreme scores in comparison to the other data</a:t>
            </a:r>
          </a:p>
          <a:p>
            <a:r>
              <a:rPr lang="en-US" dirty="0"/>
              <a:t>An early lesson in lying with statistics</a:t>
            </a:r>
          </a:p>
          <a:p>
            <a:pPr lvl="1"/>
            <a:r>
              <a:rPr lang="en-US" dirty="0"/>
              <a:t>Here is the mean of a dataset with an outlier</a:t>
            </a:r>
          </a:p>
        </p:txBody>
      </p:sp>
      <p:pic>
        <p:nvPicPr>
          <p:cNvPr id="4" name="Picture 4" descr="Nolan_fig02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0853" y="3591232"/>
            <a:ext cx="6828012" cy="262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62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Nolan_fig02_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6736" y="2654709"/>
            <a:ext cx="2330889" cy="310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the Mean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65425-F967-471D-B077-B8CCAF30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same dataset, but excluding the outlier</a:t>
            </a:r>
          </a:p>
          <a:p>
            <a:r>
              <a:rPr lang="en-US" dirty="0"/>
              <a:t>That’s a much better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049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we delete our outliers?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Changes in central tendency measures: </a:t>
            </a:r>
          </a:p>
          <a:p>
            <a:pPr lvl="1"/>
            <a:r>
              <a:rPr lang="en-US" sz="2400" dirty="0"/>
              <a:t>Mean is most affected by outliers (moved up or down, can be by a lot)</a:t>
            </a:r>
          </a:p>
          <a:p>
            <a:pPr lvl="1"/>
            <a:r>
              <a:rPr lang="en-US" sz="2400" dirty="0"/>
              <a:t>Median may change slightly one number up or down</a:t>
            </a:r>
          </a:p>
          <a:p>
            <a:pPr lvl="1"/>
            <a:r>
              <a:rPr lang="en-US" sz="2400" dirty="0"/>
              <a:t>Generally the mode will not change</a:t>
            </a:r>
          </a:p>
          <a:p>
            <a:pPr marL="201168" lvl="1" indent="0">
              <a:buNone/>
            </a:pPr>
            <a:r>
              <a:rPr lang="en-US" sz="2400" dirty="0"/>
              <a:t>So what should be do? </a:t>
            </a:r>
          </a:p>
          <a:p>
            <a:pPr lvl="1"/>
            <a:r>
              <a:rPr lang="en-US" sz="2400" dirty="0"/>
              <a:t>Can always run the </a:t>
            </a:r>
            <a:r>
              <a:rPr lang="en-US" sz="2400" dirty="0" err="1"/>
              <a:t>descriptives</a:t>
            </a:r>
            <a:r>
              <a:rPr lang="en-US" sz="2400" dirty="0"/>
              <a:t> with and without outliers to see if the outliers are changing anything a lot</a:t>
            </a:r>
          </a:p>
        </p:txBody>
      </p:sp>
    </p:spTree>
    <p:extLst>
      <p:ext uri="{BB962C8B-B14F-4D97-AF65-F5344CB8AC3E}">
        <p14:creationId xmlns:p14="http://schemas.microsoft.com/office/powerpoint/2010/main" val="336011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Central Tendency Measure is the “best”?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Really just depends!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Mean is best for symmetric distributions since outliers/skewed data can change it a lot</a:t>
            </a:r>
          </a:p>
          <a:p>
            <a:pPr lvl="1"/>
            <a:r>
              <a:rPr lang="en-US" dirty="0"/>
              <a:t>Median is best for skewed distributions or datasets with outliers since these problems don’t change it much</a:t>
            </a:r>
          </a:p>
          <a:p>
            <a:pPr lvl="1"/>
            <a:r>
              <a:rPr lang="en-US" dirty="0"/>
              <a:t>Mode is best for data where: </a:t>
            </a:r>
          </a:p>
          <a:p>
            <a:pPr lvl="3"/>
            <a:r>
              <a:rPr lang="en-US" dirty="0"/>
              <a:t>One particular score dominates a distribution</a:t>
            </a:r>
          </a:p>
          <a:p>
            <a:pPr lvl="3"/>
            <a:r>
              <a:rPr lang="en-US" dirty="0"/>
              <a:t>Distribution is bi- or multi- modal</a:t>
            </a:r>
          </a:p>
          <a:p>
            <a:pPr lvl="3"/>
            <a:r>
              <a:rPr lang="en-US" dirty="0"/>
              <a:t>Data are nominal</a:t>
            </a:r>
          </a:p>
          <a:p>
            <a:pPr lvl="3"/>
            <a:r>
              <a:rPr lang="en-US" dirty="0"/>
              <a:t>Gives you a better idea of where the majority of the data 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1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Variability: </a:t>
            </a:r>
            <a:r>
              <a:rPr lang="en-US" dirty="0"/>
              <a:t>a measure of how much spread there is in a distribution</a:t>
            </a:r>
          </a:p>
          <a:p>
            <a:r>
              <a:rPr lang="en-US" b="1" dirty="0"/>
              <a:t>Range: </a:t>
            </a:r>
            <a:r>
              <a:rPr lang="en-US" dirty="0"/>
              <a:t>from the lowest to the highest score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descriptive stat that best represents the center of a distribution of data.</a:t>
            </a:r>
          </a:p>
          <a:p>
            <a:r>
              <a:rPr lang="en-US" b="1" dirty="0"/>
              <a:t>Mean: </a:t>
            </a:r>
            <a:r>
              <a:rPr lang="en-US" dirty="0"/>
              <a:t>arithmetic average </a:t>
            </a:r>
          </a:p>
          <a:p>
            <a:pPr lvl="1"/>
            <a:r>
              <a:rPr lang="en-US" dirty="0"/>
              <a:t>“Typical score”</a:t>
            </a:r>
          </a:p>
          <a:p>
            <a:pPr lvl="1"/>
            <a:r>
              <a:rPr lang="en-US" dirty="0"/>
              <a:t>Often described as the “middle” of the scores, so don’t confuse this with medians</a:t>
            </a:r>
          </a:p>
        </p:txBody>
      </p:sp>
    </p:spTree>
    <p:extLst>
      <p:ext uri="{BB962C8B-B14F-4D97-AF65-F5344CB8AC3E}">
        <p14:creationId xmlns:p14="http://schemas.microsoft.com/office/powerpoint/2010/main" val="1583995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Range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Determine the highest score</a:t>
            </a:r>
          </a:p>
          <a:p>
            <a:r>
              <a:rPr lang="en-US"/>
              <a:t>Determine the lowest score</a:t>
            </a:r>
          </a:p>
          <a:p>
            <a:r>
              <a:rPr lang="en-US"/>
              <a:t>Subtract the lowest score from the highest score</a:t>
            </a:r>
            <a:endParaRPr lang="en-US" dirty="0"/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49440"/>
              </p:ext>
            </p:extLst>
          </p:nvPr>
        </p:nvGraphicFramePr>
        <p:xfrm>
          <a:off x="1785778" y="3981962"/>
          <a:ext cx="561816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145960" imgH="241200" progId="Equation.3">
                  <p:embed/>
                </p:oleObj>
              </mc:Choice>
              <mc:Fallback>
                <p:oleObj name="Equation" r:id="rId4" imgW="2145960" imgH="241200" progId="Equation.3">
                  <p:embed/>
                  <p:pic>
                    <p:nvPicPr>
                      <p:cNvPr id="163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78" y="3981962"/>
                        <a:ext cx="561816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5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When you are running your </a:t>
            </a:r>
            <a:r>
              <a:rPr lang="en-US" sz="2400" dirty="0" err="1"/>
              <a:t>descriptives</a:t>
            </a:r>
            <a:r>
              <a:rPr lang="en-US" sz="2400" dirty="0"/>
              <a:t> just also check the box beside “Range” to give you the value in your output</a:t>
            </a:r>
          </a:p>
          <a:p>
            <a:r>
              <a:rPr lang="en-US" sz="2400" dirty="0"/>
              <a:t>Or… you can use your min and max values from your output: </a:t>
            </a:r>
          </a:p>
          <a:p>
            <a:pPr lvl="1"/>
            <a:r>
              <a:rPr lang="en-US" sz="2200" dirty="0"/>
              <a:t>Range = max - min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6BDA64-B60F-4797-B602-9EB9113B69D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r="41082"/>
          <a:stretch/>
        </p:blipFill>
        <p:spPr>
          <a:xfrm>
            <a:off x="4870163" y="1845734"/>
            <a:ext cx="3624908" cy="43134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DCADBFF-101D-40BD-922B-7757624B9F1A}"/>
              </a:ext>
            </a:extLst>
          </p:cNvPr>
          <p:cNvSpPr/>
          <p:nvPr/>
        </p:nvSpPr>
        <p:spPr>
          <a:xfrm rot="994365">
            <a:off x="4206485" y="5297598"/>
            <a:ext cx="1327355" cy="79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7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Mathematically: average squared deviation from the mean</a:t>
            </a:r>
          </a:p>
          <a:p>
            <a:pPr lvl="1"/>
            <a:r>
              <a:rPr lang="en-US" dirty="0"/>
              <a:t>How much, on average, do people vary from the middle?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Variance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 the mean from each score</a:t>
            </a:r>
          </a:p>
          <a:p>
            <a:r>
              <a:rPr lang="en-US" dirty="0"/>
              <a:t>Square every deviation from the mean</a:t>
            </a:r>
          </a:p>
          <a:p>
            <a:r>
              <a:rPr lang="en-US" dirty="0"/>
              <a:t>Sum the squared deviations</a:t>
            </a:r>
          </a:p>
          <a:p>
            <a:r>
              <a:rPr lang="en-US" dirty="0"/>
              <a:t>Divide the sum of squares by 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23585"/>
              </p:ext>
            </p:extLst>
          </p:nvPr>
        </p:nvGraphicFramePr>
        <p:xfrm>
          <a:off x="2949415" y="4239799"/>
          <a:ext cx="32908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257120" imgH="431640" progId="Equation.3">
                  <p:embed/>
                </p:oleObj>
              </mc:Choice>
              <mc:Fallback>
                <p:oleObj name="Equation" r:id="rId4" imgW="1257120" imgH="43164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415" y="4239799"/>
                        <a:ext cx="32908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68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 deviation </a:t>
            </a:r>
          </a:p>
          <a:p>
            <a:pPr lvl="1"/>
            <a:r>
              <a:rPr lang="en-US" dirty="0"/>
              <a:t>Mathematically: square root of variance</a:t>
            </a:r>
          </a:p>
          <a:p>
            <a:pPr lvl="1"/>
            <a:r>
              <a:rPr lang="en-US" dirty="0"/>
              <a:t>Typical amount that each score deviates from the mean</a:t>
            </a:r>
          </a:p>
          <a:p>
            <a:pPr lvl="1"/>
            <a:r>
              <a:rPr lang="en-US" dirty="0"/>
              <a:t>Most commonly used statistic with the mean</a:t>
            </a:r>
          </a:p>
          <a:p>
            <a:pPr lvl="1"/>
            <a:r>
              <a:rPr lang="en-US" dirty="0"/>
              <a:t>Why use this when variance says the same thing?</a:t>
            </a:r>
          </a:p>
          <a:p>
            <a:pPr lvl="2"/>
            <a:r>
              <a:rPr lang="en-US" dirty="0"/>
              <a:t>Brings the numbers back to the original scaling (since they were squared for variance)</a:t>
            </a:r>
          </a:p>
          <a:p>
            <a:pPr lvl="2"/>
            <a:r>
              <a:rPr lang="en-US" b="1" dirty="0"/>
              <a:t>Still biased by scale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Standard Deviation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amount the scores vary or deviate from the sample mean</a:t>
            </a:r>
          </a:p>
          <a:p>
            <a:pPr lvl="1"/>
            <a:r>
              <a:rPr lang="en-US" dirty="0"/>
              <a:t>This is the square root of variance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45305"/>
              </p:ext>
            </p:extLst>
          </p:nvPr>
        </p:nvGraphicFramePr>
        <p:xfrm>
          <a:off x="2461259" y="3730978"/>
          <a:ext cx="4267200" cy="157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1307880" imgH="482400" progId="Equation.3">
                  <p:embed/>
                </p:oleObj>
              </mc:Choice>
              <mc:Fallback>
                <p:oleObj name="Equation" r:id="rId4" imgW="1307880" imgH="4824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259" y="3730978"/>
                        <a:ext cx="4267200" cy="1572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7391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 about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usually use N – 1 as the denominator</a:t>
            </a:r>
          </a:p>
          <a:p>
            <a:pPr lvl="1"/>
            <a:r>
              <a:rPr lang="en-US" dirty="0"/>
              <a:t>UNBIASED</a:t>
            </a:r>
          </a:p>
          <a:p>
            <a:pPr lvl="1"/>
            <a:r>
              <a:rPr lang="en-US" dirty="0"/>
              <a:t>**this is what </a:t>
            </a:r>
            <a:r>
              <a:rPr lang="en-US" dirty="0" err="1"/>
              <a:t>JASP</a:t>
            </a:r>
            <a:r>
              <a:rPr lang="en-US" dirty="0"/>
              <a:t> does</a:t>
            </a:r>
          </a:p>
          <a:p>
            <a:r>
              <a:rPr lang="en-US" dirty="0"/>
              <a:t>Populations usually use N as the denominator </a:t>
            </a:r>
          </a:p>
          <a:p>
            <a:pPr lvl="1"/>
            <a:r>
              <a:rPr lang="en-US" dirty="0"/>
              <a:t>BIASED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of the distance between the 1st  and 3rd quartiles</a:t>
            </a:r>
          </a:p>
          <a:p>
            <a:pPr lvl="1"/>
            <a:r>
              <a:rPr lang="en-US" dirty="0"/>
              <a:t>1st quartile: 25th percentile of a data set</a:t>
            </a:r>
          </a:p>
          <a:p>
            <a:pPr lvl="1"/>
            <a:r>
              <a:rPr lang="en-US" dirty="0"/>
              <a:t>The median marks the 50th percentile of a data set</a:t>
            </a:r>
          </a:p>
          <a:p>
            <a:pPr lvl="1"/>
            <a:r>
              <a:rPr lang="en-US" dirty="0"/>
              <a:t>3rd quartile: marks the 75th percentile of a data set</a:t>
            </a:r>
          </a:p>
        </p:txBody>
      </p:sp>
    </p:spTree>
    <p:extLst>
      <p:ext uri="{BB962C8B-B14F-4D97-AF65-F5344CB8AC3E}">
        <p14:creationId xmlns:p14="http://schemas.microsoft.com/office/powerpoint/2010/main" val="1463336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When you are running your </a:t>
            </a:r>
            <a:r>
              <a:rPr lang="en-US" sz="2400" dirty="0" err="1"/>
              <a:t>descriptives</a:t>
            </a:r>
            <a:r>
              <a:rPr lang="en-US" sz="2400" dirty="0"/>
              <a:t> just also check the box beside “Quartiles” </a:t>
            </a:r>
          </a:p>
          <a:p>
            <a:r>
              <a:rPr lang="en-US" sz="2400" dirty="0"/>
              <a:t>This will give you the 25</a:t>
            </a:r>
            <a:r>
              <a:rPr lang="en-US" sz="2400" baseline="30000" dirty="0"/>
              <a:t>th</a:t>
            </a:r>
            <a:r>
              <a:rPr lang="en-US" sz="2400" dirty="0"/>
              <a:t> (Q1), 50</a:t>
            </a:r>
            <a:r>
              <a:rPr lang="en-US" sz="2400" baseline="30000" dirty="0"/>
              <a:t>th</a:t>
            </a:r>
            <a:r>
              <a:rPr lang="en-US" sz="2400" dirty="0"/>
              <a:t>, and 75</a:t>
            </a:r>
            <a:r>
              <a:rPr lang="en-US" sz="2400" baseline="30000" dirty="0"/>
              <a:t>th</a:t>
            </a:r>
            <a:r>
              <a:rPr lang="en-US" sz="2400" dirty="0"/>
              <a:t> (Q3) percentiles in your output</a:t>
            </a:r>
          </a:p>
          <a:p>
            <a:r>
              <a:rPr lang="en-US" sz="2400" dirty="0"/>
              <a:t>To calculate the interquartile range (</a:t>
            </a:r>
            <a:r>
              <a:rPr lang="en-US" sz="2400" dirty="0" err="1"/>
              <a:t>IQR</a:t>
            </a:r>
            <a:r>
              <a:rPr lang="en-US" sz="2400" dirty="0"/>
              <a:t>): </a:t>
            </a:r>
          </a:p>
          <a:p>
            <a:pPr lvl="1"/>
            <a:r>
              <a:rPr lang="en-US" sz="2200" dirty="0" err="1"/>
              <a:t>IQR</a:t>
            </a:r>
            <a:r>
              <a:rPr lang="en-US" sz="2200" dirty="0"/>
              <a:t> = Q3 – Q1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C3C03-BC6A-4904-A59D-5C31CD9A7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30760" y="1737361"/>
            <a:ext cx="3135999" cy="229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80BF1-2678-4A1D-A018-E9A83F304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7"/>
          <a:stretch/>
        </p:blipFill>
        <p:spPr>
          <a:xfrm>
            <a:off x="5230760" y="4036640"/>
            <a:ext cx="3263313" cy="22308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41EF4D-5F49-4C8F-9FE0-C635A04323E3}"/>
              </a:ext>
            </a:extLst>
          </p:cNvPr>
          <p:cNvSpPr/>
          <p:nvPr/>
        </p:nvSpPr>
        <p:spPr>
          <a:xfrm rot="1527972">
            <a:off x="4180429" y="1735327"/>
            <a:ext cx="1327355" cy="712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Mean</a:t>
            </a:r>
            <a:endParaRPr 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up all scores</a:t>
            </a:r>
          </a:p>
          <a:p>
            <a:r>
              <a:rPr lang="en-US" dirty="0"/>
              <a:t>Divide by number of scores</a:t>
            </a:r>
          </a:p>
          <a:p>
            <a:r>
              <a:rPr lang="en-US" dirty="0"/>
              <a:t>Traditionally, we use </a:t>
            </a:r>
            <a:r>
              <a:rPr lang="en-US" i="1" dirty="0"/>
              <a:t>M </a:t>
            </a:r>
            <a:r>
              <a:rPr lang="en-US" dirty="0"/>
              <a:t>as the symbol for sample means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459165"/>
              </p:ext>
            </p:extLst>
          </p:nvPr>
        </p:nvGraphicFramePr>
        <p:xfrm>
          <a:off x="1014558" y="3857414"/>
          <a:ext cx="2133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558" y="3857414"/>
                        <a:ext cx="2133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2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8764" y="3416163"/>
            <a:ext cx="46679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on Symbols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Latin letters (normal alphabet) are used for samples</a:t>
            </a:r>
          </a:p>
          <a:p>
            <a:pPr lvl="1"/>
            <a:r>
              <a:rPr lang="en-US" i="1" dirty="0"/>
              <a:t>M, SD</a:t>
            </a:r>
          </a:p>
          <a:p>
            <a:pPr lvl="1"/>
            <a:r>
              <a:rPr lang="en-US" dirty="0"/>
              <a:t>Sample statistics</a:t>
            </a:r>
          </a:p>
          <a:p>
            <a:r>
              <a:rPr lang="en-US" dirty="0"/>
              <a:t>Greek letters are used for populations</a:t>
            </a:r>
          </a:p>
          <a:p>
            <a:pPr lvl="1"/>
            <a:r>
              <a:rPr lang="en-US" i="1" dirty="0"/>
              <a:t>μ, </a:t>
            </a:r>
            <a:r>
              <a:rPr lang="en-US" i="1" dirty="0" err="1"/>
              <a:t>σ</a:t>
            </a:r>
            <a:endParaRPr lang="en-US" i="1" dirty="0"/>
          </a:p>
          <a:p>
            <a:pPr lvl="1"/>
            <a:r>
              <a:rPr lang="en-US" dirty="0"/>
              <a:t>Population parameters</a:t>
            </a:r>
          </a:p>
          <a:p>
            <a:r>
              <a:rPr lang="en-US" b="1" dirty="0"/>
              <a:t>All statistical letters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15231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Median: </a:t>
            </a:r>
            <a:r>
              <a:rPr lang="en-US" dirty="0"/>
              <a:t>middle score when ordered from lowest to highest</a:t>
            </a:r>
          </a:p>
          <a:p>
            <a:pPr lvl="1"/>
            <a:r>
              <a:rPr lang="en-US" dirty="0"/>
              <a:t>No real symbol, but you can abbreviate </a:t>
            </a:r>
            <a:r>
              <a:rPr lang="en-US" i="1" dirty="0" err="1"/>
              <a:t>mdn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578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Median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up the scores in ascending order</a:t>
            </a:r>
          </a:p>
          <a:p>
            <a:r>
              <a:rPr lang="en-US" dirty="0"/>
              <a:t>Find the middle number</a:t>
            </a:r>
          </a:p>
          <a:p>
            <a:pPr lvl="1"/>
            <a:r>
              <a:rPr lang="en-US" dirty="0"/>
              <a:t>For an odd number of scores, just find the middle value</a:t>
            </a:r>
          </a:p>
          <a:p>
            <a:pPr lvl="1"/>
            <a:r>
              <a:rPr lang="en-US" dirty="0"/>
              <a:t>For an even number of scores, divide number of scores by two</a:t>
            </a:r>
          </a:p>
          <a:p>
            <a:pPr lvl="1"/>
            <a:r>
              <a:rPr lang="en-US" dirty="0"/>
              <a:t>Take the average of the scores around this position</a:t>
            </a:r>
          </a:p>
        </p:txBody>
      </p:sp>
    </p:spTree>
    <p:extLst>
      <p:ext uri="{BB962C8B-B14F-4D97-AF65-F5344CB8AC3E}">
        <p14:creationId xmlns:p14="http://schemas.microsoft.com/office/powerpoint/2010/main" val="248814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Mode: </a:t>
            </a:r>
            <a:r>
              <a:rPr lang="en-US" dirty="0"/>
              <a:t>most common score</a:t>
            </a:r>
          </a:p>
          <a:p>
            <a:pPr lvl="1"/>
            <a:r>
              <a:rPr lang="en-US" dirty="0"/>
              <a:t>It’s the value:</a:t>
            </a:r>
          </a:p>
          <a:p>
            <a:pPr lvl="2"/>
            <a:r>
              <a:rPr lang="en-US" dirty="0"/>
              <a:t>With the largest frequency (or percent on a table)</a:t>
            </a:r>
          </a:p>
          <a:p>
            <a:pPr lvl="2"/>
            <a:r>
              <a:rPr lang="en-US" dirty="0"/>
              <a:t>The highest bar on a histogram (depends on </a:t>
            </a:r>
            <a:r>
              <a:rPr lang="en-US" dirty="0" err="1"/>
              <a:t>binwidth</a:t>
            </a:r>
            <a:r>
              <a:rPr lang="en-US" dirty="0"/>
              <a:t> though)</a:t>
            </a:r>
          </a:p>
          <a:p>
            <a:pPr lvl="2"/>
            <a:r>
              <a:rPr lang="en-US" dirty="0"/>
              <a:t>The highest point on a frequency polygon</a:t>
            </a:r>
          </a:p>
          <a:p>
            <a:r>
              <a:rPr lang="en-US" dirty="0"/>
              <a:t>Note…sometimes there are multiple modes.</a:t>
            </a:r>
          </a:p>
        </p:txBody>
      </p:sp>
    </p:spTree>
    <p:extLst>
      <p:ext uri="{BB962C8B-B14F-4D97-AF65-F5344CB8AC3E}">
        <p14:creationId xmlns:p14="http://schemas.microsoft.com/office/powerpoint/2010/main" val="228754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the Mode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up the scores in ascending order</a:t>
            </a:r>
          </a:p>
          <a:p>
            <a:r>
              <a:rPr lang="en-US" dirty="0"/>
              <a:t>Find the most frequent score</a:t>
            </a:r>
          </a:p>
          <a:p>
            <a:r>
              <a:rPr lang="en-US" dirty="0"/>
              <a:t>That’s the Mode!</a:t>
            </a:r>
          </a:p>
        </p:txBody>
      </p:sp>
    </p:spTree>
    <p:extLst>
      <p:ext uri="{BB962C8B-B14F-4D97-AF65-F5344CB8AC3E}">
        <p14:creationId xmlns:p14="http://schemas.microsoft.com/office/powerpoint/2010/main" val="229268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+ Distributions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talked about this before but:</a:t>
            </a:r>
          </a:p>
          <a:p>
            <a:pPr lvl="1"/>
            <a:r>
              <a:rPr lang="en-US" dirty="0"/>
              <a:t>Unimodal = distributions with one mode (one hump)</a:t>
            </a:r>
          </a:p>
          <a:p>
            <a:pPr lvl="1"/>
            <a:r>
              <a:rPr lang="en-US" dirty="0"/>
              <a:t>Bimodal = distributions with two modes (two humps)</a:t>
            </a:r>
          </a:p>
          <a:p>
            <a:pPr lvl="1"/>
            <a:r>
              <a:rPr lang="en-US" dirty="0"/>
              <a:t>Multimodal = distributions with three+ mode (3+ humps)</a:t>
            </a:r>
          </a:p>
          <a:p>
            <a:r>
              <a:rPr lang="en-US" dirty="0"/>
              <a:t>Can be kind of up to interpretation also: </a:t>
            </a:r>
          </a:p>
          <a:p>
            <a:pPr lvl="1"/>
            <a:r>
              <a:rPr lang="en-US" dirty="0"/>
              <a:t>e.g., if there are 10-5s and 10-6s (that is technically two modes) but people would consider that unimodal because they are so close together (there would only be one hump in the histogram)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53332"/>
      </p:ext>
    </p:extLst>
  </p:cSld>
  <p:clrMapOvr>
    <a:masterClrMapping/>
  </p:clrMapOvr>
</p:sld>
</file>

<file path=ppt/theme/theme1.xml><?xml version="1.0" encoding="utf-8"?>
<a:theme xmlns:a="http://schemas.openxmlformats.org/drawingml/2006/main" name="PSY200 Slides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Y200 Slides" id="{C3DD58E6-4501-4DD2-80C2-2EF5B492CEBB}" vid="{A013E9D2-E8AE-447C-BDF4-B8F563ACDD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PSY200 Slides</Template>
  <TotalTime>652</TotalTime>
  <Words>1093</Words>
  <Application>Microsoft Office PowerPoint</Application>
  <PresentationFormat>On-screen Show (4:3)</PresentationFormat>
  <Paragraphs>156</Paragraphs>
  <Slides>28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Geneva</vt:lpstr>
      <vt:lpstr>Lucida Grande</vt:lpstr>
      <vt:lpstr>Wingdings</vt:lpstr>
      <vt:lpstr>PSY200 Slides</vt:lpstr>
      <vt:lpstr>Equation</vt:lpstr>
      <vt:lpstr>Central Tendency and Variability</vt:lpstr>
      <vt:lpstr>Central Tendency</vt:lpstr>
      <vt:lpstr>Calculating the Mean</vt:lpstr>
      <vt:lpstr>Note on Symbols</vt:lpstr>
      <vt:lpstr>Central Tendency</vt:lpstr>
      <vt:lpstr>Calculating the Median</vt:lpstr>
      <vt:lpstr>Central Tendency</vt:lpstr>
      <vt:lpstr>Calculating the Mode</vt:lpstr>
      <vt:lpstr>Mode + Distributions</vt:lpstr>
      <vt:lpstr>How-To JASP</vt:lpstr>
      <vt:lpstr>How-To JASP</vt:lpstr>
      <vt:lpstr>How-To JASP</vt:lpstr>
      <vt:lpstr>How-To JASP</vt:lpstr>
      <vt:lpstr>Why central tendency is not always the best answer:</vt:lpstr>
      <vt:lpstr>Outliers and the Mean</vt:lpstr>
      <vt:lpstr>Outliers and the Mean</vt:lpstr>
      <vt:lpstr>What happens if we delete our outliers?</vt:lpstr>
      <vt:lpstr>Which Central Tendency Measure is the “best”?</vt:lpstr>
      <vt:lpstr>Measures of Variability</vt:lpstr>
      <vt:lpstr>Calculating the Range</vt:lpstr>
      <vt:lpstr>How to JASP</vt:lpstr>
      <vt:lpstr>Measures of Variability</vt:lpstr>
      <vt:lpstr>Calculating the Variance</vt:lpstr>
      <vt:lpstr>Measures of Variability</vt:lpstr>
      <vt:lpstr>Calculating the Standard Deviation</vt:lpstr>
      <vt:lpstr>Quick Notes about Formulas</vt:lpstr>
      <vt:lpstr>Interquartile Range</vt:lpstr>
      <vt:lpstr>How to JASP</vt:lpstr>
    </vt:vector>
  </TitlesOfParts>
  <Company>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 and Variability</dc:title>
  <dc:creator>Erin Buchanan</dc:creator>
  <cp:lastModifiedBy>Tabetha Hopke</cp:lastModifiedBy>
  <cp:revision>58</cp:revision>
  <dcterms:created xsi:type="dcterms:W3CDTF">2014-01-28T20:26:04Z</dcterms:created>
  <dcterms:modified xsi:type="dcterms:W3CDTF">2018-07-17T19:25:03Z</dcterms:modified>
</cp:coreProperties>
</file>