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5" r:id="rId1"/>
  </p:sldMasterIdLst>
  <p:notesMasterIdLst>
    <p:notesMasterId r:id="rId23"/>
  </p:notesMasterIdLst>
  <p:sldIdLst>
    <p:sldId id="340" r:id="rId2"/>
    <p:sldId id="291" r:id="rId3"/>
    <p:sldId id="292" r:id="rId4"/>
    <p:sldId id="263" r:id="rId5"/>
    <p:sldId id="301" r:id="rId6"/>
    <p:sldId id="319" r:id="rId7"/>
    <p:sldId id="338" r:id="rId8"/>
    <p:sldId id="337" r:id="rId9"/>
    <p:sldId id="336" r:id="rId10"/>
    <p:sldId id="327" r:id="rId11"/>
    <p:sldId id="329" r:id="rId12"/>
    <p:sldId id="339" r:id="rId13"/>
    <p:sldId id="328" r:id="rId14"/>
    <p:sldId id="320" r:id="rId15"/>
    <p:sldId id="321" r:id="rId16"/>
    <p:sldId id="310" r:id="rId17"/>
    <p:sldId id="286" r:id="rId18"/>
    <p:sldId id="287" r:id="rId19"/>
    <p:sldId id="288" r:id="rId20"/>
    <p:sldId id="289" r:id="rId21"/>
    <p:sldId id="31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BD86"/>
    <a:srgbClr val="800000"/>
    <a:srgbClr val="5D8866"/>
    <a:srgbClr val="B0E5CF"/>
    <a:srgbClr val="B3DAB0"/>
    <a:srgbClr val="113480"/>
    <a:srgbClr val="181818"/>
    <a:srgbClr val="F2E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55" autoAdjust="0"/>
    <p:restoredTop sz="93166" autoAdjust="0"/>
  </p:normalViewPr>
  <p:slideViewPr>
    <p:cSldViewPr>
      <p:cViewPr varScale="1">
        <p:scale>
          <a:sx n="80" d="100"/>
          <a:sy n="80" d="100"/>
        </p:scale>
        <p:origin x="136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9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E6D8A1-9D6B-4A0A-B64E-F725E8376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20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 pitchFamily="-8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8B268-1D99-4454-8A83-EDDEB07E9D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Grande" pitchFamily="1" charset="0"/>
                <a:ea typeface="Geneva" pitchFamily="1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 pitchFamily="1" charset="0"/>
              <a:ea typeface="Geneva" pitchFamily="1" charset="-128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371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F5BAF3-BA39-494A-AE47-F1D3DD14185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3BD3AE-E04C-4221-8D12-6B184A39B27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F52D00-30EE-4ADE-9522-0B7875A048B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BACC42-7B62-4F14-ADE8-B3C305E9B7F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0C7AF7-930F-4E3B-B95F-67D64B465FC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43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2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76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5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6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1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9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55A34E6-C7EA-4242-9DA2-963562E4B06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9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1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34E013C-7A80-44B2-B154-0B432CE0C4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32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fr.osf.io/render?url=https://osf.io/rquv8/?action=download%26mode=rend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asp-stat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Frequency Distributions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267583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descriptives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descriptive stats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E6725-13C8-4354-B20C-748B39F9BA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77695" y="2438400"/>
            <a:ext cx="5388610" cy="309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6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variables you want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AF15B-E47D-4CF9-86A5-E54E666B54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2377281"/>
            <a:ext cx="59436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6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frequency tables and distribution plots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7C64D-875F-4186-ADAD-2EB2D24DA5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14500" y="2362200"/>
            <a:ext cx="5714999" cy="376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95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plot and paste it in word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10934-23B6-4E61-BB68-53C961942D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9740" y="2286000"/>
            <a:ext cx="5684520" cy="35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83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Histograms are frequency tables in graph form (basically they are turned on their side and made into a chart).</a:t>
            </a:r>
          </a:p>
          <a:p>
            <a:r>
              <a:rPr lang="en-US" dirty="0"/>
              <a:t>Gives you an idea of the shape of the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7512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Polygon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polygons are histograms that show a smoothed line instead of the bars for a histogram. </a:t>
            </a:r>
          </a:p>
          <a:p>
            <a:pPr lvl="1"/>
            <a:r>
              <a:rPr lang="en-US" dirty="0"/>
              <a:t>So why use these?</a:t>
            </a:r>
          </a:p>
          <a:p>
            <a:pPr lvl="1"/>
            <a:r>
              <a:rPr lang="en-US" dirty="0"/>
              <a:t>They often give you a better picture of the data, since histograms can be changed based on </a:t>
            </a:r>
            <a:r>
              <a:rPr lang="en-US" dirty="0" err="1"/>
              <a:t>binwidth</a:t>
            </a:r>
            <a:r>
              <a:rPr lang="en-US" dirty="0"/>
              <a:t> (more on this idea in a minute).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2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Shapes of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Unimodal</a:t>
            </a:r>
          </a:p>
          <a:p>
            <a:pPr lvl="1"/>
            <a:r>
              <a:rPr lang="en-US"/>
              <a:t>(normal distribution)</a:t>
            </a:r>
          </a:p>
          <a:p>
            <a:r>
              <a:rPr lang="en-US"/>
              <a:t>Bimodal</a:t>
            </a:r>
          </a:p>
          <a:p>
            <a:r>
              <a:rPr lang="en-US"/>
              <a:t>Multimodal</a:t>
            </a:r>
          </a:p>
          <a:p>
            <a:r>
              <a:rPr lang="en-US"/>
              <a:t>Rectangular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Shapes of Distributions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Normal distributions: Specific frequency distribution</a:t>
            </a:r>
          </a:p>
          <a:p>
            <a:pPr lvl="1"/>
            <a:r>
              <a:rPr lang="en-US"/>
              <a:t>Bell shaped</a:t>
            </a:r>
          </a:p>
          <a:p>
            <a:pPr lvl="1"/>
            <a:r>
              <a:rPr lang="en-US"/>
              <a:t>Symmetrical</a:t>
            </a:r>
          </a:p>
          <a:p>
            <a:pPr lvl="1"/>
            <a:r>
              <a:rPr lang="en-US"/>
              <a:t>Unimodal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Nolan_fig02_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057400"/>
            <a:ext cx="5334000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2133600" y="8382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Arial" charset="0"/>
              </a:rPr>
              <a:t>The Normal Distribution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Skewed Distributions</a:t>
            </a:r>
            <a:endParaRPr lang="en-US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our data are not symmetrical </a:t>
            </a:r>
          </a:p>
          <a:p>
            <a:pPr lvl="1"/>
            <a:r>
              <a:rPr lang="en-US"/>
              <a:t>Positive: tail to the right</a:t>
            </a:r>
          </a:p>
          <a:p>
            <a:pPr lvl="2"/>
            <a:r>
              <a:rPr lang="en-US"/>
              <a:t>May represent floor effects</a:t>
            </a:r>
          </a:p>
          <a:p>
            <a:pPr lvl="1"/>
            <a:r>
              <a:rPr lang="en-US"/>
              <a:t>Negative: tail to the left</a:t>
            </a:r>
          </a:p>
          <a:p>
            <a:pPr lvl="2"/>
            <a:r>
              <a:rPr lang="en-US"/>
              <a:t>May represent ceiling effects</a:t>
            </a:r>
          </a:p>
          <a:p>
            <a:pPr lvl="1"/>
            <a:r>
              <a:rPr lang="en-US"/>
              <a:t>Memory hint: skew is where the tail is (the cat!)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Distributions are part of descriptive statistics…we are learning how to describe some data by first graphing it in a meaningful way</a:t>
            </a:r>
          </a:p>
        </p:txBody>
      </p:sp>
    </p:spTree>
    <p:extLst>
      <p:ext uri="{BB962C8B-B14F-4D97-AF65-F5344CB8AC3E}">
        <p14:creationId xmlns:p14="http://schemas.microsoft.com/office/powerpoint/2010/main" val="427075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5"/>
          <p:cNvSpPr txBox="1">
            <a:spLocks noChangeArrowheads="1"/>
          </p:cNvSpPr>
          <p:nvPr/>
        </p:nvSpPr>
        <p:spPr bwMode="auto">
          <a:xfrm>
            <a:off x="1676400" y="7620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Arial" charset="0"/>
              </a:rPr>
              <a:t>Two Kinds of Skew</a:t>
            </a:r>
          </a:p>
        </p:txBody>
      </p:sp>
      <p:pic>
        <p:nvPicPr>
          <p:cNvPr id="16387" name="Picture 5" descr="NolESS_fig_02_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6500" y="1524000"/>
            <a:ext cx="6654800" cy="459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lus Sign 2">
            <a:extLst>
              <a:ext uri="{FF2B5EF4-FFF2-40B4-BE49-F238E27FC236}">
                <a16:creationId xmlns:a16="http://schemas.microsoft.com/office/drawing/2014/main" id="{78F822F4-738C-45CB-A7CB-FCB18698A783}"/>
              </a:ext>
            </a:extLst>
          </p:cNvPr>
          <p:cNvSpPr/>
          <p:nvPr/>
        </p:nvSpPr>
        <p:spPr>
          <a:xfrm>
            <a:off x="5791200" y="1905000"/>
            <a:ext cx="1219200" cy="114300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5CE10385-4AF1-4EAA-BD58-F239453411E9}"/>
              </a:ext>
            </a:extLst>
          </p:cNvPr>
          <p:cNvSpPr/>
          <p:nvPr/>
        </p:nvSpPr>
        <p:spPr>
          <a:xfrm>
            <a:off x="1828800" y="4572000"/>
            <a:ext cx="1371600" cy="1600200"/>
          </a:xfrm>
          <a:prstGeom prst="mathMin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Kurtotic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Kurtosis – how much a distribution deviates from normal by looking at spread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43200"/>
            <a:ext cx="6858000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6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Frequency distribution </a:t>
            </a:r>
            <a:r>
              <a:rPr lang="en-US" dirty="0"/>
              <a:t>– describes the pattern of a set of numbers by displaying a count/percent for the values of the variables</a:t>
            </a:r>
          </a:p>
        </p:txBody>
      </p:sp>
    </p:spTree>
    <p:extLst>
      <p:ext uri="{BB962C8B-B14F-4D97-AF65-F5344CB8AC3E}">
        <p14:creationId xmlns:p14="http://schemas.microsoft.com/office/powerpoint/2010/main" val="301596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Distributions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different ways to visually describe just one variable:</a:t>
            </a:r>
          </a:p>
          <a:p>
            <a:pPr lvl="1"/>
            <a:r>
              <a:rPr lang="en-US" dirty="0"/>
              <a:t>Frequency table</a:t>
            </a:r>
          </a:p>
          <a:p>
            <a:pPr lvl="1"/>
            <a:r>
              <a:rPr lang="en-US" dirty="0"/>
              <a:t>Grouped frequency table</a:t>
            </a:r>
          </a:p>
          <a:p>
            <a:pPr lvl="1"/>
            <a:r>
              <a:rPr lang="en-US" dirty="0"/>
              <a:t>Frequency histograms</a:t>
            </a:r>
          </a:p>
          <a:p>
            <a:pPr lvl="1"/>
            <a:r>
              <a:rPr lang="en-US" dirty="0"/>
              <a:t>Frequency polygon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tables often include:</a:t>
            </a:r>
          </a:p>
          <a:p>
            <a:pPr lvl="1"/>
            <a:r>
              <a:rPr lang="en-US" dirty="0"/>
              <a:t>Values (all the possible numbers)</a:t>
            </a:r>
          </a:p>
          <a:p>
            <a:pPr lvl="1"/>
            <a:r>
              <a:rPr lang="en-US" dirty="0"/>
              <a:t>Frequency (how many times each number appears)</a:t>
            </a:r>
          </a:p>
          <a:p>
            <a:pPr lvl="1"/>
            <a:r>
              <a:rPr lang="en-US" dirty="0"/>
              <a:t>Percent/proportion</a:t>
            </a:r>
          </a:p>
          <a:p>
            <a:r>
              <a:rPr lang="en-US" dirty="0"/>
              <a:t>Why percent when we have frequency?</a:t>
            </a:r>
          </a:p>
        </p:txBody>
      </p:sp>
    </p:spTree>
    <p:extLst>
      <p:ext uri="{BB962C8B-B14F-4D97-AF65-F5344CB8AC3E}">
        <p14:creationId xmlns:p14="http://schemas.microsoft.com/office/powerpoint/2010/main" val="74980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Grouped frequency tables </a:t>
            </a:r>
            <a:r>
              <a:rPr lang="en-US" dirty="0"/>
              <a:t>are frequency tables where information has been clumped together</a:t>
            </a:r>
          </a:p>
          <a:p>
            <a:pPr lvl="1"/>
            <a:r>
              <a:rPr lang="en-US" dirty="0"/>
              <a:t>For example, </a:t>
            </a:r>
            <a:r>
              <a:rPr lang="en-US" dirty="0" err="1"/>
              <a:t>ABCD</a:t>
            </a:r>
            <a:r>
              <a:rPr lang="en-US" dirty="0"/>
              <a:t> breakdowns instead of each grade individually. Or income ranges rather than each income separately.</a:t>
            </a:r>
          </a:p>
          <a:p>
            <a:pPr lvl="1"/>
            <a:r>
              <a:rPr lang="en-US" dirty="0"/>
              <a:t>Very useful for data with decimals and wide ranges of values.</a:t>
            </a:r>
          </a:p>
        </p:txBody>
      </p:sp>
    </p:spTree>
    <p:extLst>
      <p:ext uri="{BB962C8B-B14F-4D97-AF65-F5344CB8AC3E}">
        <p14:creationId xmlns:p14="http://schemas.microsoft.com/office/powerpoint/2010/main" val="229639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JASP</a:t>
            </a:r>
            <a:r>
              <a:rPr lang="en-US" dirty="0"/>
              <a:t> is the FREE statistics program we will be using to analyze our data this semester!</a:t>
            </a:r>
          </a:p>
          <a:p>
            <a:r>
              <a:rPr lang="en-US" dirty="0"/>
              <a:t>Step by step guide is in Blackboard under “</a:t>
            </a:r>
            <a:r>
              <a:rPr lang="en-US" dirty="0" err="1"/>
              <a:t>JASP</a:t>
            </a:r>
            <a:r>
              <a:rPr lang="en-US" dirty="0"/>
              <a:t> Information” </a:t>
            </a:r>
          </a:p>
          <a:p>
            <a:r>
              <a:rPr lang="en-US" dirty="0"/>
              <a:t>Also access to the step-by-step guide through this </a:t>
            </a:r>
            <a:r>
              <a:rPr lang="en-US" dirty="0" err="1"/>
              <a:t>OSF</a:t>
            </a:r>
            <a:r>
              <a:rPr lang="en-US" dirty="0"/>
              <a:t> link:</a:t>
            </a:r>
          </a:p>
          <a:p>
            <a:pPr lvl="1"/>
            <a:r>
              <a:rPr lang="en-US" dirty="0">
                <a:hlinkClick r:id="rId2"/>
              </a:rPr>
              <a:t>https://mfr.osf.io/render?url=https://osf.io/rquv8/?action=download%26mode=render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this website</a:t>
            </a:r>
          </a:p>
          <a:p>
            <a:pPr lvl="1"/>
            <a:r>
              <a:rPr lang="en-US" dirty="0">
                <a:hlinkClick r:id="rId2"/>
              </a:rPr>
              <a:t>https://jasp-stats.org/</a:t>
            </a:r>
            <a:endParaRPr lang="en-US" dirty="0"/>
          </a:p>
          <a:p>
            <a:r>
              <a:rPr lang="en-US" dirty="0"/>
              <a:t>Click “Download </a:t>
            </a:r>
            <a:r>
              <a:rPr lang="en-US" dirty="0" err="1"/>
              <a:t>JASP</a:t>
            </a:r>
            <a:r>
              <a:rPr lang="en-US" dirty="0"/>
              <a:t>”</a:t>
            </a:r>
          </a:p>
          <a:p>
            <a:r>
              <a:rPr lang="en-US" dirty="0"/>
              <a:t>Click “Download </a:t>
            </a:r>
            <a:r>
              <a:rPr lang="en-US" dirty="0" err="1"/>
              <a:t>JASP</a:t>
            </a:r>
            <a:r>
              <a:rPr lang="en-US" dirty="0"/>
              <a:t> for ___” whatever your operating system is </a:t>
            </a:r>
          </a:p>
          <a:p>
            <a:r>
              <a:rPr lang="en-US" dirty="0"/>
              <a:t>Windows should download like normal</a:t>
            </a:r>
          </a:p>
          <a:p>
            <a:r>
              <a:rPr lang="en-US" dirty="0"/>
              <a:t>Some weird stuff with Macs, but the guide will go through all of that</a:t>
            </a:r>
          </a:p>
        </p:txBody>
      </p:sp>
    </p:spTree>
    <p:extLst>
      <p:ext uri="{BB962C8B-B14F-4D97-AF65-F5344CB8AC3E}">
        <p14:creationId xmlns:p14="http://schemas.microsoft.com/office/powerpoint/2010/main" val="109979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JASP</a:t>
            </a:r>
            <a:endParaRPr lang="en-US" dirty="0"/>
          </a:p>
          <a:p>
            <a:r>
              <a:rPr lang="en-US" dirty="0"/>
              <a:t>Open your data set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8A4A84-60BD-405A-84F1-063315885D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3048000"/>
            <a:ext cx="5943600" cy="221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411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1751</TotalTime>
  <Words>491</Words>
  <Application>Microsoft Office PowerPoint</Application>
  <PresentationFormat>On-screen Show (4:3)</PresentationFormat>
  <Paragraphs>82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Geneva</vt:lpstr>
      <vt:lpstr>Lucida Grande</vt:lpstr>
      <vt:lpstr>Wingdings</vt:lpstr>
      <vt:lpstr>Retrospect</vt:lpstr>
      <vt:lpstr>Frequency Distributions</vt:lpstr>
      <vt:lpstr>Descriptive Statistics</vt:lpstr>
      <vt:lpstr>Descriptive Statistics</vt:lpstr>
      <vt:lpstr>Frequency Distributions</vt:lpstr>
      <vt:lpstr>Frequency Tables</vt:lpstr>
      <vt:lpstr>Frequency Tables</vt:lpstr>
      <vt:lpstr>Installing JASP</vt:lpstr>
      <vt:lpstr>Installing JASP</vt:lpstr>
      <vt:lpstr>How-To JASP</vt:lpstr>
      <vt:lpstr>How-To JASP</vt:lpstr>
      <vt:lpstr>How-To JASP</vt:lpstr>
      <vt:lpstr>How-To JASP</vt:lpstr>
      <vt:lpstr>How-To JASP</vt:lpstr>
      <vt:lpstr>Histograms</vt:lpstr>
      <vt:lpstr>Frequency Polygon</vt:lpstr>
      <vt:lpstr>Shapes of Distributions</vt:lpstr>
      <vt:lpstr>Shapes of Distributions</vt:lpstr>
      <vt:lpstr>PowerPoint Presentation</vt:lpstr>
      <vt:lpstr>Skewed Distributions</vt:lpstr>
      <vt:lpstr>PowerPoint Presentation</vt:lpstr>
      <vt:lpstr>Kurtotic Distributions</vt:lpstr>
    </vt:vector>
  </TitlesOfParts>
  <Company>IT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Department</dc:creator>
  <cp:lastModifiedBy>Tabetha Hopke</cp:lastModifiedBy>
  <cp:revision>140</cp:revision>
  <dcterms:created xsi:type="dcterms:W3CDTF">2010-01-19T19:01:20Z</dcterms:created>
  <dcterms:modified xsi:type="dcterms:W3CDTF">2018-06-26T19:43:19Z</dcterms:modified>
</cp:coreProperties>
</file>