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6"/>
  </p:notesMasterIdLst>
  <p:sldIdLst>
    <p:sldId id="257" r:id="rId2"/>
    <p:sldId id="258" r:id="rId3"/>
    <p:sldId id="288" r:id="rId4"/>
    <p:sldId id="260" r:id="rId5"/>
    <p:sldId id="311" r:id="rId6"/>
    <p:sldId id="312" r:id="rId7"/>
    <p:sldId id="261" r:id="rId8"/>
    <p:sldId id="313" r:id="rId9"/>
    <p:sldId id="262" r:id="rId10"/>
    <p:sldId id="325" r:id="rId11"/>
    <p:sldId id="264" r:id="rId12"/>
    <p:sldId id="326" r:id="rId13"/>
    <p:sldId id="314" r:id="rId14"/>
    <p:sldId id="315" r:id="rId15"/>
    <p:sldId id="316" r:id="rId16"/>
    <p:sldId id="327" r:id="rId17"/>
    <p:sldId id="266" r:id="rId18"/>
    <p:sldId id="328" r:id="rId19"/>
    <p:sldId id="320" r:id="rId20"/>
    <p:sldId id="268" r:id="rId21"/>
    <p:sldId id="269" r:id="rId22"/>
    <p:sldId id="329" r:id="rId23"/>
    <p:sldId id="330" r:id="rId24"/>
    <p:sldId id="321" r:id="rId25"/>
    <p:sldId id="335" r:id="rId26"/>
    <p:sldId id="334" r:id="rId27"/>
    <p:sldId id="322" r:id="rId28"/>
    <p:sldId id="323" r:id="rId29"/>
    <p:sldId id="324" r:id="rId30"/>
    <p:sldId id="333" r:id="rId31"/>
    <p:sldId id="331" r:id="rId32"/>
    <p:sldId id="332" r:id="rId33"/>
    <p:sldId id="277" r:id="rId34"/>
    <p:sldId id="28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 snapToObjects="1">
      <p:cViewPr varScale="1">
        <p:scale>
          <a:sx n="83" d="100"/>
          <a:sy n="83" d="100"/>
        </p:scale>
        <p:origin x="14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9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betha Hopke" userId="5e7e88d54752368c" providerId="LiveId" clId="{5C9D7FA0-7A8C-413E-A7D4-764D046EC596}"/>
    <pc:docChg chg="undo custSel addSld delSld modSld sldOrd">
      <pc:chgData name="Tabetha Hopke" userId="5e7e88d54752368c" providerId="LiveId" clId="{5C9D7FA0-7A8C-413E-A7D4-764D046EC596}" dt="2018-09-11T06:05:06.478" v="1106" actId="1076"/>
      <pc:docMkLst>
        <pc:docMk/>
      </pc:docMkLst>
      <pc:sldChg chg="addSp delSp modSp add del ord">
        <pc:chgData name="Tabetha Hopke" userId="5e7e88d54752368c" providerId="LiveId" clId="{5C9D7FA0-7A8C-413E-A7D4-764D046EC596}" dt="2018-09-11T05:59:06.672" v="704" actId="1076"/>
        <pc:sldMkLst>
          <pc:docMk/>
          <pc:sldMk cId="1586405005" sldId="321"/>
        </pc:sldMkLst>
        <pc:spChg chg="mod">
          <ac:chgData name="Tabetha Hopke" userId="5e7e88d54752368c" providerId="LiveId" clId="{5C9D7FA0-7A8C-413E-A7D4-764D046EC596}" dt="2018-09-11T05:59:03.637" v="703" actId="20577"/>
          <ac:spMkLst>
            <pc:docMk/>
            <pc:sldMk cId="1586405005" sldId="321"/>
            <ac:spMk id="3" creationId="{00000000-0000-0000-0000-000000000000}"/>
          </ac:spMkLst>
        </pc:spChg>
        <pc:picChg chg="del mod">
          <ac:chgData name="Tabetha Hopke" userId="5e7e88d54752368c" providerId="LiveId" clId="{5C9D7FA0-7A8C-413E-A7D4-764D046EC596}" dt="2018-09-11T05:46:25.753" v="338" actId="478"/>
          <ac:picMkLst>
            <pc:docMk/>
            <pc:sldMk cId="1586405005" sldId="321"/>
            <ac:picMk id="4" creationId="{77E125A7-3115-4CC3-A5DC-1D4EBB86F790}"/>
          </ac:picMkLst>
        </pc:picChg>
        <pc:picChg chg="add mod modCrop">
          <ac:chgData name="Tabetha Hopke" userId="5e7e88d54752368c" providerId="LiveId" clId="{5C9D7FA0-7A8C-413E-A7D4-764D046EC596}" dt="2018-09-11T05:59:06.672" v="704" actId="1076"/>
          <ac:picMkLst>
            <pc:docMk/>
            <pc:sldMk cId="1586405005" sldId="321"/>
            <ac:picMk id="5" creationId="{C0B65FCC-1BB5-4389-A95F-9277AB9B3C9D}"/>
          </ac:picMkLst>
        </pc:picChg>
      </pc:sldChg>
      <pc:sldChg chg="modSp add">
        <pc:chgData name="Tabetha Hopke" userId="5e7e88d54752368c" providerId="LiveId" clId="{5C9D7FA0-7A8C-413E-A7D4-764D046EC596}" dt="2018-09-11T06:05:06.478" v="1106" actId="1076"/>
        <pc:sldMkLst>
          <pc:docMk/>
          <pc:sldMk cId="1819490371" sldId="334"/>
        </pc:sldMkLst>
        <pc:spChg chg="mod">
          <ac:chgData name="Tabetha Hopke" userId="5e7e88d54752368c" providerId="LiveId" clId="{5C9D7FA0-7A8C-413E-A7D4-764D046EC596}" dt="2018-09-11T06:05:02.641" v="1105" actId="20577"/>
          <ac:spMkLst>
            <pc:docMk/>
            <pc:sldMk cId="1819490371" sldId="334"/>
            <ac:spMk id="3" creationId="{00000000-0000-0000-0000-000000000000}"/>
          </ac:spMkLst>
        </pc:spChg>
        <pc:picChg chg="mod">
          <ac:chgData name="Tabetha Hopke" userId="5e7e88d54752368c" providerId="LiveId" clId="{5C9D7FA0-7A8C-413E-A7D4-764D046EC596}" dt="2018-09-11T06:05:06.478" v="1106" actId="1076"/>
          <ac:picMkLst>
            <pc:docMk/>
            <pc:sldMk cId="1819490371" sldId="334"/>
            <ac:picMk id="4" creationId="{77E125A7-3115-4CC3-A5DC-1D4EBB86F790}"/>
          </ac:picMkLst>
        </pc:picChg>
      </pc:sldChg>
      <pc:sldChg chg="addSp delSp modSp add">
        <pc:chgData name="Tabetha Hopke" userId="5e7e88d54752368c" providerId="LiveId" clId="{5C9D7FA0-7A8C-413E-A7D4-764D046EC596}" dt="2018-09-11T06:03:45.299" v="980" actId="1076"/>
        <pc:sldMkLst>
          <pc:docMk/>
          <pc:sldMk cId="1902734822" sldId="335"/>
        </pc:sldMkLst>
        <pc:spChg chg="mod">
          <ac:chgData name="Tabetha Hopke" userId="5e7e88d54752368c" providerId="LiveId" clId="{5C9D7FA0-7A8C-413E-A7D4-764D046EC596}" dt="2018-09-11T06:02:30.445" v="972" actId="20577"/>
          <ac:spMkLst>
            <pc:docMk/>
            <pc:sldMk cId="1902734822" sldId="335"/>
            <ac:spMk id="3" creationId="{00000000-0000-0000-0000-000000000000}"/>
          </ac:spMkLst>
        </pc:spChg>
        <pc:spChg chg="add mod">
          <ac:chgData name="Tabetha Hopke" userId="5e7e88d54752368c" providerId="LiveId" clId="{5C9D7FA0-7A8C-413E-A7D4-764D046EC596}" dt="2018-09-11T06:03:08.040" v="976" actId="1076"/>
          <ac:spMkLst>
            <pc:docMk/>
            <pc:sldMk cId="1902734822" sldId="335"/>
            <ac:spMk id="8" creationId="{33EFD88B-A5ED-4CF1-83BC-7AB9A00FB0E6}"/>
          </ac:spMkLst>
        </pc:spChg>
        <pc:spChg chg="add mod">
          <ac:chgData name="Tabetha Hopke" userId="5e7e88d54752368c" providerId="LiveId" clId="{5C9D7FA0-7A8C-413E-A7D4-764D046EC596}" dt="2018-09-11T06:03:26.227" v="978" actId="1076"/>
          <ac:spMkLst>
            <pc:docMk/>
            <pc:sldMk cId="1902734822" sldId="335"/>
            <ac:spMk id="9" creationId="{B1311080-65E5-4F24-9B43-3A018992CFE0}"/>
          </ac:spMkLst>
        </pc:spChg>
        <pc:spChg chg="add mod">
          <ac:chgData name="Tabetha Hopke" userId="5e7e88d54752368c" providerId="LiveId" clId="{5C9D7FA0-7A8C-413E-A7D4-764D046EC596}" dt="2018-09-11T06:03:45.299" v="980" actId="1076"/>
          <ac:spMkLst>
            <pc:docMk/>
            <pc:sldMk cId="1902734822" sldId="335"/>
            <ac:spMk id="10" creationId="{848CFA69-35C9-4079-8BE3-3A7268B244B1}"/>
          </ac:spMkLst>
        </pc:spChg>
        <pc:picChg chg="del">
          <ac:chgData name="Tabetha Hopke" userId="5e7e88d54752368c" providerId="LiveId" clId="{5C9D7FA0-7A8C-413E-A7D4-764D046EC596}" dt="2018-09-11T05:58:15.555" v="608" actId="478"/>
          <ac:picMkLst>
            <pc:docMk/>
            <pc:sldMk cId="1902734822" sldId="335"/>
            <ac:picMk id="5" creationId="{C0B65FCC-1BB5-4389-A95F-9277AB9B3C9D}"/>
          </ac:picMkLst>
        </pc:picChg>
        <pc:picChg chg="add mod modCrop">
          <ac:chgData name="Tabetha Hopke" userId="5e7e88d54752368c" providerId="LiveId" clId="{5C9D7FA0-7A8C-413E-A7D4-764D046EC596}" dt="2018-09-11T06:02:03.491" v="925" actId="1076"/>
          <ac:picMkLst>
            <pc:docMk/>
            <pc:sldMk cId="1902734822" sldId="335"/>
            <ac:picMk id="6" creationId="{0CF474BE-05E2-4C52-AB7F-F218163C51C3}"/>
          </ac:picMkLst>
        </pc:picChg>
        <pc:picChg chg="add mod">
          <ac:chgData name="Tabetha Hopke" userId="5e7e88d54752368c" providerId="LiveId" clId="{5C9D7FA0-7A8C-413E-A7D4-764D046EC596}" dt="2018-09-11T06:02:46.687" v="974" actId="1076"/>
          <ac:picMkLst>
            <pc:docMk/>
            <pc:sldMk cId="1902734822" sldId="335"/>
            <ac:picMk id="7" creationId="{1102150C-1EA5-4A22-97FB-FAD40BD3EF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D029E-E513-7545-92DF-ADD1B436E61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C1372-709A-1E47-8946-6975D5A30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8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8B268-1D99-4454-8A83-EDDEB07E9D88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397CD7-BFDB-47E4-9DB8-8B8F10C0D96F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11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2740E1-5053-4C0B-91DD-2AC9F09B10E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17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100ED2-1F1A-433F-85C9-4CA83B32E19D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20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EC1473-13A3-4F08-AB51-4B91A29C8F59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21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09129-2A54-49C5-9585-801548C6FA6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33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55D43D-331C-4088-ADF0-E5CE43768696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B22768-FA61-41D8-8F47-2E60BAE6CB04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34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C11242-D6A7-442E-990C-2C06ED10CE14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3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54C58-5703-454B-B6C0-D1C11DF95730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4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54C58-5703-454B-B6C0-D1C11DF95730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5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54C58-5703-454B-B6C0-D1C11DF95730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6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2B967-7FAB-419C-A4AE-482D2E604CDD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7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2B967-7FAB-419C-A4AE-482D2E604CDD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8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10B9B-5F38-418E-AD48-46582267A62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9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7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7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0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5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8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0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7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55A34E6-C7EA-4242-9DA2-963562E4B06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7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34E6-C7EA-4242-9DA2-963562E4B06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5A34E6-C7EA-4242-9DA2-963562E4B06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C5AD4F-7CCD-2641-A329-80721166DE7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7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Visual Displays of Data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2675839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two graphs is misleading?</a:t>
            </a:r>
          </a:p>
        </p:txBody>
      </p:sp>
      <p:pic>
        <p:nvPicPr>
          <p:cNvPr id="4" name="Picture 4" descr="Nolan_3UN10">
            <a:extLst>
              <a:ext uri="{FF2B5EF4-FFF2-40B4-BE49-F238E27FC236}">
                <a16:creationId xmlns:a16="http://schemas.microsoft.com/office/drawing/2014/main" id="{912B172E-D4A5-4FC4-AA15-1F783C4C60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24927" y="2267339"/>
            <a:ext cx="6539866" cy="268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705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Graphs that depict the relation between </a:t>
            </a:r>
            <a:r>
              <a:rPr lang="en-US" sz="2200" b="1" dirty="0"/>
              <a:t>two scale variables</a:t>
            </a:r>
          </a:p>
          <a:p>
            <a:pPr lvl="1"/>
            <a:r>
              <a:rPr lang="en-US" sz="2200" dirty="0"/>
              <a:t>Range-frame (!!) – x and y axis show the range of the variable </a:t>
            </a:r>
          </a:p>
          <a:p>
            <a:pPr lvl="1"/>
            <a:r>
              <a:rPr lang="en-US" sz="2200" dirty="0"/>
              <a:t>Observing every data point</a:t>
            </a:r>
          </a:p>
          <a:p>
            <a:pPr lvl="2"/>
            <a:r>
              <a:rPr lang="en-US" sz="2200" dirty="0"/>
              <a:t>Linear relationships – relationship between variables is a straight line</a:t>
            </a:r>
          </a:p>
          <a:p>
            <a:pPr lvl="2"/>
            <a:r>
              <a:rPr lang="en-US" sz="2200" dirty="0"/>
              <a:t>Nonlinear relationships – relationship between variables is curved</a:t>
            </a:r>
          </a:p>
          <a:p>
            <a:pPr lvl="3"/>
            <a:r>
              <a:rPr lang="en-US" sz="2200" dirty="0"/>
              <a:t>Performance &amp; Anxiety</a:t>
            </a:r>
          </a:p>
        </p:txBody>
      </p:sp>
    </p:spTree>
    <p:extLst>
      <p:ext uri="{BB962C8B-B14F-4D97-AF65-F5344CB8AC3E}">
        <p14:creationId xmlns:p14="http://schemas.microsoft.com/office/powerpoint/2010/main" val="181477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of Hours Studied and Statistics Grade</a:t>
            </a:r>
          </a:p>
        </p:txBody>
      </p:sp>
      <p:pic>
        <p:nvPicPr>
          <p:cNvPr id="4" name="Picture 4" descr="Nolan_fig03_04">
            <a:extLst>
              <a:ext uri="{FF2B5EF4-FFF2-40B4-BE49-F238E27FC236}">
                <a16:creationId xmlns:a16="http://schemas.microsoft.com/office/drawing/2014/main" id="{64900840-E81A-44C6-AD4E-76ECFCB524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20288" y="2153109"/>
            <a:ext cx="6096000" cy="395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3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Enter your data/open data file</a:t>
            </a:r>
          </a:p>
          <a:p>
            <a:pPr lvl="1"/>
            <a:r>
              <a:rPr lang="en-US" sz="2200" dirty="0"/>
              <a:t>You do need all of the data points to make this type of graph</a:t>
            </a:r>
          </a:p>
          <a:p>
            <a:r>
              <a:rPr lang="en-US" sz="2400" dirty="0"/>
              <a:t>Select your data and go to the “Insert” tab to insert a scatter plot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5192A-AA3B-4ECC-8C3F-2F6F1AE3FB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98419" y="3297879"/>
            <a:ext cx="4192879" cy="28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4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From here you can change a bunch of stuff</a:t>
            </a:r>
          </a:p>
          <a:p>
            <a:r>
              <a:rPr lang="en-US" sz="2400" dirty="0"/>
              <a:t>For APA format you will remove the title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A4B6C-73C8-4919-B5D3-1CE86EF87D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3059" y="2919942"/>
            <a:ext cx="59436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25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Also need to add x- and y-axis labels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88490-CC5D-4A44-9971-237B3B9053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06827" y="2603241"/>
            <a:ext cx="5527035" cy="251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02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Then change the labels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2C605-027B-4661-93A5-32A91EB6F2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49584" y="3680377"/>
            <a:ext cx="4617176" cy="2450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F83D49-A6A5-4B00-AFFA-E237A55C9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76" y="2313993"/>
            <a:ext cx="6412808" cy="16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7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Graphs</a:t>
            </a:r>
            <a:endParaRPr lang="en-US" dirty="0"/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Line graphs are best for </a:t>
            </a:r>
            <a:r>
              <a:rPr lang="en-US" sz="2400" b="1" dirty="0"/>
              <a:t>scale variables</a:t>
            </a:r>
            <a:r>
              <a:rPr lang="en-US" sz="2400" dirty="0"/>
              <a:t> (remember this is interval/ratio)</a:t>
            </a:r>
          </a:p>
          <a:p>
            <a:pPr lvl="1"/>
            <a:r>
              <a:rPr lang="en-US" sz="2200" dirty="0"/>
              <a:t>Especially useful for trends over time</a:t>
            </a:r>
          </a:p>
          <a:p>
            <a:r>
              <a:rPr lang="en-US" sz="2400" dirty="0"/>
              <a:t>Two types: </a:t>
            </a:r>
          </a:p>
          <a:p>
            <a:pPr lvl="1"/>
            <a:r>
              <a:rPr lang="en-US" sz="2200" dirty="0"/>
              <a:t>Line of best fit (correlations)</a:t>
            </a:r>
          </a:p>
          <a:p>
            <a:pPr lvl="1"/>
            <a:r>
              <a:rPr lang="en-US" sz="2200" dirty="0"/>
              <a:t>Time series plot (changes over at points in time)</a:t>
            </a:r>
          </a:p>
        </p:txBody>
      </p:sp>
    </p:spTree>
    <p:extLst>
      <p:ext uri="{BB962C8B-B14F-4D97-AF65-F5344CB8AC3E}">
        <p14:creationId xmlns:p14="http://schemas.microsoft.com/office/powerpoint/2010/main" val="2835754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 of Best Fit</a:t>
            </a:r>
          </a:p>
        </p:txBody>
      </p:sp>
      <p:pic>
        <p:nvPicPr>
          <p:cNvPr id="4" name="Picture 5" descr="Nolan_fig03_08">
            <a:extLst>
              <a:ext uri="{FF2B5EF4-FFF2-40B4-BE49-F238E27FC236}">
                <a16:creationId xmlns:a16="http://schemas.microsoft.com/office/drawing/2014/main" id="{6281478A-8918-453B-819B-A2AC69EF2C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82241" y="2179864"/>
            <a:ext cx="6096000" cy="385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6132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Let’s add a line of best fit!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CFEE2-4E5E-4E6E-91B2-7613DAFA49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8738" y="2366381"/>
            <a:ext cx="5117841" cy="361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Graphs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Positive and negative uses </a:t>
            </a:r>
          </a:p>
          <a:p>
            <a:pPr lvl="1"/>
            <a:r>
              <a:rPr lang="en-US" sz="2200" dirty="0"/>
              <a:t>Can accurately and concisely present information</a:t>
            </a:r>
          </a:p>
          <a:p>
            <a:pPr lvl="1"/>
            <a:r>
              <a:rPr lang="en-US" sz="2200" dirty="0"/>
              <a:t>Can conceal complicated data or be misleading </a:t>
            </a:r>
          </a:p>
        </p:txBody>
      </p:sp>
    </p:spTree>
    <p:extLst>
      <p:ext uri="{BB962C8B-B14F-4D97-AF65-F5344CB8AC3E}">
        <p14:creationId xmlns:p14="http://schemas.microsoft.com/office/powerpoint/2010/main" val="3398241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H03\NolH2e_fig_03_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1693" y="129100"/>
            <a:ext cx="2514600" cy="6654255"/>
          </a:xfrm>
          <a:prstGeom prst="rect">
            <a:avLst/>
          </a:prstGeom>
          <a:noFill/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95738" y="2465507"/>
            <a:ext cx="4191000" cy="198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Weekly Newspaper Circulation</a:t>
            </a:r>
          </a:p>
        </p:txBody>
      </p:sp>
    </p:spTree>
    <p:extLst>
      <p:ext uri="{BB962C8B-B14F-4D97-AF65-F5344CB8AC3E}">
        <p14:creationId xmlns:p14="http://schemas.microsoft.com/office/powerpoint/2010/main" val="670656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 Graphs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the </a:t>
            </a:r>
            <a:r>
              <a:rPr lang="en-US" sz="2400" b="1" dirty="0"/>
              <a:t>IV is nominal or ordinal </a:t>
            </a:r>
            <a:r>
              <a:rPr lang="en-US" sz="2400" dirty="0"/>
              <a:t>and the </a:t>
            </a:r>
            <a:r>
              <a:rPr lang="en-US" sz="2400" b="1" dirty="0"/>
              <a:t>DV is scale</a:t>
            </a:r>
          </a:p>
          <a:p>
            <a:pPr lvl="1"/>
            <a:r>
              <a:rPr lang="en-US" sz="2200" dirty="0"/>
              <a:t>Meaning X = groups (IV), Y = interval/ratio (DV)</a:t>
            </a:r>
          </a:p>
          <a:p>
            <a:pPr lvl="1"/>
            <a:r>
              <a:rPr lang="en-US" sz="2200" dirty="0"/>
              <a:t>Each bar usually represents an AVERAGE score</a:t>
            </a:r>
          </a:p>
          <a:p>
            <a:pPr lvl="1"/>
            <a:r>
              <a:rPr lang="en-US" sz="2200" dirty="0"/>
              <a:t>Useful for looking at </a:t>
            </a:r>
            <a:r>
              <a:rPr lang="en-US" sz="2200" b="1" dirty="0"/>
              <a:t>differences in groups</a:t>
            </a:r>
          </a:p>
        </p:txBody>
      </p:sp>
    </p:spTree>
    <p:extLst>
      <p:ext uri="{BB962C8B-B14F-4D97-AF65-F5344CB8AC3E}">
        <p14:creationId xmlns:p14="http://schemas.microsoft.com/office/powerpoint/2010/main" val="2653718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Graphs Highlight Differences Between Means</a:t>
            </a:r>
          </a:p>
        </p:txBody>
      </p:sp>
      <p:pic>
        <p:nvPicPr>
          <p:cNvPr id="5" name="Picture 2" descr="E:\CH03\NolH2e_fig_03_12.jpg">
            <a:extLst>
              <a:ext uri="{FF2B5EF4-FFF2-40B4-BE49-F238E27FC236}">
                <a16:creationId xmlns:a16="http://schemas.microsoft.com/office/drawing/2014/main" id="{5C30CF15-654D-44B2-9AA8-A7BC25B549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01905" y="2063403"/>
            <a:ext cx="4769163" cy="4022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5988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Deceiving with the Scale</a:t>
            </a:r>
          </a:p>
        </p:txBody>
      </p:sp>
      <p:pic>
        <p:nvPicPr>
          <p:cNvPr id="6" name="Picture 2" descr="E:\CH03\NolH2e_fig_03_13.jpg">
            <a:extLst>
              <a:ext uri="{FF2B5EF4-FFF2-40B4-BE49-F238E27FC236}">
                <a16:creationId xmlns:a16="http://schemas.microsoft.com/office/drawing/2014/main" id="{8EF6E455-E6EA-4518-A229-0C2024F54A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06887" y="1979428"/>
            <a:ext cx="5180375" cy="4022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4376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given the raw data, you will need to calculate means and standard deviations in </a:t>
            </a:r>
            <a:r>
              <a:rPr lang="en-US" dirty="0" err="1"/>
              <a:t>JASP</a:t>
            </a:r>
            <a:r>
              <a:rPr lang="en-US" dirty="0"/>
              <a:t> before being able to make a bar graph. To do this you will go to “Descriptive” </a:t>
            </a:r>
            <a:r>
              <a:rPr lang="en-US" dirty="0">
                <a:sym typeface="Wingdings" panose="05000000000000000000" pitchFamily="2" charset="2"/>
              </a:rPr>
              <a:t> “Descriptive Statistics”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65FCC-1BB5-4389-A95F-9277AB9B3C9D}"/>
              </a:ext>
            </a:extLst>
          </p:cNvPr>
          <p:cNvPicPr/>
          <p:nvPr/>
        </p:nvPicPr>
        <p:blipFill rotWithShape="1">
          <a:blip r:embed="rId2"/>
          <a:srcRect r="-3123"/>
          <a:stretch/>
        </p:blipFill>
        <p:spPr>
          <a:xfrm>
            <a:off x="2949343" y="3069167"/>
            <a:ext cx="3245313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05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you will put the IV in the “Split” box to get </a:t>
            </a:r>
            <a:r>
              <a:rPr lang="en-US" dirty="0" err="1"/>
              <a:t>descriptives</a:t>
            </a:r>
            <a:r>
              <a:rPr lang="en-US" dirty="0"/>
              <a:t> for the levels of the IV separately, and the DV in the “Variables” box, then select the </a:t>
            </a:r>
            <a:r>
              <a:rPr lang="en-US" dirty="0" err="1"/>
              <a:t>descriptives</a:t>
            </a:r>
            <a:r>
              <a:rPr lang="en-US" dirty="0"/>
              <a:t> you need.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F474BE-05E2-4C52-AB7F-F218163C51C3}"/>
              </a:ext>
            </a:extLst>
          </p:cNvPr>
          <p:cNvPicPr/>
          <p:nvPr/>
        </p:nvPicPr>
        <p:blipFill rotWithShape="1">
          <a:blip r:embed="rId2"/>
          <a:srcRect r="37847"/>
          <a:stretch/>
        </p:blipFill>
        <p:spPr>
          <a:xfrm>
            <a:off x="1029393" y="2920423"/>
            <a:ext cx="3542607" cy="267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02150C-1EA5-4A22-97FB-FAD40BD3EF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54930" y="2585297"/>
            <a:ext cx="3406140" cy="3392170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33EFD88B-A5ED-4CF1-83BC-7AB9A00FB0E6}"/>
              </a:ext>
            </a:extLst>
          </p:cNvPr>
          <p:cNvSpPr/>
          <p:nvPr/>
        </p:nvSpPr>
        <p:spPr>
          <a:xfrm rot="19408878">
            <a:off x="7704964" y="3537056"/>
            <a:ext cx="1162685" cy="64071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1311080-65E5-4F24-9B43-3A018992CFE0}"/>
              </a:ext>
            </a:extLst>
          </p:cNvPr>
          <p:cNvSpPr/>
          <p:nvPr/>
        </p:nvSpPr>
        <p:spPr>
          <a:xfrm rot="19052757">
            <a:off x="4258944" y="3903403"/>
            <a:ext cx="1209040" cy="7137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Statistics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48CFA69-35C9-4079-8BE3-3A7268B244B1}"/>
              </a:ext>
            </a:extLst>
          </p:cNvPr>
          <p:cNvSpPr/>
          <p:nvPr/>
        </p:nvSpPr>
        <p:spPr>
          <a:xfrm rot="19052757">
            <a:off x="4219142" y="5411943"/>
            <a:ext cx="1260475" cy="8820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902734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Now you can use the numbers from your output and enter those values into Excel by group. 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125A7-3115-4CC3-A5DC-1D4EBB86F7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94569" y="2937947"/>
            <a:ext cx="292989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90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Highlight the variable names and means</a:t>
            </a:r>
          </a:p>
          <a:p>
            <a:r>
              <a:rPr lang="en-US" sz="2400" dirty="0"/>
              <a:t>Click on the “Insert” tab and insert a bar graph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880F2-1006-4348-AA12-637B058D8B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8243" y="2791485"/>
            <a:ext cx="4313231" cy="348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33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E48312"/>
              </a:buClr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For APA format you will remove the title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F8816-6AF3-4ED5-9321-D7B4B95909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41212" y="2382772"/>
            <a:ext cx="4700764" cy="371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80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E48312"/>
              </a:buClr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Also need to add x- and y-axis labels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4A9A3-5006-4C6F-A49F-6E0B2691DD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32609" y="2750609"/>
            <a:ext cx="5524500" cy="22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“The Most Misleading Graph Ever Published”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59" y="1845734"/>
            <a:ext cx="3805025" cy="4023360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sz="2400" dirty="0"/>
              <a:t>The Cost and Quality of Higher Education- why is it misleading?</a:t>
            </a:r>
          </a:p>
          <a:p>
            <a:pPr lvl="2"/>
            <a:r>
              <a:rPr lang="en-US" sz="2200" dirty="0"/>
              <a:t>The times are not the same for both lines (going across)</a:t>
            </a:r>
          </a:p>
          <a:p>
            <a:pPr lvl="2"/>
            <a:r>
              <a:rPr lang="en-US" sz="2200" dirty="0"/>
              <a:t>The scales are not the same </a:t>
            </a:r>
          </a:p>
          <a:p>
            <a:pPr lvl="2"/>
            <a:r>
              <a:rPr lang="en-US" sz="2200" dirty="0"/>
              <a:t>Makes it seem like Cornell is already lower</a:t>
            </a:r>
          </a:p>
          <a:p>
            <a:pPr lvl="2"/>
            <a:r>
              <a:rPr lang="en-US" sz="2200" dirty="0"/>
              <a:t>For rankings… lower is actually better, so why did they graph it this way?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FB51BB-4F07-402A-B6F3-12870E150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984" y="1737361"/>
            <a:ext cx="3383776" cy="43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65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Then change the labels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159DA-0D27-459E-A7D4-AF4A503EE5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53618" y="3517207"/>
            <a:ext cx="4513142" cy="27237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F83D49-A6A5-4B00-AFFA-E237A55C9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76" y="2313993"/>
            <a:ext cx="6412808" cy="16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49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7B232B-08D6-4781-B75D-579697C89287}"/>
              </a:ext>
            </a:extLst>
          </p:cNvPr>
          <p:cNvPicPr/>
          <p:nvPr/>
        </p:nvPicPr>
        <p:blipFill rotWithShape="1">
          <a:blip r:embed="rId2"/>
          <a:srcRect l="27605"/>
          <a:stretch/>
        </p:blipFill>
        <p:spPr>
          <a:xfrm>
            <a:off x="5370990" y="1934510"/>
            <a:ext cx="2681228" cy="419108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Add error bars</a:t>
            </a:r>
          </a:p>
          <a:p>
            <a:r>
              <a:rPr lang="en-US" sz="2400" dirty="0"/>
              <a:t>Select “Custom” </a:t>
            </a:r>
            <a:r>
              <a:rPr lang="en-US" sz="2400" dirty="0">
                <a:sym typeface="Wingdings" panose="05000000000000000000" pitchFamily="2" charset="2"/>
              </a:rPr>
              <a:t> “Specify Value”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A34C6-E670-4786-8BEE-A9C79DE68E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8834" y="2797860"/>
            <a:ext cx="3131820" cy="348424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2DA159B-4F44-481A-83D4-13E48D73ABBB}"/>
              </a:ext>
            </a:extLst>
          </p:cNvPr>
          <p:cNvSpPr/>
          <p:nvPr/>
        </p:nvSpPr>
        <p:spPr>
          <a:xfrm rot="19679154">
            <a:off x="4576829" y="5874895"/>
            <a:ext cx="1158047" cy="7317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58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Select the cells with the standard deviation values for both the positive and negative error values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7EC9F-7395-4389-9EDB-B498CF3C3D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4284" y="2590131"/>
            <a:ext cx="2190750" cy="1781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161D67-5462-488B-A137-CEB8BF47A1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36358" y="2601157"/>
            <a:ext cx="5137951" cy="3540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6CF497-028A-4B97-8E13-276EC3100B83}"/>
              </a:ext>
            </a:extLst>
          </p:cNvPr>
          <p:cNvPicPr/>
          <p:nvPr/>
        </p:nvPicPr>
        <p:blipFill rotWithShape="1">
          <a:blip r:embed="rId4"/>
          <a:srcRect l="7428" t="5355" r="9987" b="9463"/>
          <a:stretch/>
        </p:blipFill>
        <p:spPr>
          <a:xfrm>
            <a:off x="984284" y="4556789"/>
            <a:ext cx="2190750" cy="16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43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Your Learning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the best type of graph to depict the following:</a:t>
            </a:r>
          </a:p>
          <a:p>
            <a:pPr lvl="1"/>
            <a:r>
              <a:rPr lang="en-US" sz="2200" dirty="0"/>
              <a:t>Depression levels and stress levels for 150 university students.  Is depression related to stress?</a:t>
            </a:r>
          </a:p>
          <a:p>
            <a:pPr lvl="1"/>
            <a:r>
              <a:rPr lang="en-US" sz="2200" dirty="0"/>
              <a:t>Mean years of education for six regions of the United States.  Are education levels higher in some regions than in others?</a:t>
            </a:r>
          </a:p>
        </p:txBody>
      </p:sp>
    </p:spTree>
    <p:extLst>
      <p:ext uri="{BB962C8B-B14F-4D97-AF65-F5344CB8AC3E}">
        <p14:creationId xmlns:p14="http://schemas.microsoft.com/office/powerpoint/2010/main" val="1191172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Choosing the Graph Based on Variables</a:t>
            </a:r>
            <a:endParaRPr lang="en-US" dirty="0"/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One scale variable (with frequencies): histogram or frequency polygon</a:t>
            </a:r>
          </a:p>
          <a:p>
            <a:r>
              <a:rPr lang="en-US" sz="2400" dirty="0"/>
              <a:t>One scale independent and one scale dependent variable: scatterplot or line graph</a:t>
            </a:r>
          </a:p>
          <a:p>
            <a:r>
              <a:rPr lang="en-US" sz="2400" dirty="0"/>
              <a:t>One nominal or ordinal independent and one scale dependent variable: bar graph</a:t>
            </a:r>
          </a:p>
          <a:p>
            <a:r>
              <a:rPr lang="en-US" sz="2400" dirty="0"/>
              <a:t>Two+ nominal or ordinal independent  and one interval dependent variable: bar graph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6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Misleading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spcBef>
                <a:spcPts val="200"/>
              </a:spcBef>
              <a:spcAft>
                <a:spcPts val="400"/>
              </a:spcAft>
              <a:buNone/>
            </a:pPr>
            <a:r>
              <a:rPr lang="en-US" sz="2400" dirty="0"/>
              <a:t>The </a:t>
            </a:r>
            <a:r>
              <a:rPr lang="en-US" sz="2400" b="1" dirty="0"/>
              <a:t>false face validity lie </a:t>
            </a:r>
          </a:p>
          <a:p>
            <a:pPr lvl="2"/>
            <a:r>
              <a:rPr lang="en-US" sz="2200" dirty="0"/>
              <a:t>Method seems to represent what it says, but does not actually</a:t>
            </a:r>
          </a:p>
          <a:p>
            <a:pPr lvl="2"/>
            <a:r>
              <a:rPr lang="en-US" sz="2200" dirty="0"/>
              <a:t>e.g., using yelling as a measure of aggression</a:t>
            </a:r>
          </a:p>
        </p:txBody>
      </p:sp>
    </p:spTree>
    <p:extLst>
      <p:ext uri="{BB962C8B-B14F-4D97-AF65-F5344CB8AC3E}">
        <p14:creationId xmlns:p14="http://schemas.microsoft.com/office/powerpoint/2010/main" val="52028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Techniques for Misleading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biased scale lie</a:t>
            </a:r>
          </a:p>
          <a:p>
            <a:pPr lvl="1"/>
            <a:r>
              <a:rPr lang="en-US" sz="2200" dirty="0"/>
              <a:t>Scaling to skew the results, or leading questions</a:t>
            </a:r>
          </a:p>
          <a:p>
            <a:pPr lvl="1"/>
            <a:r>
              <a:rPr lang="en-US" sz="2200" dirty="0"/>
              <a:t>e.g., </a:t>
            </a:r>
            <a:r>
              <a:rPr lang="en-US" sz="2200" dirty="0" err="1"/>
              <a:t>goodreads</a:t>
            </a:r>
            <a:r>
              <a:rPr lang="en-US" sz="2200" dirty="0"/>
              <a:t> book scale (did not like, it was ok, liked it, really liked it, it was amazing)</a:t>
            </a:r>
          </a:p>
        </p:txBody>
      </p:sp>
    </p:spTree>
    <p:extLst>
      <p:ext uri="{BB962C8B-B14F-4D97-AF65-F5344CB8AC3E}">
        <p14:creationId xmlns:p14="http://schemas.microsoft.com/office/powerpoint/2010/main" val="336394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Techniques for Misleading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sneaky sample lie</a:t>
            </a:r>
          </a:p>
          <a:p>
            <a:pPr lvl="1"/>
            <a:r>
              <a:rPr lang="en-US" sz="2200" dirty="0"/>
              <a:t>When participants are preselected or self selected to provide data.</a:t>
            </a:r>
          </a:p>
          <a:p>
            <a:pPr lvl="1"/>
            <a:r>
              <a:rPr lang="en-US" sz="2200" dirty="0"/>
              <a:t>e.g., rate my professor</a:t>
            </a:r>
          </a:p>
        </p:txBody>
      </p:sp>
    </p:spTree>
    <p:extLst>
      <p:ext uri="{BB962C8B-B14F-4D97-AF65-F5344CB8AC3E}">
        <p14:creationId xmlns:p14="http://schemas.microsoft.com/office/powerpoint/2010/main" val="336394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Techniques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interpolation lie </a:t>
            </a:r>
          </a:p>
          <a:p>
            <a:pPr lvl="1"/>
            <a:r>
              <a:rPr lang="en-US" sz="2200" dirty="0"/>
              <a:t>Assumes that a value between 2 data points follows the same pattern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extrapolation lie </a:t>
            </a:r>
          </a:p>
          <a:p>
            <a:pPr lvl="1"/>
            <a:r>
              <a:rPr lang="en-US" sz="2200" dirty="0"/>
              <a:t>Assumes knowledge outside of the study</a:t>
            </a:r>
          </a:p>
        </p:txBody>
      </p:sp>
    </p:spTree>
    <p:extLst>
      <p:ext uri="{BB962C8B-B14F-4D97-AF65-F5344CB8AC3E}">
        <p14:creationId xmlns:p14="http://schemas.microsoft.com/office/powerpoint/2010/main" val="40220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Techniques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inaccurate values lie </a:t>
            </a:r>
          </a:p>
          <a:p>
            <a:pPr lvl="1"/>
            <a:r>
              <a:rPr lang="en-US" sz="2200" dirty="0"/>
              <a:t>Uses scaling to distort portions of the data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outright lie</a:t>
            </a:r>
          </a:p>
          <a:p>
            <a:pPr lvl="1"/>
            <a:r>
              <a:rPr lang="en-US" sz="2200" dirty="0"/>
              <a:t>Making up data!</a:t>
            </a:r>
          </a:p>
        </p:txBody>
      </p:sp>
    </p:spTree>
    <p:extLst>
      <p:ext uri="{BB962C8B-B14F-4D97-AF65-F5344CB8AC3E}">
        <p14:creationId xmlns:p14="http://schemas.microsoft.com/office/powerpoint/2010/main" val="229093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Inaccurate Value Lie</a:t>
            </a:r>
            <a:endParaRPr lang="en-US" dirty="0"/>
          </a:p>
        </p:txBody>
      </p:sp>
      <p:pic>
        <p:nvPicPr>
          <p:cNvPr id="5" name="Picture 2" descr="C:\Documents and Settings\dillerj\Desktop\Stats_Consult\JPGS - low res\CH03\low\NolESS_fig_03_04.jpg">
            <a:extLst>
              <a:ext uri="{FF2B5EF4-FFF2-40B4-BE49-F238E27FC236}">
                <a16:creationId xmlns:a16="http://schemas.microsoft.com/office/drawing/2014/main" id="{025D43E4-2DAE-42C8-9910-8530097F7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63891" y="2369975"/>
            <a:ext cx="8661937" cy="3180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30209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</TotalTime>
  <Words>807</Words>
  <Application>Microsoft Office PowerPoint</Application>
  <PresentationFormat>On-screen Show (4:3)</PresentationFormat>
  <Paragraphs>120</Paragraphs>
  <Slides>34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Geneva</vt:lpstr>
      <vt:lpstr>Lucida Grande</vt:lpstr>
      <vt:lpstr>Times New Roman</vt:lpstr>
      <vt:lpstr>Wingdings</vt:lpstr>
      <vt:lpstr>Retrospect</vt:lpstr>
      <vt:lpstr>Visual Displays of Data</vt:lpstr>
      <vt:lpstr>Uses of Graphs</vt:lpstr>
      <vt:lpstr>“The Most Misleading Graph Ever Published”</vt:lpstr>
      <vt:lpstr>Techniques for Misleading</vt:lpstr>
      <vt:lpstr>Techniques for Misleading</vt:lpstr>
      <vt:lpstr>Techniques for Misleading</vt:lpstr>
      <vt:lpstr>More Techniques</vt:lpstr>
      <vt:lpstr>More Techniques</vt:lpstr>
      <vt:lpstr>The Inaccurate Value Lie</vt:lpstr>
      <vt:lpstr>Which of the two graphs is misleading?</vt:lpstr>
      <vt:lpstr>Scatterplots</vt:lpstr>
      <vt:lpstr>Scatterplot of Hours Studied and Statistics Grade</vt:lpstr>
      <vt:lpstr>How-To Excel</vt:lpstr>
      <vt:lpstr>How-To Excel</vt:lpstr>
      <vt:lpstr>How-To Excel</vt:lpstr>
      <vt:lpstr>How-To Excel</vt:lpstr>
      <vt:lpstr>Line Graphs</vt:lpstr>
      <vt:lpstr>The Line of Best Fit</vt:lpstr>
      <vt:lpstr>How-To Excel</vt:lpstr>
      <vt:lpstr>PowerPoint Presentation</vt:lpstr>
      <vt:lpstr>Bar Graphs</vt:lpstr>
      <vt:lpstr>Bar Graphs Highlight Differences Between Means</vt:lpstr>
      <vt:lpstr>Deceiving with the Scale</vt:lpstr>
      <vt:lpstr>How-To Excel</vt:lpstr>
      <vt:lpstr>How-To Excel</vt:lpstr>
      <vt:lpstr>How-To Excel</vt:lpstr>
      <vt:lpstr>How-To Excel</vt:lpstr>
      <vt:lpstr>How-To Excel</vt:lpstr>
      <vt:lpstr>How-To Excel</vt:lpstr>
      <vt:lpstr>How-To Excel</vt:lpstr>
      <vt:lpstr>How-To Excel</vt:lpstr>
      <vt:lpstr>How-To Excel</vt:lpstr>
      <vt:lpstr>Check Your Learning</vt:lpstr>
      <vt:lpstr>Choosing the Graph Based on Variables</vt:lpstr>
    </vt:vector>
  </TitlesOfParts>
  <Company>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Displays of Data</dc:title>
  <dc:creator>Erin Buchanan</dc:creator>
  <cp:lastModifiedBy>Tabetha Hopke</cp:lastModifiedBy>
  <cp:revision>72</cp:revision>
  <dcterms:created xsi:type="dcterms:W3CDTF">2014-01-24T05:18:40Z</dcterms:created>
  <dcterms:modified xsi:type="dcterms:W3CDTF">2018-09-11T06:05:33Z</dcterms:modified>
</cp:coreProperties>
</file>