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87" r:id="rId2"/>
  </p:sldMasterIdLst>
  <p:notesMasterIdLst>
    <p:notesMasterId r:id="rId41"/>
  </p:notesMasterIdLst>
  <p:sldIdLst>
    <p:sldId id="256" r:id="rId3"/>
    <p:sldId id="261" r:id="rId4"/>
    <p:sldId id="286" r:id="rId5"/>
    <p:sldId id="263" r:id="rId6"/>
    <p:sldId id="264" r:id="rId7"/>
    <p:sldId id="326" r:id="rId8"/>
    <p:sldId id="336" r:id="rId9"/>
    <p:sldId id="339" r:id="rId10"/>
    <p:sldId id="340" r:id="rId11"/>
    <p:sldId id="337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20" r:id="rId20"/>
    <p:sldId id="321" r:id="rId21"/>
    <p:sldId id="348" r:id="rId22"/>
    <p:sldId id="323" r:id="rId23"/>
    <p:sldId id="324" r:id="rId24"/>
    <p:sldId id="349" r:id="rId25"/>
    <p:sldId id="327" r:id="rId26"/>
    <p:sldId id="325" r:id="rId27"/>
    <p:sldId id="350" r:id="rId28"/>
    <p:sldId id="329" r:id="rId29"/>
    <p:sldId id="332" r:id="rId30"/>
    <p:sldId id="295" r:id="rId31"/>
    <p:sldId id="268" r:id="rId32"/>
    <p:sldId id="269" r:id="rId33"/>
    <p:sldId id="270" r:id="rId34"/>
    <p:sldId id="272" r:id="rId35"/>
    <p:sldId id="296" r:id="rId36"/>
    <p:sldId id="278" r:id="rId37"/>
    <p:sldId id="294" r:id="rId38"/>
    <p:sldId id="292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866"/>
    <a:srgbClr val="3EBD86"/>
    <a:srgbClr val="113480"/>
    <a:srgbClr val="B0E5CF"/>
    <a:srgbClr val="B3DAB0"/>
    <a:srgbClr val="181818"/>
    <a:srgbClr val="F2E7D4"/>
    <a:srgbClr val="F2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4" autoAdjust="0"/>
    <p:restoredTop sz="94551" autoAdjust="0"/>
  </p:normalViewPr>
  <p:slideViewPr>
    <p:cSldViewPr>
      <p:cViewPr varScale="1">
        <p:scale>
          <a:sx n="58" d="100"/>
          <a:sy n="58" d="100"/>
        </p:scale>
        <p:origin x="77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betha Hopke" userId="5e7e88d54752368c" providerId="LiveId" clId="{F7AF48CF-1EC6-4021-82E9-323D2520FA71}"/>
    <pc:docChg chg="modSld">
      <pc:chgData name="Tabetha Hopke" userId="5e7e88d54752368c" providerId="LiveId" clId="{F7AF48CF-1EC6-4021-82E9-323D2520FA71}" dt="2018-11-27T12:54:49.664" v="9" actId="20577"/>
      <pc:docMkLst>
        <pc:docMk/>
      </pc:docMkLst>
      <pc:sldChg chg="modSp">
        <pc:chgData name="Tabetha Hopke" userId="5e7e88d54752368c" providerId="LiveId" clId="{F7AF48CF-1EC6-4021-82E9-323D2520FA71}" dt="2018-11-27T12:54:49.664" v="9" actId="20577"/>
        <pc:sldMkLst>
          <pc:docMk/>
          <pc:sldMk cId="1891713901" sldId="342"/>
        </pc:sldMkLst>
        <pc:spChg chg="mod">
          <ac:chgData name="Tabetha Hopke" userId="5e7e88d54752368c" providerId="LiveId" clId="{F7AF48CF-1EC6-4021-82E9-323D2520FA71}" dt="2018-11-27T12:54:49.664" v="9" actId="20577"/>
          <ac:spMkLst>
            <pc:docMk/>
            <pc:sldMk cId="1891713901" sldId="342"/>
            <ac:spMk id="2" creationId="{00000000-0000-0000-0000-000000000000}"/>
          </ac:spMkLst>
        </pc:spChg>
      </pc:sldChg>
      <pc:sldChg chg="modSp">
        <pc:chgData name="Tabetha Hopke" userId="5e7e88d54752368c" providerId="LiveId" clId="{F7AF48CF-1EC6-4021-82E9-323D2520FA71}" dt="2018-11-27T12:54:43.949" v="7" actId="20577"/>
        <pc:sldMkLst>
          <pc:docMk/>
          <pc:sldMk cId="2534152924" sldId="343"/>
        </pc:sldMkLst>
        <pc:spChg chg="mod">
          <ac:chgData name="Tabetha Hopke" userId="5e7e88d54752368c" providerId="LiveId" clId="{F7AF48CF-1EC6-4021-82E9-323D2520FA71}" dt="2018-11-27T12:54:43.949" v="7" actId="20577"/>
          <ac:spMkLst>
            <pc:docMk/>
            <pc:sldMk cId="2534152924" sldId="343"/>
            <ac:spMk id="2" creationId="{00000000-0000-0000-0000-000000000000}"/>
          </ac:spMkLst>
        </pc:spChg>
      </pc:sldChg>
      <pc:sldChg chg="modSp">
        <pc:chgData name="Tabetha Hopke" userId="5e7e88d54752368c" providerId="LiveId" clId="{F7AF48CF-1EC6-4021-82E9-323D2520FA71}" dt="2018-11-27T12:54:38.986" v="5" actId="20577"/>
        <pc:sldMkLst>
          <pc:docMk/>
          <pc:sldMk cId="2723679434" sldId="344"/>
        </pc:sldMkLst>
        <pc:spChg chg="mod">
          <ac:chgData name="Tabetha Hopke" userId="5e7e88d54752368c" providerId="LiveId" clId="{F7AF48CF-1EC6-4021-82E9-323D2520FA71}" dt="2018-11-27T12:54:38.986" v="5" actId="20577"/>
          <ac:spMkLst>
            <pc:docMk/>
            <pc:sldMk cId="2723679434" sldId="344"/>
            <ac:spMk id="2" creationId="{DEE8C9C5-237F-4FC2-8C73-EAFE4331F22F}"/>
          </ac:spMkLst>
        </pc:spChg>
      </pc:sldChg>
      <pc:sldChg chg="modSp">
        <pc:chgData name="Tabetha Hopke" userId="5e7e88d54752368c" providerId="LiveId" clId="{F7AF48CF-1EC6-4021-82E9-323D2520FA71}" dt="2018-11-27T12:54:32.009" v="3" actId="20577"/>
        <pc:sldMkLst>
          <pc:docMk/>
          <pc:sldMk cId="1749333405" sldId="345"/>
        </pc:sldMkLst>
        <pc:spChg chg="mod">
          <ac:chgData name="Tabetha Hopke" userId="5e7e88d54752368c" providerId="LiveId" clId="{F7AF48CF-1EC6-4021-82E9-323D2520FA71}" dt="2018-11-27T12:54:32.009" v="3" actId="20577"/>
          <ac:spMkLst>
            <pc:docMk/>
            <pc:sldMk cId="1749333405" sldId="345"/>
            <ac:spMk id="2" creationId="{F537FD76-9477-492B-81A9-151CEDB2BF4E}"/>
          </ac:spMkLst>
        </pc:spChg>
      </pc:sldChg>
      <pc:sldChg chg="modSp">
        <pc:chgData name="Tabetha Hopke" userId="5e7e88d54752368c" providerId="LiveId" clId="{F7AF48CF-1EC6-4021-82E9-323D2520FA71}" dt="2018-11-27T12:54:22.289" v="1" actId="20577"/>
        <pc:sldMkLst>
          <pc:docMk/>
          <pc:sldMk cId="3601493065" sldId="346"/>
        </pc:sldMkLst>
        <pc:spChg chg="mod">
          <ac:chgData name="Tabetha Hopke" userId="5e7e88d54752368c" providerId="LiveId" clId="{F7AF48CF-1EC6-4021-82E9-323D2520FA71}" dt="2018-11-27T12:54:22.289" v="1" actId="20577"/>
          <ac:spMkLst>
            <pc:docMk/>
            <pc:sldMk cId="3601493065" sldId="346"/>
            <ac:spMk id="2" creationId="{0D1B8EAE-22BB-475D-96BB-6FCD5F461F8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E06CD11A-B195-494F-89A3-6FACCE718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09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7F7F27-9953-462D-B9A0-AD4AEFED5E40}" type="slidenum">
              <a:rPr lang="en-US" smtClean="0">
                <a:latin typeface="Lucida Grande"/>
                <a:ea typeface="Geneva"/>
                <a:cs typeface="Geneva"/>
              </a:rPr>
              <a:pPr/>
              <a:t>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662698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BA8C1-3FBF-4213-A95A-C9BAAFD17E9D}" type="slidenum">
              <a:rPr lang="en-US" smtClean="0">
                <a:latin typeface="Lucida Grande"/>
                <a:ea typeface="Geneva"/>
                <a:cs typeface="Geneva"/>
              </a:rPr>
              <a:pPr/>
              <a:t>31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147048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052F5C-88BE-4689-8CA7-598205C6D80D}" type="slidenum">
              <a:rPr lang="en-US" smtClean="0">
                <a:latin typeface="Lucida Grande"/>
                <a:ea typeface="Geneva"/>
                <a:cs typeface="Geneva"/>
              </a:rPr>
              <a:pPr/>
              <a:t>32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477658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C09737-3561-42C2-9F36-6A2265E6DA31}" type="slidenum">
              <a:rPr lang="en-US" smtClean="0">
                <a:latin typeface="Lucida Grande"/>
                <a:ea typeface="Geneva"/>
                <a:cs typeface="Geneva"/>
              </a:rPr>
              <a:pPr/>
              <a:t>33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047110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5665C-C595-401B-A1B7-4961A30EDCCF}" type="slidenum">
              <a:rPr lang="en-US" smtClean="0">
                <a:latin typeface="Lucida Grande"/>
                <a:ea typeface="Geneva"/>
                <a:cs typeface="Geneva"/>
              </a:rPr>
              <a:pPr/>
              <a:t>35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5450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1BA1A6-79CC-4D05-8467-F273B2B6EC30}" type="slidenum">
              <a:rPr lang="en-US" smtClean="0">
                <a:latin typeface="Lucida Grande"/>
                <a:ea typeface="Geneva"/>
                <a:cs typeface="Geneva"/>
              </a:rPr>
              <a:pPr/>
              <a:t>2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12529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F33512-8C93-4F5A-9C67-D975E57C878B}" type="slidenum">
              <a:rPr lang="en-US" smtClean="0">
                <a:latin typeface="Lucida Grande"/>
                <a:ea typeface="Geneva"/>
                <a:cs typeface="Geneva"/>
              </a:rPr>
              <a:pPr/>
              <a:t>3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208378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0A16FB-011C-4E55-81FC-3A983DFF9A4C}" type="slidenum">
              <a:rPr lang="en-US" smtClean="0">
                <a:latin typeface="Lucida Grande"/>
                <a:ea typeface="Geneva"/>
                <a:cs typeface="Geneva"/>
              </a:rPr>
              <a:pPr/>
              <a:t>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98877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BA168-4CDE-4820-A3DE-AB2AF571358C}" type="slidenum">
              <a:rPr lang="en-US" smtClean="0">
                <a:latin typeface="Lucida Grande"/>
                <a:ea typeface="Geneva"/>
                <a:cs typeface="Geneva"/>
              </a:rPr>
              <a:pPr/>
              <a:t>5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129653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D6B889-FB4F-44CC-8FD0-31927D168E5B}" type="slidenum">
              <a:rPr lang="en-US" smtClean="0">
                <a:latin typeface="Lucida Grande"/>
                <a:ea typeface="Geneva"/>
                <a:cs typeface="Geneva"/>
              </a:rPr>
              <a:pPr/>
              <a:t>24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65244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CE1B2-A610-42F8-B6A3-738B5A768168}" type="slidenum">
              <a:rPr lang="en-US" smtClean="0">
                <a:latin typeface="Lucida Grande"/>
                <a:ea typeface="Geneva"/>
                <a:cs typeface="Geneva"/>
              </a:rPr>
              <a:pPr/>
              <a:t>27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45115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CE1B2-A610-42F8-B6A3-738B5A768168}" type="slidenum">
              <a:rPr lang="en-US" smtClean="0">
                <a:latin typeface="Lucida Grande"/>
                <a:ea typeface="Geneva"/>
                <a:cs typeface="Geneva"/>
              </a:rPr>
              <a:pPr/>
              <a:t>28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4150033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8A840-2CC0-4C4D-9952-32B49729FEBE}" type="slidenum">
              <a:rPr lang="en-US" smtClean="0">
                <a:latin typeface="Lucida Grande"/>
                <a:ea typeface="Geneva"/>
                <a:cs typeface="Geneva"/>
              </a:rPr>
              <a:pPr/>
              <a:t>30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24219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C849A-DC4F-4240-B814-C46C378F6E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40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CA87C-787F-4CC4-966D-3989715806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9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64B0E6-79FD-465C-9BA9-9A54725CD9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0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88400-77FA-43AB-8717-E948189C0D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815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0516B-363C-40A6-AC16-644177F488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6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934D5-045F-42B1-8DD0-380E02D76E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91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9FF46-AAE4-423E-AA63-067FB2ADA4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65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E825D-CF95-4514-9A21-A3C203F1EA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29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2B923-5E47-4517-A09C-4C5551ACA8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16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898C6-3A4A-4D7D-AEB3-3CAB9ADF6A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80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4B288A-6017-42C1-9715-2BEB5C5220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17BE1-EE0A-42B4-A34F-5BADB0A759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3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5E11-9DA8-4D36-8DB1-E3E382D73E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67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BE996-E4BF-4478-933E-0C2AA1489D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58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1AA961-DAE4-4C59-9E43-AA9790D564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8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20085-36A3-4CF3-86CE-6F859A98CA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7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3C2D9-D7ED-4DEA-8A53-D1A2E02826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D8618F-851B-4309-B863-FA921901C7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2A06E-20EB-4BB3-9E56-FB5C8C9D1E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ECC85-6135-4BA0-A69A-6CFA0EEFE1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014750A-5482-40AC-B0C4-FABF610575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32957-CDDA-4B57-BD78-A1AEE5DA6D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5A34E6-C7EA-4242-9DA2-963562E4B06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67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5A34E6-C7EA-4242-9DA2-963562E4B06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5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029-2854-426A-93FA-F2ABB559F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Chapter 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Residuals -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/>
          </a:bodyPr>
          <a:lstStyle/>
          <a:p>
            <a:r>
              <a:rPr lang="en-US" dirty="0"/>
              <a:t>Normal distribution of residuals (normality)</a:t>
            </a:r>
          </a:p>
          <a:p>
            <a:r>
              <a:rPr lang="en-US" dirty="0"/>
              <a:t>Homoscedasticity of residuals (equal error variances)</a:t>
            </a:r>
          </a:p>
          <a:p>
            <a:r>
              <a:rPr lang="en-US" dirty="0"/>
              <a:t>Independence of residuals (independence)</a:t>
            </a:r>
          </a:p>
          <a:p>
            <a:r>
              <a:rPr lang="en-US" dirty="0"/>
              <a:t>*to find these we need to run part of the regression analysis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8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Residuals -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/>
          </a:bodyPr>
          <a:lstStyle/>
          <a:p>
            <a:r>
              <a:rPr lang="en-US" dirty="0"/>
              <a:t>Regression </a:t>
            </a:r>
            <a:r>
              <a:rPr lang="en-US" dirty="0">
                <a:sym typeface="Wingdings" panose="05000000000000000000" pitchFamily="2" charset="2"/>
              </a:rPr>
              <a:t> Linear Regression  move the DV to the DV box and the IV to the covariates box</a:t>
            </a:r>
          </a:p>
          <a:p>
            <a:r>
              <a:rPr lang="en-US" dirty="0">
                <a:sym typeface="Wingdings" panose="05000000000000000000" pitchFamily="2" charset="2"/>
              </a:rPr>
              <a:t>Go to Assumption Checks  select: “Residuals vs. predicted,” “Residuals histogram,” “Standardized residuals,” and “Q-Q plot standardized residuals”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5DBB4-F779-4984-9651-B93C6121D840}"/>
              </a:ext>
            </a:extLst>
          </p:cNvPr>
          <p:cNvPicPr/>
          <p:nvPr/>
        </p:nvPicPr>
        <p:blipFill rotWithShape="1">
          <a:blip r:embed="rId2"/>
          <a:srcRect r="52564" b="37692"/>
          <a:stretch/>
        </p:blipFill>
        <p:spPr>
          <a:xfrm>
            <a:off x="1310862" y="3920573"/>
            <a:ext cx="2819400" cy="2314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622483-AA06-49EE-942E-27E7FAA733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85857" y="3822700"/>
            <a:ext cx="31496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7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of Residuals – (normality)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/>
          </a:bodyPr>
          <a:lstStyle/>
          <a:p>
            <a:r>
              <a:rPr lang="en-US" dirty="0"/>
              <a:t>Look at the “Standardized Residuals </a:t>
            </a:r>
            <a:r>
              <a:rPr lang="en-US" dirty="0">
                <a:sym typeface="Wingdings" panose="05000000000000000000" pitchFamily="2" charset="2"/>
              </a:rPr>
              <a:t>Histogram” and the “Q-Q Plot Standardized Residuals”: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For the histogram make sure it’s approximately normal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the Q-Q plot make sure most of the points are close to the diagonal line </a:t>
            </a:r>
          </a:p>
          <a:p>
            <a:endParaRPr lang="en-US" dirty="0"/>
          </a:p>
        </p:txBody>
      </p:sp>
      <p:pic>
        <p:nvPicPr>
          <p:cNvPr id="6" name="Picture 5" descr="/Users/buchanan/.JASP/temp/clipboard/resources/0/_5.png">
            <a:extLst>
              <a:ext uri="{FF2B5EF4-FFF2-40B4-BE49-F238E27FC236}">
                <a16:creationId xmlns:a16="http://schemas.microsoft.com/office/drawing/2014/main" id="{B9541C77-8482-4649-B0B5-DD310BBD79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373285"/>
            <a:ext cx="3581400" cy="2777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/Users/buchanan/.JASP/temp/clipboard/resources/0/_8.png">
            <a:extLst>
              <a:ext uri="{FF2B5EF4-FFF2-40B4-BE49-F238E27FC236}">
                <a16:creationId xmlns:a16="http://schemas.microsoft.com/office/drawing/2014/main" id="{9DA97C11-DE51-43DC-A9E8-7625E6D5A3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48268"/>
            <a:ext cx="3352800" cy="24723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1713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of Residuals – (homoscedasticity)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/>
          </a:bodyPr>
          <a:lstStyle/>
          <a:p>
            <a:r>
              <a:rPr lang="en-US" dirty="0"/>
              <a:t>Look at the “Residuals vs. Predicted” graph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Make sure the dots are fairly centered around zero (the line) and don’t make any crazy shapes (want to be box-like)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/Users/buchanan/.JASP/temp/clipboard/resources/0/_11.png">
            <a:extLst>
              <a:ext uri="{FF2B5EF4-FFF2-40B4-BE49-F238E27FC236}">
                <a16:creationId xmlns:a16="http://schemas.microsoft.com/office/drawing/2014/main" id="{683A125B-86F0-4CFE-8E01-24874A89CE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3657600" cy="28533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15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C9C5-237F-4FC2-8C73-EAFE4331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Residuals – (independence)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A900-33F4-4DE6-A3E7-330494337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test this, we have to finish out the regression analysis</a:t>
            </a:r>
          </a:p>
          <a:p>
            <a:r>
              <a:rPr lang="en-US" dirty="0"/>
              <a:t>Go to “Statistics” </a:t>
            </a:r>
            <a:r>
              <a:rPr lang="en-US" dirty="0">
                <a:sym typeface="Wingdings" panose="05000000000000000000" pitchFamily="2" charset="2"/>
              </a:rPr>
              <a:t> select “Durbin-Watson” and “</a:t>
            </a:r>
            <a:r>
              <a:rPr lang="en-US" dirty="0" err="1">
                <a:sym typeface="Wingdings" panose="05000000000000000000" pitchFamily="2" charset="2"/>
              </a:rPr>
              <a:t>Casewise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Diagnositcs</a:t>
            </a:r>
            <a:r>
              <a:rPr lang="en-US" dirty="0">
                <a:sym typeface="Wingdings" panose="05000000000000000000" pitchFamily="2" charset="2"/>
              </a:rPr>
              <a:t>” in the Residuals section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998E7-B2E0-4778-986A-6495220B9D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3429000"/>
            <a:ext cx="47371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7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FD76-9477-492B-81A9-151CEDB2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Residuals – (independence)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3434-8E62-4D36-81E6-F449F3D9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98" y="1845734"/>
            <a:ext cx="7533862" cy="4023360"/>
          </a:xfrm>
        </p:spPr>
        <p:txBody>
          <a:bodyPr>
            <a:normAutofit/>
          </a:bodyPr>
          <a:lstStyle/>
          <a:p>
            <a:r>
              <a:rPr lang="en-US" dirty="0"/>
              <a:t>Look at the “Model Summary” table that this generates in the output window and find the </a:t>
            </a:r>
            <a:r>
              <a:rPr lang="en-US" dirty="0" err="1"/>
              <a:t>Dubin</a:t>
            </a:r>
            <a:r>
              <a:rPr lang="en-US" dirty="0"/>
              <a:t>-Watson statistic: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can range from 0 – 4; we want a value of about 2</a:t>
            </a:r>
          </a:p>
          <a:p>
            <a:r>
              <a:rPr lang="en-US" dirty="0"/>
              <a:t>A Durbin-Watson statistic close to 2 indicates no correlation between residuals</a:t>
            </a:r>
          </a:p>
          <a:p>
            <a:r>
              <a:rPr lang="en-US" dirty="0"/>
              <a:t>We would meet the assumption of independence of errors (residuals)!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E960F-E921-4F9A-A6E5-647F99CC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98" y="2705205"/>
            <a:ext cx="8367386" cy="11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33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8EAE-22BB-475D-96BB-6FCD5F4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Residuals – (outliers… 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595DE-1AE0-4FFC-86E7-2FA5B4873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look for outliers using </a:t>
            </a:r>
            <a:r>
              <a:rPr lang="en-US" dirty="0" err="1"/>
              <a:t>casewise</a:t>
            </a:r>
            <a:r>
              <a:rPr lang="en-US" dirty="0"/>
              <a:t> diagnostics</a:t>
            </a:r>
          </a:p>
          <a:p>
            <a:pPr lvl="1"/>
            <a:r>
              <a:rPr lang="en-US" dirty="0"/>
              <a:t>Look at the “</a:t>
            </a:r>
            <a:r>
              <a:rPr lang="en-US" dirty="0" err="1"/>
              <a:t>Casewise</a:t>
            </a:r>
            <a:r>
              <a:rPr lang="en-US" dirty="0"/>
              <a:t> Diagnostics”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there is an outlier it will be shown in the table, so we don’t have any!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903F8-F16E-48B8-AB1F-B16670DE5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19400"/>
            <a:ext cx="5944829" cy="7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9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3A24-6C44-48A9-833E-60D7A41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61F8-8828-483F-940A-4900DEAA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Here is what the table might look like if we did have an outlier: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interpret: </a:t>
            </a:r>
          </a:p>
          <a:p>
            <a:pPr lvl="1"/>
            <a:r>
              <a:rPr lang="en-US" dirty="0"/>
              <a:t>Case #10 is the outlier</a:t>
            </a:r>
          </a:p>
          <a:p>
            <a:pPr lvl="1"/>
            <a:r>
              <a:rPr lang="en-US" dirty="0"/>
              <a:t>Std. Residual is how many std. deviations this residual is from the average residual (if this # is &gt; 3, then we would have an outlier)</a:t>
            </a:r>
          </a:p>
          <a:p>
            <a:pPr lvl="1"/>
            <a:r>
              <a:rPr lang="en-US" dirty="0"/>
              <a:t>“Cholesterol” is the actual cholesterol concentration value for this person</a:t>
            </a:r>
          </a:p>
          <a:p>
            <a:pPr lvl="1"/>
            <a:r>
              <a:rPr lang="en-US" dirty="0"/>
              <a:t>“Predicted Value” is what would be predicted by the regression </a:t>
            </a:r>
          </a:p>
          <a:p>
            <a:pPr lvl="1"/>
            <a:r>
              <a:rPr lang="en-US" dirty="0"/>
              <a:t>“Residual” is the difference between the actual and predicted values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C341A-5FED-4746-971F-C3387C65D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60" y="2209800"/>
            <a:ext cx="738488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38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2- Sate your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  <a:p>
            <a:pPr lvl="1"/>
            <a:r>
              <a:rPr lang="en-US" dirty="0"/>
              <a:t>No relationship between TV time and cholesterol </a:t>
            </a:r>
          </a:p>
          <a:p>
            <a:pPr lvl="1"/>
            <a:r>
              <a:rPr lang="en-US" dirty="0"/>
              <a:t>β</a:t>
            </a:r>
            <a:r>
              <a:rPr lang="en-US" baseline="-25000" dirty="0"/>
              <a:t>1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The coefficient of the slope equals zero</a:t>
            </a:r>
          </a:p>
          <a:p>
            <a:r>
              <a:rPr lang="en-US" dirty="0"/>
              <a:t>Research</a:t>
            </a:r>
          </a:p>
          <a:p>
            <a:pPr lvl="1"/>
            <a:r>
              <a:rPr lang="en-US" dirty="0"/>
              <a:t>Relationship between TV time and cholesterol </a:t>
            </a:r>
          </a:p>
          <a:p>
            <a:pPr lvl="1"/>
            <a:r>
              <a:rPr lang="en-US" dirty="0"/>
              <a:t>β</a:t>
            </a:r>
            <a:r>
              <a:rPr lang="en-US" baseline="-25000" dirty="0"/>
              <a:t>1 </a:t>
            </a:r>
            <a:r>
              <a:rPr lang="en-US" dirty="0"/>
              <a:t>≠ 0</a:t>
            </a:r>
          </a:p>
          <a:p>
            <a:pPr lvl="1"/>
            <a:r>
              <a:rPr lang="en-US" dirty="0"/>
              <a:t>The coefficient of the slope does not equal zero</a:t>
            </a:r>
          </a:p>
        </p:txBody>
      </p:sp>
    </p:spTree>
    <p:extLst>
      <p:ext uri="{BB962C8B-B14F-4D97-AF65-F5344CB8AC3E}">
        <p14:creationId xmlns:p14="http://schemas.microsoft.com/office/powerpoint/2010/main" val="2224047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3- Find the regression equation and </a:t>
            </a:r>
            <a:r>
              <a:rPr lang="en-US" i="1" dirty="0" err="1"/>
              <a:t>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regression equation </a:t>
            </a:r>
          </a:p>
          <a:p>
            <a:pPr lvl="1"/>
            <a:r>
              <a:rPr lang="en-US" dirty="0"/>
              <a:t>Notice relationship between β and </a:t>
            </a:r>
            <a:r>
              <a:rPr lang="en-US" i="1" dirty="0"/>
              <a:t>r</a:t>
            </a:r>
            <a:endParaRPr lang="en-US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Y </a:t>
            </a:r>
            <a:r>
              <a:rPr lang="en-US" dirty="0"/>
              <a:t>= β</a:t>
            </a:r>
            <a:r>
              <a:rPr lang="en-US" baseline="-25000" dirty="0"/>
              <a:t>0</a:t>
            </a:r>
            <a:r>
              <a:rPr lang="en-US" dirty="0"/>
              <a:t> + β</a:t>
            </a:r>
            <a:r>
              <a:rPr lang="en-US" baseline="-25000" dirty="0"/>
              <a:t>1</a:t>
            </a:r>
            <a:r>
              <a:rPr lang="en-US" i="1" dirty="0"/>
              <a:t> * X</a:t>
            </a:r>
          </a:p>
          <a:p>
            <a:pPr lvl="1"/>
            <a:r>
              <a:rPr lang="en-US" dirty="0"/>
              <a:t>β</a:t>
            </a:r>
            <a:r>
              <a:rPr lang="en-US" baseline="-25000" dirty="0"/>
              <a:t>0</a:t>
            </a:r>
            <a:r>
              <a:rPr lang="en-US" dirty="0"/>
              <a:t> is the intercept (also known as the constant), β</a:t>
            </a:r>
            <a:r>
              <a:rPr lang="en-US" baseline="-25000" dirty="0"/>
              <a:t>1</a:t>
            </a:r>
            <a:r>
              <a:rPr lang="en-US" dirty="0"/>
              <a:t> is the slope parameter (also known as the slope coefficient)</a:t>
            </a:r>
            <a:endParaRPr lang="en-US" i="1" dirty="0"/>
          </a:p>
          <a:p>
            <a:pPr lvl="1"/>
            <a:r>
              <a:rPr lang="en-US" dirty="0"/>
              <a:t>Cholesterol = -1.103 + (0.038 * </a:t>
            </a:r>
            <a:r>
              <a:rPr lang="en-US" dirty="0" err="1"/>
              <a:t>time_tv</a:t>
            </a:r>
            <a:r>
              <a:rPr lang="en-US" dirty="0"/>
              <a:t>)</a:t>
            </a:r>
          </a:p>
          <a:p>
            <a:r>
              <a:rPr lang="en-US" dirty="0"/>
              <a:t>List the </a:t>
            </a:r>
            <a:r>
              <a:rPr lang="en-US" i="1" dirty="0" err="1"/>
              <a:t>df</a:t>
            </a:r>
            <a:r>
              <a:rPr lang="en-US" dirty="0"/>
              <a:t> </a:t>
            </a:r>
          </a:p>
          <a:p>
            <a:pPr lvl="1"/>
            <a:r>
              <a:rPr lang="en-US" i="1" dirty="0" err="1"/>
              <a:t>df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N</a:t>
            </a:r>
            <a:r>
              <a:rPr lang="en-US" dirty="0"/>
              <a:t> –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9E288-F4F3-4357-A81B-F10D9BC8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63" y="2514600"/>
            <a:ext cx="6401374" cy="106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4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6CB9-E2DB-4F19-9B3B-5F59D9DF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</a:t>
            </a:r>
            <a:endParaRPr lang="en-US" dirty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Builds on Correlation</a:t>
            </a:r>
          </a:p>
          <a:p>
            <a:r>
              <a:rPr lang="en-US"/>
              <a:t>The difference is a question of prediction versus relation</a:t>
            </a:r>
          </a:p>
          <a:p>
            <a:pPr lvl="1"/>
            <a:r>
              <a:rPr lang="en-US"/>
              <a:t>Regression predicts, correlation describes relations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i="1" dirty="0"/>
              <a:t>t </a:t>
            </a:r>
            <a:r>
              <a:rPr lang="en-US" baseline="-25000" dirty="0"/>
              <a:t>critical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Use the </a:t>
            </a:r>
            <a:r>
              <a:rPr lang="en-US" i="1" dirty="0" err="1"/>
              <a:t>df</a:t>
            </a:r>
            <a:r>
              <a:rPr lang="en-US" dirty="0"/>
              <a:t> and </a:t>
            </a:r>
            <a:r>
              <a:rPr lang="en-US" i="1" dirty="0"/>
              <a:t>p</a:t>
            </a:r>
            <a:r>
              <a:rPr lang="en-US" dirty="0"/>
              <a:t> critical to determine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baseline="-25000" dirty="0"/>
              <a:t>critical </a:t>
            </a:r>
            <a:r>
              <a:rPr lang="en-US" dirty="0"/>
              <a:t>using the two-tailed section of the </a:t>
            </a:r>
            <a:r>
              <a:rPr lang="en-US" i="1" dirty="0"/>
              <a:t>t</a:t>
            </a:r>
            <a:r>
              <a:rPr lang="en-US" dirty="0"/>
              <a:t> distribution table</a:t>
            </a:r>
          </a:p>
          <a:p>
            <a:pPr lvl="1"/>
            <a:r>
              <a:rPr lang="en-US" i="1" dirty="0"/>
              <a:t>t </a:t>
            </a:r>
            <a:r>
              <a:rPr lang="en-US" baseline="-25000" dirty="0"/>
              <a:t>critical</a:t>
            </a:r>
            <a:r>
              <a:rPr lang="en-US" dirty="0"/>
              <a:t> = ± 1.98</a:t>
            </a:r>
            <a:endParaRPr lang="en-US" i="1" dirty="0"/>
          </a:p>
          <a:p>
            <a:pPr marL="201168" lvl="1" indent="0">
              <a:buNone/>
            </a:pPr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66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List the </a:t>
            </a:r>
            <a:r>
              <a:rPr lang="en-US" i="1" dirty="0"/>
              <a:t>t</a:t>
            </a:r>
            <a:r>
              <a:rPr lang="en-US" i="1" baseline="-25000" dirty="0"/>
              <a:t> </a:t>
            </a:r>
            <a:r>
              <a:rPr lang="en-US" baseline="-25000" dirty="0"/>
              <a:t>actual</a:t>
            </a:r>
            <a:r>
              <a:rPr lang="en-US" dirty="0"/>
              <a:t> (don’t use the intercept value)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baseline="-25000" dirty="0"/>
              <a:t>actual</a:t>
            </a:r>
            <a:r>
              <a:rPr lang="en-US" dirty="0"/>
              <a:t> = 3.95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1EF424-13B0-4E9A-9ED0-EBBF9A417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305878"/>
            <a:ext cx="684817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47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Reject or fail to reject</a:t>
            </a:r>
          </a:p>
          <a:p>
            <a:pPr lvl="1"/>
            <a:r>
              <a:rPr lang="en-US" dirty="0"/>
              <a:t>We would reject! </a:t>
            </a:r>
          </a:p>
          <a:p>
            <a:pPr lvl="2"/>
            <a:r>
              <a:rPr lang="en-US" dirty="0"/>
              <a:t>That means that daily time spent watching TV could statistically significantly predict cholesterol concentration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47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9EF5-99E8-4E41-9CED-5BB76A59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E4B1-BFED-4A83-AECA-5F4398732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run a regression, </a:t>
            </a:r>
            <a:r>
              <a:rPr lang="en-US" dirty="0" err="1"/>
              <a:t>JASP</a:t>
            </a:r>
            <a:r>
              <a:rPr lang="en-US" dirty="0"/>
              <a:t> will also give you an ANOVA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tells you whether the regression model is a significantly better prediction of the DV than if you just used the mean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p</a:t>
            </a:r>
            <a:r>
              <a:rPr lang="en-US" dirty="0"/>
              <a:t> &lt; .05, it is!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94E3A-0AC6-41AC-AEB6-787D401C4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51245"/>
            <a:ext cx="6788666" cy="135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8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Proportionate Reduction in Error</a:t>
            </a:r>
            <a:endParaRPr lang="en-US" dirty="0"/>
          </a:p>
        </p:txBody>
      </p:sp>
      <p:sp>
        <p:nvSpPr>
          <p:cNvPr id="573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the coefficient of determination</a:t>
            </a:r>
          </a:p>
          <a:p>
            <a:pPr lvl="1"/>
            <a:r>
              <a:rPr lang="en-US" dirty="0"/>
              <a:t>Quantifies how much more accurate our predictions are when we use the regression line instead of the mean as a prediction tool</a:t>
            </a:r>
          </a:p>
          <a:p>
            <a:r>
              <a:rPr lang="en-US" dirty="0"/>
              <a:t>Explaining what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 actually means</a:t>
            </a:r>
          </a:p>
        </p:txBody>
      </p:sp>
    </p:spTree>
    <p:extLst>
      <p:ext uri="{BB962C8B-B14F-4D97-AF65-F5344CB8AC3E}">
        <p14:creationId xmlns:p14="http://schemas.microsoft.com/office/powerpoint/2010/main" val="939497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6466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 = proportionate reduction in error</a:t>
            </a:r>
          </a:p>
          <a:p>
            <a:r>
              <a:rPr lang="en-US" dirty="0"/>
              <a:t>Same rules as ANOVA applies</a:t>
            </a:r>
          </a:p>
          <a:p>
            <a:pPr lvl="1"/>
            <a:r>
              <a:rPr lang="en-US" dirty="0"/>
              <a:t>Small = .01</a:t>
            </a:r>
          </a:p>
          <a:p>
            <a:pPr lvl="1"/>
            <a:r>
              <a:rPr lang="en-US" dirty="0"/>
              <a:t>Medium = .06</a:t>
            </a:r>
          </a:p>
          <a:p>
            <a:pPr lvl="1"/>
            <a:r>
              <a:rPr lang="en-US" dirty="0"/>
              <a:t>Large = .14</a:t>
            </a:r>
          </a:p>
          <a:p>
            <a:r>
              <a:rPr lang="en-US" dirty="0"/>
              <a:t>This effect is for ALL predictors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example, </a:t>
            </a:r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= .138, which means that the independent variable, </a:t>
            </a:r>
            <a:r>
              <a:rPr lang="en-US" dirty="0" err="1"/>
              <a:t>time_tv</a:t>
            </a:r>
            <a:r>
              <a:rPr lang="en-US" dirty="0"/>
              <a:t>, explains 13.8% of the variability of the dependent variable, cholesterol.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FBEFF-4DE9-4940-8D08-2F046E60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65398"/>
            <a:ext cx="7866784" cy="10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71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DC23-BB88-4BDF-A2B2-D73F0129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A1280-6F3A-4F94-86D0-CD5E2448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linear regression established that daily time spent watching TV could statistically significantly predict cholesterol concentration, </a:t>
            </a:r>
            <a:r>
              <a:rPr lang="en-US" i="1" dirty="0"/>
              <a:t>F</a:t>
            </a:r>
            <a:r>
              <a:rPr lang="en-US" dirty="0"/>
              <a:t>(1, 98) = 15.64, </a:t>
            </a:r>
            <a:r>
              <a:rPr lang="en-US" i="1" dirty="0"/>
              <a:t>p</a:t>
            </a:r>
            <a:r>
              <a:rPr lang="en-US" dirty="0"/>
              <a:t> &lt; .001, and time spent watching TV accounted for 13.8% of the explained variability in cholesterol concentration. The regression equation was: predicted cholesterol concentration = -1.10 + 0.038 x (time spent watching tv).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96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D504-D261-4D23-843A-5566652E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Error</a:t>
            </a:r>
            <a:endParaRPr lang="en-US" dirty="0"/>
          </a:p>
        </p:txBody>
      </p:sp>
      <p:pic>
        <p:nvPicPr>
          <p:cNvPr id="11" name="Picture 5" descr="Noless_fig_14_06">
            <a:extLst>
              <a:ext uri="{FF2B5EF4-FFF2-40B4-BE49-F238E27FC236}">
                <a16:creationId xmlns:a16="http://schemas.microsoft.com/office/drawing/2014/main" id="{2E440065-7969-400A-AC9F-D6C3DEA6A2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72072" y="2057400"/>
            <a:ext cx="4399855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343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D504-D261-4D23-843A-5566652E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Error</a:t>
            </a:r>
            <a:endParaRPr lang="en-US" dirty="0"/>
          </a:p>
        </p:txBody>
      </p:sp>
      <p:pic>
        <p:nvPicPr>
          <p:cNvPr id="8" name="Picture 5" descr="Noless_fig_14_07">
            <a:extLst>
              <a:ext uri="{FF2B5EF4-FFF2-40B4-BE49-F238E27FC236}">
                <a16:creationId xmlns:a16="http://schemas.microsoft.com/office/drawing/2014/main" id="{D08CAA3D-A380-40B8-8D57-36A1EDA6D6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8265" y="2057400"/>
            <a:ext cx="4567469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1855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Standard error of the estimate</a:t>
            </a:r>
          </a:p>
          <a:p>
            <a:r>
              <a:rPr lang="en-US"/>
              <a:t>Regression to the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1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6BEF-45D8-4D5D-B401-18AC1983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statistical tool that lets us predict an individual’s score on the DV based on the score on one IV</a:t>
            </a:r>
          </a:p>
          <a:p>
            <a:pPr lvl="1"/>
            <a:r>
              <a:rPr lang="en-US"/>
              <a:t>Multiple linear regression uses more than one IV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 and Prediction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Standard error of the estimate </a:t>
            </a:r>
          </a:p>
          <a:p>
            <a:pPr lvl="1"/>
            <a:r>
              <a:rPr lang="en-US"/>
              <a:t>Indicates the typical distance between the regression line and the actual data points</a:t>
            </a:r>
          </a:p>
          <a:p>
            <a:pPr lvl="1"/>
            <a:r>
              <a:rPr lang="en-US"/>
              <a:t>Often called least squared error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DB84-4404-48B2-934F-76E40627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The Standard Error of the Estimate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5CBFA-C566-479D-9158-0E7EDB8A65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Which figure makes the stronger prediction? </a:t>
            </a:r>
          </a:p>
          <a:p>
            <a:r>
              <a:rPr lang="en-US" dirty="0"/>
              <a:t>Why?</a:t>
            </a:r>
          </a:p>
        </p:txBody>
      </p:sp>
      <p:pic>
        <p:nvPicPr>
          <p:cNvPr id="10" name="Picture 4" descr="Nolan_fig06_04">
            <a:extLst>
              <a:ext uri="{FF2B5EF4-FFF2-40B4-BE49-F238E27FC236}">
                <a16:creationId xmlns:a16="http://schemas.microsoft.com/office/drawing/2014/main" id="{8B45CB47-C198-4367-9979-7DE2FD3F2BA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5037419" y="1846263"/>
            <a:ext cx="3283621" cy="446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194D61-1A78-46E8-A1FE-BCC8E0C1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to the Mean</a:t>
            </a:r>
          </a:p>
        </p:txBody>
      </p:sp>
      <p:sp>
        <p:nvSpPr>
          <p:cNvPr id="491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patterns of extreme scores</a:t>
            </a:r>
          </a:p>
        </p:txBody>
      </p:sp>
      <p:pic>
        <p:nvPicPr>
          <p:cNvPr id="6" name="Picture 4" descr="Nolan_fig06_05">
            <a:extLst>
              <a:ext uri="{FF2B5EF4-FFF2-40B4-BE49-F238E27FC236}">
                <a16:creationId xmlns:a16="http://schemas.microsoft.com/office/drawing/2014/main" id="{1682160E-DA8E-4783-A3A1-6C247BE3E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59" y="2819400"/>
            <a:ext cx="7339211" cy="281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2" descr="E:\CH16\NolH2e_tb_16_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6469" y="1219200"/>
            <a:ext cx="7231062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Regression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Multiple Regression</a:t>
            </a:r>
          </a:p>
          <a:p>
            <a:r>
              <a:rPr lang="en-US"/>
              <a:t>Stepwise Regression</a:t>
            </a:r>
          </a:p>
          <a:p>
            <a:r>
              <a:rPr lang="en-US"/>
              <a:t>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63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Regression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statistical technique that includes two or more predictor variables in a prediction equation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Stepwise Regression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multiple regression in which computer software determines the order in which IVs are included in the equation</a:t>
            </a:r>
          </a:p>
          <a:p>
            <a:r>
              <a:rPr lang="en-US" dirty="0"/>
              <a:t>It is the default in many computer software programs</a:t>
            </a:r>
          </a:p>
          <a:p>
            <a:r>
              <a:rPr lang="en-US" dirty="0"/>
              <a:t>The strength of using stepwise regression is its reliance on data, rather than theory— especially when a researcher is not certain of what to expect in a study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Structural Equation Modeling (SEM)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statistical technique that quantifies how well sample data “fit” a theoretical model that hypothesizes a set of relations among multiple variables</a:t>
            </a:r>
          </a:p>
          <a:p>
            <a:r>
              <a:rPr lang="en-US" dirty="0"/>
              <a:t>SEM encourages researchers to think of variables as a series of connections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Picture 2" descr="E:\CH16\NolH2e_fig_16_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0119" y="1295400"/>
            <a:ext cx="7243762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90C9-139A-449B-976F-EBE3916F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Equation for a Line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= Intercept:  predicted value of Y when X is equal to 0</a:t>
            </a:r>
          </a:p>
          <a:p>
            <a:pPr lvl="1"/>
            <a:r>
              <a:rPr lang="en-US"/>
              <a:t>Mean of Y</a:t>
            </a:r>
          </a:p>
          <a:p>
            <a:r>
              <a:rPr lang="en-US"/>
              <a:t>b = Slope: the amount that Y is predicted to increase for an increase of 1 in X</a:t>
            </a:r>
            <a:endParaRPr lang="en-US" dirty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041652"/>
              </p:ext>
            </p:extLst>
          </p:nvPr>
        </p:nvGraphicFramePr>
        <p:xfrm>
          <a:off x="3276600" y="4114800"/>
          <a:ext cx="28194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698400" imgH="215640" progId="Equation.3">
                  <p:embed/>
                </p:oleObj>
              </mc:Choice>
              <mc:Fallback>
                <p:oleObj name="Equation" r:id="rId4" imgW="698400" imgH="215640" progId="Equation.3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14800"/>
                        <a:ext cx="281940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B0CE-E947-4187-954C-C14EC0D7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Equation for a Line</a:t>
            </a:r>
          </a:p>
        </p:txBody>
      </p:sp>
      <p:pic>
        <p:nvPicPr>
          <p:cNvPr id="6" name="Picture 4" descr="Nolan_fig06_01">
            <a:extLst>
              <a:ext uri="{FF2B5EF4-FFF2-40B4-BE49-F238E27FC236}">
                <a16:creationId xmlns:a16="http://schemas.microsoft.com/office/drawing/2014/main" id="{9A3832BF-B0FB-42EC-AE5F-A37E1794B5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7544" y="1846263"/>
            <a:ext cx="4253361" cy="40227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Standardized regression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Statisticians love to standardize things.</a:t>
            </a:r>
          </a:p>
          <a:p>
            <a:r>
              <a:rPr lang="en-US"/>
              <a:t>Beta = standardized coefficient</a:t>
            </a:r>
          </a:p>
          <a:p>
            <a:pPr lvl="1"/>
            <a:r>
              <a:rPr lang="en-US"/>
              <a:t>It’s a z score of the slope value</a:t>
            </a:r>
          </a:p>
          <a:p>
            <a:pPr lvl="1"/>
            <a:r>
              <a:rPr lang="en-US"/>
              <a:t>WHY?  Comparisons.</a:t>
            </a:r>
          </a:p>
          <a:p>
            <a:pPr lvl="1"/>
            <a:r>
              <a:rPr lang="en-US"/>
              <a:t>Beta = r with ONE predictor!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6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Data -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/>
          </a:bodyPr>
          <a:lstStyle/>
          <a:p>
            <a:r>
              <a:rPr lang="en-US" dirty="0"/>
              <a:t>Random selection? </a:t>
            </a:r>
          </a:p>
          <a:p>
            <a:r>
              <a:rPr lang="en-US" dirty="0"/>
              <a:t>X and Y at least scale variables? </a:t>
            </a:r>
          </a:p>
          <a:p>
            <a:r>
              <a:rPr lang="en-US" dirty="0"/>
              <a:t>Linear relationship between variables? (linearity)</a:t>
            </a:r>
          </a:p>
          <a:p>
            <a:r>
              <a:rPr lang="en-US" dirty="0"/>
              <a:t>Outliers? </a:t>
            </a:r>
          </a:p>
          <a:p>
            <a:r>
              <a:rPr lang="en-US" dirty="0"/>
              <a:t>*find these the same as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5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6A10-DCA8-460B-9F6C-3DCD41E7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Data (linearity)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3904-BF9F-40D8-870A-20A35CBC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data in </a:t>
            </a:r>
            <a:r>
              <a:rPr lang="en-US" dirty="0" err="1"/>
              <a:t>JASP</a:t>
            </a:r>
            <a:r>
              <a:rPr lang="en-US" dirty="0"/>
              <a:t> and make sure the variables are correct</a:t>
            </a:r>
          </a:p>
          <a:p>
            <a:r>
              <a:rPr lang="en-US" dirty="0" err="1"/>
              <a:t>Descriptives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Descriptive Statistics  Move both variables over to the “Variables” box  Plots  Correlation Plot</a:t>
            </a:r>
          </a:p>
          <a:p>
            <a:r>
              <a:rPr lang="en-US" dirty="0">
                <a:sym typeface="Wingdings" panose="05000000000000000000" pitchFamily="2" charset="2"/>
              </a:rPr>
              <a:t>Look at top right graph</a:t>
            </a:r>
          </a:p>
          <a:p>
            <a:r>
              <a:rPr lang="en-US" dirty="0">
                <a:sym typeface="Wingdings" panose="05000000000000000000" pitchFamily="2" charset="2"/>
              </a:rPr>
              <a:t>Close to a line? Linear!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/Users/buchanan/.JASP/temp/clipboard/resources/2/_5.png">
            <a:extLst>
              <a:ext uri="{FF2B5EF4-FFF2-40B4-BE49-F238E27FC236}">
                <a16:creationId xmlns:a16="http://schemas.microsoft.com/office/drawing/2014/main" id="{E017E015-00C2-4F1D-8E7C-34D275B97D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3352800"/>
            <a:ext cx="36576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375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24AD-1CE0-4614-AD20-29D38890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Data (outliers)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D6C5-A4D1-423C-A77A-B9F445374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6466"/>
          </a:xfrm>
        </p:spPr>
        <p:txBody>
          <a:bodyPr>
            <a:normAutofit/>
          </a:bodyPr>
          <a:lstStyle/>
          <a:p>
            <a:r>
              <a:rPr lang="en-US" dirty="0"/>
              <a:t>Look at the graph in the same graph as linearity</a:t>
            </a:r>
          </a:p>
          <a:p>
            <a:r>
              <a:rPr lang="en-US" dirty="0"/>
              <a:t>If data points are way off, consider them outliers see examples over here </a:t>
            </a:r>
            <a:r>
              <a:rPr lang="en-US" dirty="0">
                <a:sym typeface="Wingdings" panose="05000000000000000000" pitchFamily="2" charset="2"/>
              </a:rPr>
              <a:t>   </a:t>
            </a:r>
            <a:endParaRPr lang="en-US" dirty="0"/>
          </a:p>
          <a:p>
            <a:r>
              <a:rPr lang="en-US" dirty="0"/>
              <a:t>Our graph: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don’t have anything that looks like that, so we’re good! </a:t>
            </a:r>
          </a:p>
        </p:txBody>
      </p:sp>
      <p:pic>
        <p:nvPicPr>
          <p:cNvPr id="5" name="Picture 4" descr="https://statistics.laerd.com/premium/pc/img/outliers.png">
            <a:extLst>
              <a:ext uri="{FF2B5EF4-FFF2-40B4-BE49-F238E27FC236}">
                <a16:creationId xmlns:a16="http://schemas.microsoft.com/office/drawing/2014/main" id="{3187B692-79F8-45D8-A707-BE41832805F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895600"/>
            <a:ext cx="320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/Users/buchanan/.JASP/temp/clipboard/resources/2/_5.png">
            <a:extLst>
              <a:ext uri="{FF2B5EF4-FFF2-40B4-BE49-F238E27FC236}">
                <a16:creationId xmlns:a16="http://schemas.microsoft.com/office/drawing/2014/main" id="{F8B1658B-8D9A-4F91-AE47-002653129B5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3" b="45161"/>
          <a:stretch/>
        </p:blipFill>
        <p:spPr bwMode="auto">
          <a:xfrm>
            <a:off x="823953" y="3657600"/>
            <a:ext cx="214884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7480518"/>
      </p:ext>
    </p:extLst>
  </p:cSld>
  <p:clrMapOvr>
    <a:masterClrMapping/>
  </p:clrMapOvr>
</p:sld>
</file>

<file path=ppt/theme/theme1.xml><?xml version="1.0" encoding="utf-8"?>
<a:theme xmlns:a="http://schemas.openxmlformats.org/drawingml/2006/main" name="PSY200 Slide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200 Slides" id="{C3DD58E6-4501-4DD2-80C2-2EF5B492CEBB}" vid="{A013E9D2-E8AE-447C-BDF4-B8F563ACDD93}"/>
    </a:ext>
  </a:extLst>
</a:theme>
</file>

<file path=ppt/theme/theme2.xml><?xml version="1.0" encoding="utf-8"?>
<a:theme xmlns:a="http://schemas.openxmlformats.org/drawingml/2006/main" name="1_PSY200 Slide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200 Slides" id="{C3DD58E6-4501-4DD2-80C2-2EF5B492CEBB}" vid="{A013E9D2-E8AE-447C-BDF4-B8F563ACDD9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</TotalTime>
  <Words>1254</Words>
  <Application>Microsoft Office PowerPoint</Application>
  <PresentationFormat>On-screen Show (4:3)</PresentationFormat>
  <Paragraphs>191</Paragraphs>
  <Slides>38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Geneva</vt:lpstr>
      <vt:lpstr>Lucida Grande</vt:lpstr>
      <vt:lpstr>Wingdings</vt:lpstr>
      <vt:lpstr>PSY200 Slides</vt:lpstr>
      <vt:lpstr>1_PSY200 Slides</vt:lpstr>
      <vt:lpstr>Equation</vt:lpstr>
      <vt:lpstr>Regression</vt:lpstr>
      <vt:lpstr>Regression</vt:lpstr>
      <vt:lpstr>Simple Linear Regression</vt:lpstr>
      <vt:lpstr>The Equation for a Line</vt:lpstr>
      <vt:lpstr>The Equation for a Line</vt:lpstr>
      <vt:lpstr>Standardized regression coefficient</vt:lpstr>
      <vt:lpstr>Assumptions of Data - Step 1</vt:lpstr>
      <vt:lpstr>Assumptions of Data (linearity)</vt:lpstr>
      <vt:lpstr>Assumptions of Data (outliers)</vt:lpstr>
      <vt:lpstr>Assumptions of Residuals - Step 1</vt:lpstr>
      <vt:lpstr>Assumptions of Residuals - Step 1</vt:lpstr>
      <vt:lpstr>Assumptions of Residuals – (normality)</vt:lpstr>
      <vt:lpstr>Assumptions of Residuals – (homoscedasticity)</vt:lpstr>
      <vt:lpstr>Assumptions of Residuals – (independence)</vt:lpstr>
      <vt:lpstr>Assumptions of Residuals – (independence)</vt:lpstr>
      <vt:lpstr>Assumptions of Residuals – (outliers… again)</vt:lpstr>
      <vt:lpstr>Outlier Example</vt:lpstr>
      <vt:lpstr>Step 2- Sate your hypotheses</vt:lpstr>
      <vt:lpstr>Step 3- Find the regression equation and df</vt:lpstr>
      <vt:lpstr>Step 4</vt:lpstr>
      <vt:lpstr>Step 5</vt:lpstr>
      <vt:lpstr>Step 6</vt:lpstr>
      <vt:lpstr>Understanding the Output</vt:lpstr>
      <vt:lpstr>Proportionate Reduction in Error</vt:lpstr>
      <vt:lpstr>Effect Size</vt:lpstr>
      <vt:lpstr>Putting it Together</vt:lpstr>
      <vt:lpstr>Visualizing Error</vt:lpstr>
      <vt:lpstr>Visualizing Error</vt:lpstr>
      <vt:lpstr>Regression Issues</vt:lpstr>
      <vt:lpstr>Interpretation and Prediction</vt:lpstr>
      <vt:lpstr>The Standard Error of the Estimate</vt:lpstr>
      <vt:lpstr>Regression to the Mean</vt:lpstr>
      <vt:lpstr>PowerPoint Presentation</vt:lpstr>
      <vt:lpstr>Other Regression Techniques</vt:lpstr>
      <vt:lpstr>Multiple Regression</vt:lpstr>
      <vt:lpstr>Stepwise Regression</vt:lpstr>
      <vt:lpstr>Structural Equation Modeling (SEM)</vt:lpstr>
      <vt:lpstr>PowerPoint Presentation</vt:lpstr>
    </vt:vector>
  </TitlesOfParts>
  <Company>IT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Department</dc:creator>
  <cp:lastModifiedBy>Tabetha Hopke</cp:lastModifiedBy>
  <cp:revision>188</cp:revision>
  <dcterms:created xsi:type="dcterms:W3CDTF">2010-01-19T19:01:20Z</dcterms:created>
  <dcterms:modified xsi:type="dcterms:W3CDTF">2018-11-27T13:13:59Z</dcterms:modified>
</cp:coreProperties>
</file>