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5"/>
  </p:notesMasterIdLst>
  <p:sldIdLst>
    <p:sldId id="256" r:id="rId2"/>
    <p:sldId id="294" r:id="rId3"/>
    <p:sldId id="274" r:id="rId4"/>
    <p:sldId id="295" r:id="rId5"/>
    <p:sldId id="296" r:id="rId6"/>
    <p:sldId id="297" r:id="rId7"/>
    <p:sldId id="298" r:id="rId8"/>
    <p:sldId id="299" r:id="rId9"/>
    <p:sldId id="300" r:id="rId10"/>
    <p:sldId id="301" r:id="rId11"/>
    <p:sldId id="302" r:id="rId12"/>
    <p:sldId id="275" r:id="rId13"/>
    <p:sldId id="289" r:id="rId14"/>
    <p:sldId id="303" r:id="rId15"/>
    <p:sldId id="304" r:id="rId16"/>
    <p:sldId id="305" r:id="rId17"/>
    <p:sldId id="306" r:id="rId18"/>
    <p:sldId id="307" r:id="rId19"/>
    <p:sldId id="308" r:id="rId20"/>
    <p:sldId id="309" r:id="rId21"/>
    <p:sldId id="310" r:id="rId22"/>
    <p:sldId id="311" r:id="rId23"/>
    <p:sldId id="312" r:id="rId24"/>
    <p:sldId id="316" r:id="rId25"/>
    <p:sldId id="313" r:id="rId26"/>
    <p:sldId id="314" r:id="rId27"/>
    <p:sldId id="315" r:id="rId28"/>
    <p:sldId id="279" r:id="rId29"/>
    <p:sldId id="317" r:id="rId30"/>
    <p:sldId id="318" r:id="rId31"/>
    <p:sldId id="319" r:id="rId32"/>
    <p:sldId id="320" r:id="rId33"/>
    <p:sldId id="28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113480"/>
    <a:srgbClr val="5D8866"/>
    <a:srgbClr val="B0E5CF"/>
    <a:srgbClr val="B3DAB0"/>
    <a:srgbClr val="3EBD86"/>
    <a:srgbClr val="181818"/>
    <a:srgbClr val="F2E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418" autoAdjust="0"/>
  </p:normalViewPr>
  <p:slideViewPr>
    <p:cSldViewPr>
      <p:cViewPr>
        <p:scale>
          <a:sx n="76" d="100"/>
          <a:sy n="76" d="100"/>
        </p:scale>
        <p:origin x="1598" y="53"/>
      </p:cViewPr>
      <p:guideLst>
        <p:guide orient="horz" pos="2160"/>
        <p:guide pos="2880"/>
      </p:guideLst>
    </p:cSldViewPr>
  </p:slideViewPr>
  <p:outlineViewPr>
    <p:cViewPr>
      <p:scale>
        <a:sx n="33" d="100"/>
        <a:sy n="33" d="100"/>
      </p:scale>
      <p:origin x="0" y="29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betha Hopke" userId="5e7e88d54752368c" providerId="LiveId" clId="{7D7435E9-9E4A-4707-8C4F-E828BB0C78FD}"/>
    <pc:docChg chg="undo redo custSel addSld modSld">
      <pc:chgData name="Tabetha Hopke" userId="5e7e88d54752368c" providerId="LiveId" clId="{7D7435E9-9E4A-4707-8C4F-E828BB0C78FD}" dt="2018-07-24T21:45:02.932" v="1171" actId="20577"/>
      <pc:docMkLst>
        <pc:docMk/>
      </pc:docMkLst>
      <pc:sldChg chg="modNotesTx">
        <pc:chgData name="Tabetha Hopke" userId="5e7e88d54752368c" providerId="LiveId" clId="{7D7435E9-9E4A-4707-8C4F-E828BB0C78FD}" dt="2018-07-24T18:02:54.357" v="142" actId="20577"/>
        <pc:sldMkLst>
          <pc:docMk/>
          <pc:sldMk cId="0" sldId="274"/>
        </pc:sldMkLst>
      </pc:sldChg>
      <pc:sldChg chg="modSp">
        <pc:chgData name="Tabetha Hopke" userId="5e7e88d54752368c" providerId="LiveId" clId="{7D7435E9-9E4A-4707-8C4F-E828BB0C78FD}" dt="2018-07-24T17:54:06.478" v="100" actId="113"/>
        <pc:sldMkLst>
          <pc:docMk/>
          <pc:sldMk cId="0" sldId="275"/>
        </pc:sldMkLst>
        <pc:spChg chg="mod">
          <ac:chgData name="Tabetha Hopke" userId="5e7e88d54752368c" providerId="LiveId" clId="{7D7435E9-9E4A-4707-8C4F-E828BB0C78FD}" dt="2018-07-24T17:54:06.478" v="100" actId="113"/>
          <ac:spMkLst>
            <pc:docMk/>
            <pc:sldMk cId="0" sldId="275"/>
            <ac:spMk id="46082" creationId="{00000000-0000-0000-0000-000000000000}"/>
          </ac:spMkLst>
        </pc:spChg>
      </pc:sldChg>
      <pc:sldChg chg="modSp">
        <pc:chgData name="Tabetha Hopke" userId="5e7e88d54752368c" providerId="LiveId" clId="{7D7435E9-9E4A-4707-8C4F-E828BB0C78FD}" dt="2018-07-24T19:21:12.230" v="257" actId="14"/>
        <pc:sldMkLst>
          <pc:docMk/>
          <pc:sldMk cId="0" sldId="279"/>
        </pc:sldMkLst>
        <pc:spChg chg="mod">
          <ac:chgData name="Tabetha Hopke" userId="5e7e88d54752368c" providerId="LiveId" clId="{7D7435E9-9E4A-4707-8C4F-E828BB0C78FD}" dt="2018-07-24T19:21:12.230" v="257" actId="14"/>
          <ac:spMkLst>
            <pc:docMk/>
            <pc:sldMk cId="0" sldId="279"/>
            <ac:spMk id="54274" creationId="{00000000-0000-0000-0000-000000000000}"/>
          </ac:spMkLst>
        </pc:spChg>
      </pc:sldChg>
      <pc:sldChg chg="modSp modNotesTx">
        <pc:chgData name="Tabetha Hopke" userId="5e7e88d54752368c" providerId="LiveId" clId="{7D7435E9-9E4A-4707-8C4F-E828BB0C78FD}" dt="2018-07-24T21:45:02.932" v="1171" actId="20577"/>
        <pc:sldMkLst>
          <pc:docMk/>
          <pc:sldMk cId="0" sldId="282"/>
        </pc:sldMkLst>
        <pc:spChg chg="mod">
          <ac:chgData name="Tabetha Hopke" userId="5e7e88d54752368c" providerId="LiveId" clId="{7D7435E9-9E4A-4707-8C4F-E828BB0C78FD}" dt="2018-07-24T21:45:02.932" v="1171" actId="20577"/>
          <ac:spMkLst>
            <pc:docMk/>
            <pc:sldMk cId="0" sldId="282"/>
            <ac:spMk id="60418" creationId="{00000000-0000-0000-0000-000000000000}"/>
          </ac:spMkLst>
        </pc:spChg>
      </pc:sldChg>
      <pc:sldChg chg="addSp delSp modSp">
        <pc:chgData name="Tabetha Hopke" userId="5e7e88d54752368c" providerId="LiveId" clId="{7D7435E9-9E4A-4707-8C4F-E828BB0C78FD}" dt="2018-07-24T20:40:02.206" v="271" actId="947"/>
        <pc:sldMkLst>
          <pc:docMk/>
          <pc:sldMk cId="3551119315" sldId="295"/>
        </pc:sldMkLst>
        <pc:spChg chg="mod">
          <ac:chgData name="Tabetha Hopke" userId="5e7e88d54752368c" providerId="LiveId" clId="{7D7435E9-9E4A-4707-8C4F-E828BB0C78FD}" dt="2018-07-24T20:40:02.206" v="271" actId="947"/>
          <ac:spMkLst>
            <pc:docMk/>
            <pc:sldMk cId="3551119315" sldId="295"/>
            <ac:spMk id="3" creationId="{00000000-0000-0000-0000-000000000000}"/>
          </ac:spMkLst>
        </pc:spChg>
        <pc:picChg chg="add del">
          <ac:chgData name="Tabetha Hopke" userId="5e7e88d54752368c" providerId="LiveId" clId="{7D7435E9-9E4A-4707-8C4F-E828BB0C78FD}" dt="2018-07-24T19:02:37.813" v="146" actId="20577"/>
          <ac:picMkLst>
            <pc:docMk/>
            <pc:sldMk cId="3551119315" sldId="295"/>
            <ac:picMk id="4" creationId="{00000000-0000-0000-0000-000000000000}"/>
          </ac:picMkLst>
        </pc:picChg>
      </pc:sldChg>
      <pc:sldChg chg="modSp">
        <pc:chgData name="Tabetha Hopke" userId="5e7e88d54752368c" providerId="LiveId" clId="{7D7435E9-9E4A-4707-8C4F-E828BB0C78FD}" dt="2018-07-24T18:11:33.784" v="144" actId="20577"/>
        <pc:sldMkLst>
          <pc:docMk/>
          <pc:sldMk cId="3148900745" sldId="296"/>
        </pc:sldMkLst>
        <pc:spChg chg="mod">
          <ac:chgData name="Tabetha Hopke" userId="5e7e88d54752368c" providerId="LiveId" clId="{7D7435E9-9E4A-4707-8C4F-E828BB0C78FD}" dt="2018-07-24T18:11:33.784" v="144" actId="20577"/>
          <ac:spMkLst>
            <pc:docMk/>
            <pc:sldMk cId="3148900745" sldId="296"/>
            <ac:spMk id="3" creationId="{00000000-0000-0000-0000-000000000000}"/>
          </ac:spMkLst>
        </pc:spChg>
      </pc:sldChg>
      <pc:sldChg chg="addSp modSp">
        <pc:chgData name="Tabetha Hopke" userId="5e7e88d54752368c" providerId="LiveId" clId="{7D7435E9-9E4A-4707-8C4F-E828BB0C78FD}" dt="2018-07-24T20:39:04.659" v="265" actId="114"/>
        <pc:sldMkLst>
          <pc:docMk/>
          <pc:sldMk cId="960094290" sldId="297"/>
        </pc:sldMkLst>
        <pc:spChg chg="mod">
          <ac:chgData name="Tabetha Hopke" userId="5e7e88d54752368c" providerId="LiveId" clId="{7D7435E9-9E4A-4707-8C4F-E828BB0C78FD}" dt="2018-07-24T20:39:04.659" v="265" actId="114"/>
          <ac:spMkLst>
            <pc:docMk/>
            <pc:sldMk cId="960094290" sldId="297"/>
            <ac:spMk id="3" creationId="{00000000-0000-0000-0000-000000000000}"/>
          </ac:spMkLst>
        </pc:spChg>
        <pc:picChg chg="add mod">
          <ac:chgData name="Tabetha Hopke" userId="5e7e88d54752368c" providerId="LiveId" clId="{7D7435E9-9E4A-4707-8C4F-E828BB0C78FD}" dt="2018-07-24T19:02:45.121" v="148" actId="1076"/>
          <ac:picMkLst>
            <pc:docMk/>
            <pc:sldMk cId="960094290" sldId="297"/>
            <ac:picMk id="4" creationId="{AF70E3EC-C8D7-431D-92AC-6B9EEBE596E0}"/>
          </ac:picMkLst>
        </pc:picChg>
      </pc:sldChg>
      <pc:sldChg chg="modSp">
        <pc:chgData name="Tabetha Hopke" userId="5e7e88d54752368c" providerId="LiveId" clId="{7D7435E9-9E4A-4707-8C4F-E828BB0C78FD}" dt="2018-07-24T17:55:59.157" v="105" actId="20577"/>
        <pc:sldMkLst>
          <pc:docMk/>
          <pc:sldMk cId="98216854" sldId="299"/>
        </pc:sldMkLst>
        <pc:spChg chg="mod">
          <ac:chgData name="Tabetha Hopke" userId="5e7e88d54752368c" providerId="LiveId" clId="{7D7435E9-9E4A-4707-8C4F-E828BB0C78FD}" dt="2018-07-24T17:55:59.157" v="105" actId="20577"/>
          <ac:spMkLst>
            <pc:docMk/>
            <pc:sldMk cId="98216854" sldId="299"/>
            <ac:spMk id="3" creationId="{00000000-0000-0000-0000-000000000000}"/>
          </ac:spMkLst>
        </pc:spChg>
      </pc:sldChg>
      <pc:sldChg chg="addSp modSp">
        <pc:chgData name="Tabetha Hopke" userId="5e7e88d54752368c" providerId="LiveId" clId="{7D7435E9-9E4A-4707-8C4F-E828BB0C78FD}" dt="2018-07-24T20:41:05.819" v="273"/>
        <pc:sldMkLst>
          <pc:docMk/>
          <pc:sldMk cId="182288563" sldId="300"/>
        </pc:sldMkLst>
        <pc:spChg chg="mod">
          <ac:chgData name="Tabetha Hopke" userId="5e7e88d54752368c" providerId="LiveId" clId="{7D7435E9-9E4A-4707-8C4F-E828BB0C78FD}" dt="2018-07-24T20:40:56.178" v="272"/>
          <ac:spMkLst>
            <pc:docMk/>
            <pc:sldMk cId="182288563" sldId="300"/>
            <ac:spMk id="3" creationId="{00000000-0000-0000-0000-000000000000}"/>
          </ac:spMkLst>
        </pc:spChg>
        <pc:picChg chg="add">
          <ac:chgData name="Tabetha Hopke" userId="5e7e88d54752368c" providerId="LiveId" clId="{7D7435E9-9E4A-4707-8C4F-E828BB0C78FD}" dt="2018-07-24T20:41:05.819" v="273"/>
          <ac:picMkLst>
            <pc:docMk/>
            <pc:sldMk cId="182288563" sldId="300"/>
            <ac:picMk id="4" creationId="{48A22063-68A3-47DE-A854-F60C0A255156}"/>
          </ac:picMkLst>
        </pc:picChg>
      </pc:sldChg>
      <pc:sldChg chg="modSp">
        <pc:chgData name="Tabetha Hopke" userId="5e7e88d54752368c" providerId="LiveId" clId="{7D7435E9-9E4A-4707-8C4F-E828BB0C78FD}" dt="2018-07-24T20:42:15.491" v="305" actId="20577"/>
        <pc:sldMkLst>
          <pc:docMk/>
          <pc:sldMk cId="2843439638" sldId="302"/>
        </pc:sldMkLst>
        <pc:spChg chg="mod">
          <ac:chgData name="Tabetha Hopke" userId="5e7e88d54752368c" providerId="LiveId" clId="{7D7435E9-9E4A-4707-8C4F-E828BB0C78FD}" dt="2018-07-24T20:42:15.491" v="305" actId="20577"/>
          <ac:spMkLst>
            <pc:docMk/>
            <pc:sldMk cId="2843439638" sldId="302"/>
            <ac:spMk id="3" creationId="{00000000-0000-0000-0000-000000000000}"/>
          </ac:spMkLst>
        </pc:spChg>
      </pc:sldChg>
      <pc:sldChg chg="modSp">
        <pc:chgData name="Tabetha Hopke" userId="5e7e88d54752368c" providerId="LiveId" clId="{7D7435E9-9E4A-4707-8C4F-E828BB0C78FD}" dt="2018-07-24T20:42:46.482" v="307" actId="113"/>
        <pc:sldMkLst>
          <pc:docMk/>
          <pc:sldMk cId="608244395" sldId="303"/>
        </pc:sldMkLst>
        <pc:spChg chg="mod">
          <ac:chgData name="Tabetha Hopke" userId="5e7e88d54752368c" providerId="LiveId" clId="{7D7435E9-9E4A-4707-8C4F-E828BB0C78FD}" dt="2018-07-24T20:42:46.482" v="307" actId="113"/>
          <ac:spMkLst>
            <pc:docMk/>
            <pc:sldMk cId="608244395" sldId="303"/>
            <ac:spMk id="3" creationId="{00000000-0000-0000-0000-000000000000}"/>
          </ac:spMkLst>
        </pc:spChg>
      </pc:sldChg>
      <pc:sldChg chg="modSp">
        <pc:chgData name="Tabetha Hopke" userId="5e7e88d54752368c" providerId="LiveId" clId="{7D7435E9-9E4A-4707-8C4F-E828BB0C78FD}" dt="2018-07-24T17:58:02.279" v="107" actId="113"/>
        <pc:sldMkLst>
          <pc:docMk/>
          <pc:sldMk cId="2221392942" sldId="304"/>
        </pc:sldMkLst>
        <pc:spChg chg="mod">
          <ac:chgData name="Tabetha Hopke" userId="5e7e88d54752368c" providerId="LiveId" clId="{7D7435E9-9E4A-4707-8C4F-E828BB0C78FD}" dt="2018-07-24T17:58:02.279" v="107" actId="113"/>
          <ac:spMkLst>
            <pc:docMk/>
            <pc:sldMk cId="2221392942" sldId="304"/>
            <ac:spMk id="3" creationId="{00000000-0000-0000-0000-000000000000}"/>
          </ac:spMkLst>
        </pc:spChg>
      </pc:sldChg>
      <pc:sldChg chg="modSp">
        <pc:chgData name="Tabetha Hopke" userId="5e7e88d54752368c" providerId="LiveId" clId="{7D7435E9-9E4A-4707-8C4F-E828BB0C78FD}" dt="2018-07-24T17:57:58.100" v="106" actId="113"/>
        <pc:sldMkLst>
          <pc:docMk/>
          <pc:sldMk cId="3834260010" sldId="305"/>
        </pc:sldMkLst>
        <pc:spChg chg="mod">
          <ac:chgData name="Tabetha Hopke" userId="5e7e88d54752368c" providerId="LiveId" clId="{7D7435E9-9E4A-4707-8C4F-E828BB0C78FD}" dt="2018-07-24T17:57:58.100" v="106" actId="113"/>
          <ac:spMkLst>
            <pc:docMk/>
            <pc:sldMk cId="3834260010" sldId="305"/>
            <ac:spMk id="3" creationId="{00000000-0000-0000-0000-000000000000}"/>
          </ac:spMkLst>
        </pc:spChg>
      </pc:sldChg>
      <pc:sldChg chg="modSp">
        <pc:chgData name="Tabetha Hopke" userId="5e7e88d54752368c" providerId="LiveId" clId="{7D7435E9-9E4A-4707-8C4F-E828BB0C78FD}" dt="2018-07-24T20:43:50.639" v="308" actId="114"/>
        <pc:sldMkLst>
          <pc:docMk/>
          <pc:sldMk cId="189921964" sldId="306"/>
        </pc:sldMkLst>
        <pc:spChg chg="mod">
          <ac:chgData name="Tabetha Hopke" userId="5e7e88d54752368c" providerId="LiveId" clId="{7D7435E9-9E4A-4707-8C4F-E828BB0C78FD}" dt="2018-07-24T20:43:50.639" v="308" actId="114"/>
          <ac:spMkLst>
            <pc:docMk/>
            <pc:sldMk cId="189921964" sldId="306"/>
            <ac:spMk id="3" creationId="{00000000-0000-0000-0000-000000000000}"/>
          </ac:spMkLst>
        </pc:spChg>
      </pc:sldChg>
      <pc:sldChg chg="modSp">
        <pc:chgData name="Tabetha Hopke" userId="5e7e88d54752368c" providerId="LiveId" clId="{7D7435E9-9E4A-4707-8C4F-E828BB0C78FD}" dt="2018-07-24T17:58:35.007" v="114" actId="20577"/>
        <pc:sldMkLst>
          <pc:docMk/>
          <pc:sldMk cId="1371791803" sldId="307"/>
        </pc:sldMkLst>
        <pc:spChg chg="mod">
          <ac:chgData name="Tabetha Hopke" userId="5e7e88d54752368c" providerId="LiveId" clId="{7D7435E9-9E4A-4707-8C4F-E828BB0C78FD}" dt="2018-07-24T17:58:35.007" v="114" actId="20577"/>
          <ac:spMkLst>
            <pc:docMk/>
            <pc:sldMk cId="1371791803" sldId="307"/>
            <ac:spMk id="3" creationId="{00000000-0000-0000-0000-000000000000}"/>
          </ac:spMkLst>
        </pc:spChg>
      </pc:sldChg>
      <pc:sldChg chg="modSp">
        <pc:chgData name="Tabetha Hopke" userId="5e7e88d54752368c" providerId="LiveId" clId="{7D7435E9-9E4A-4707-8C4F-E828BB0C78FD}" dt="2018-07-24T20:47:05.828" v="312" actId="20577"/>
        <pc:sldMkLst>
          <pc:docMk/>
          <pc:sldMk cId="3765601738" sldId="309"/>
        </pc:sldMkLst>
        <pc:spChg chg="mod">
          <ac:chgData name="Tabetha Hopke" userId="5e7e88d54752368c" providerId="LiveId" clId="{7D7435E9-9E4A-4707-8C4F-E828BB0C78FD}" dt="2018-07-24T20:47:05.828" v="312" actId="20577"/>
          <ac:spMkLst>
            <pc:docMk/>
            <pc:sldMk cId="3765601738" sldId="309"/>
            <ac:spMk id="3" creationId="{00000000-0000-0000-0000-000000000000}"/>
          </ac:spMkLst>
        </pc:spChg>
      </pc:sldChg>
      <pc:sldChg chg="modSp modNotesTx">
        <pc:chgData name="Tabetha Hopke" userId="5e7e88d54752368c" providerId="LiveId" clId="{7D7435E9-9E4A-4707-8C4F-E828BB0C78FD}" dt="2018-07-24T21:09:22.687" v="807" actId="20577"/>
        <pc:sldMkLst>
          <pc:docMk/>
          <pc:sldMk cId="3765601738" sldId="310"/>
        </pc:sldMkLst>
        <pc:spChg chg="mod">
          <ac:chgData name="Tabetha Hopke" userId="5e7e88d54752368c" providerId="LiveId" clId="{7D7435E9-9E4A-4707-8C4F-E828BB0C78FD}" dt="2018-07-24T21:09:22.687" v="807" actId="20577"/>
          <ac:spMkLst>
            <pc:docMk/>
            <pc:sldMk cId="3765601738" sldId="310"/>
            <ac:spMk id="3" creationId="{00000000-0000-0000-0000-000000000000}"/>
          </ac:spMkLst>
        </pc:spChg>
      </pc:sldChg>
      <pc:sldChg chg="addSp delSp modSp">
        <pc:chgData name="Tabetha Hopke" userId="5e7e88d54752368c" providerId="LiveId" clId="{7D7435E9-9E4A-4707-8C4F-E828BB0C78FD}" dt="2018-07-24T21:11:04.356" v="824" actId="20577"/>
        <pc:sldMkLst>
          <pc:docMk/>
          <pc:sldMk cId="3765601738" sldId="311"/>
        </pc:sldMkLst>
        <pc:spChg chg="mod">
          <ac:chgData name="Tabetha Hopke" userId="5e7e88d54752368c" providerId="LiveId" clId="{7D7435E9-9E4A-4707-8C4F-E828BB0C78FD}" dt="2018-07-24T21:11:04.356" v="824" actId="20577"/>
          <ac:spMkLst>
            <pc:docMk/>
            <pc:sldMk cId="3765601738" sldId="311"/>
            <ac:spMk id="3" creationId="{00000000-0000-0000-0000-000000000000}"/>
          </ac:spMkLst>
        </pc:spChg>
        <pc:graphicFrameChg chg="add del mod modGraphic">
          <ac:chgData name="Tabetha Hopke" userId="5e7e88d54752368c" providerId="LiveId" clId="{7D7435E9-9E4A-4707-8C4F-E828BB0C78FD}" dt="2018-07-24T20:54:16.477" v="550" actId="478"/>
          <ac:graphicFrameMkLst>
            <pc:docMk/>
            <pc:sldMk cId="3765601738" sldId="311"/>
            <ac:graphicFrameMk id="4" creationId="{6381DC91-6FB1-4BA2-A54C-EF5006CE20CD}"/>
          </ac:graphicFrameMkLst>
        </pc:graphicFrameChg>
      </pc:sldChg>
      <pc:sldChg chg="addSp delSp modSp">
        <pc:chgData name="Tabetha Hopke" userId="5e7e88d54752368c" providerId="LiveId" clId="{7D7435E9-9E4A-4707-8C4F-E828BB0C78FD}" dt="2018-07-24T20:54:39.444" v="553" actId="478"/>
        <pc:sldMkLst>
          <pc:docMk/>
          <pc:sldMk cId="3765601738" sldId="312"/>
        </pc:sldMkLst>
        <pc:spChg chg="mod">
          <ac:chgData name="Tabetha Hopke" userId="5e7e88d54752368c" providerId="LiveId" clId="{7D7435E9-9E4A-4707-8C4F-E828BB0C78FD}" dt="2018-07-24T20:52:54.449" v="546"/>
          <ac:spMkLst>
            <pc:docMk/>
            <pc:sldMk cId="3765601738" sldId="312"/>
            <ac:spMk id="3" creationId="{00000000-0000-0000-0000-000000000000}"/>
          </ac:spMkLst>
        </pc:spChg>
        <pc:graphicFrameChg chg="add del mod">
          <ac:chgData name="Tabetha Hopke" userId="5e7e88d54752368c" providerId="LiveId" clId="{7D7435E9-9E4A-4707-8C4F-E828BB0C78FD}" dt="2018-07-24T20:54:39.444" v="553" actId="478"/>
          <ac:graphicFrameMkLst>
            <pc:docMk/>
            <pc:sldMk cId="3765601738" sldId="312"/>
            <ac:graphicFrameMk id="4" creationId="{51D2DA6D-1EA9-44BE-8BE5-6E892F70B915}"/>
          </ac:graphicFrameMkLst>
        </pc:graphicFrameChg>
      </pc:sldChg>
      <pc:sldChg chg="modSp">
        <pc:chgData name="Tabetha Hopke" userId="5e7e88d54752368c" providerId="LiveId" clId="{7D7435E9-9E4A-4707-8C4F-E828BB0C78FD}" dt="2018-07-24T21:41:54.364" v="1092" actId="20577"/>
        <pc:sldMkLst>
          <pc:docMk/>
          <pc:sldMk cId="3765601738" sldId="313"/>
        </pc:sldMkLst>
        <pc:spChg chg="mod">
          <ac:chgData name="Tabetha Hopke" userId="5e7e88d54752368c" providerId="LiveId" clId="{7D7435E9-9E4A-4707-8C4F-E828BB0C78FD}" dt="2018-07-24T21:41:54.364" v="1092" actId="20577"/>
          <ac:spMkLst>
            <pc:docMk/>
            <pc:sldMk cId="3765601738" sldId="313"/>
            <ac:spMk id="3" creationId="{00000000-0000-0000-0000-000000000000}"/>
          </ac:spMkLst>
        </pc:spChg>
      </pc:sldChg>
      <pc:sldChg chg="modSp">
        <pc:chgData name="Tabetha Hopke" userId="5e7e88d54752368c" providerId="LiveId" clId="{7D7435E9-9E4A-4707-8C4F-E828BB0C78FD}" dt="2018-07-24T21:11:32.599" v="828" actId="20577"/>
        <pc:sldMkLst>
          <pc:docMk/>
          <pc:sldMk cId="797551954" sldId="314"/>
        </pc:sldMkLst>
        <pc:spChg chg="mod">
          <ac:chgData name="Tabetha Hopke" userId="5e7e88d54752368c" providerId="LiveId" clId="{7D7435E9-9E4A-4707-8C4F-E828BB0C78FD}" dt="2018-07-24T21:11:32.599" v="828" actId="20577"/>
          <ac:spMkLst>
            <pc:docMk/>
            <pc:sldMk cId="797551954" sldId="314"/>
            <ac:spMk id="3" creationId="{00000000-0000-0000-0000-000000000000}"/>
          </ac:spMkLst>
        </pc:spChg>
      </pc:sldChg>
      <pc:sldChg chg="modSp">
        <pc:chgData name="Tabetha Hopke" userId="5e7e88d54752368c" providerId="LiveId" clId="{7D7435E9-9E4A-4707-8C4F-E828BB0C78FD}" dt="2018-07-24T20:57:39.122" v="556" actId="20577"/>
        <pc:sldMkLst>
          <pc:docMk/>
          <pc:sldMk cId="2859527382" sldId="315"/>
        </pc:sldMkLst>
        <pc:spChg chg="mod">
          <ac:chgData name="Tabetha Hopke" userId="5e7e88d54752368c" providerId="LiveId" clId="{7D7435E9-9E4A-4707-8C4F-E828BB0C78FD}" dt="2018-07-24T20:57:39.122" v="556" actId="20577"/>
          <ac:spMkLst>
            <pc:docMk/>
            <pc:sldMk cId="2859527382" sldId="315"/>
            <ac:spMk id="3" creationId="{00000000-0000-0000-0000-000000000000}"/>
          </ac:spMkLst>
        </pc:spChg>
      </pc:sldChg>
      <pc:sldChg chg="addSp delSp modSp modNotesTx">
        <pc:chgData name="Tabetha Hopke" userId="5e7e88d54752368c" providerId="LiveId" clId="{7D7435E9-9E4A-4707-8C4F-E828BB0C78FD}" dt="2018-07-24T21:38:22.020" v="1085" actId="20577"/>
        <pc:sldMkLst>
          <pc:docMk/>
          <pc:sldMk cId="699731687" sldId="316"/>
        </pc:sldMkLst>
        <pc:spChg chg="mod">
          <ac:chgData name="Tabetha Hopke" userId="5e7e88d54752368c" providerId="LiveId" clId="{7D7435E9-9E4A-4707-8C4F-E828BB0C78FD}" dt="2018-07-24T21:38:22.020" v="1085" actId="20577"/>
          <ac:spMkLst>
            <pc:docMk/>
            <pc:sldMk cId="699731687" sldId="316"/>
            <ac:spMk id="3" creationId="{00000000-0000-0000-0000-000000000000}"/>
          </ac:spMkLst>
        </pc:spChg>
        <pc:graphicFrameChg chg="add del mod">
          <ac:chgData name="Tabetha Hopke" userId="5e7e88d54752368c" providerId="LiveId" clId="{7D7435E9-9E4A-4707-8C4F-E828BB0C78FD}" dt="2018-07-24T21:38:03.288" v="1047" actId="478"/>
          <ac:graphicFrameMkLst>
            <pc:docMk/>
            <pc:sldMk cId="699731687" sldId="316"/>
            <ac:graphicFrameMk id="4" creationId="{2EBECFFA-1EF5-4AEA-AC00-6D09636F902C}"/>
          </ac:graphicFrameMkLst>
        </pc:graphicFrameChg>
        <pc:picChg chg="add del">
          <ac:chgData name="Tabetha Hopke" userId="5e7e88d54752368c" providerId="LiveId" clId="{7D7435E9-9E4A-4707-8C4F-E828BB0C78FD}" dt="2018-07-24T21:32:24.129" v="830" actId="478"/>
          <ac:picMkLst>
            <pc:docMk/>
            <pc:sldMk cId="699731687" sldId="316"/>
            <ac:picMk id="5" creationId="{21C2616A-CA95-48F7-9396-FC1DC7EB8C37}"/>
          </ac:picMkLst>
        </pc:picChg>
      </pc:sldChg>
      <pc:sldChg chg="modSp">
        <pc:chgData name="Tabetha Hopke" userId="5e7e88d54752368c" providerId="LiveId" clId="{7D7435E9-9E4A-4707-8C4F-E828BB0C78FD}" dt="2018-07-24T20:58:10.217" v="557" actId="20577"/>
        <pc:sldMkLst>
          <pc:docMk/>
          <pc:sldMk cId="1775135083" sldId="317"/>
        </pc:sldMkLst>
        <pc:spChg chg="mod">
          <ac:chgData name="Tabetha Hopke" userId="5e7e88d54752368c" providerId="LiveId" clId="{7D7435E9-9E4A-4707-8C4F-E828BB0C78FD}" dt="2018-07-24T20:58:10.217" v="557" actId="20577"/>
          <ac:spMkLst>
            <pc:docMk/>
            <pc:sldMk cId="1775135083" sldId="317"/>
            <ac:spMk id="3" creationId="{00000000-0000-0000-0000-000000000000}"/>
          </ac:spMkLst>
        </pc:spChg>
      </pc:sldChg>
      <pc:sldChg chg="modSp">
        <pc:chgData name="Tabetha Hopke" userId="5e7e88d54752368c" providerId="LiveId" clId="{7D7435E9-9E4A-4707-8C4F-E828BB0C78FD}" dt="2018-07-24T21:44:13.930" v="1148" actId="20577"/>
        <pc:sldMkLst>
          <pc:docMk/>
          <pc:sldMk cId="1194397446" sldId="318"/>
        </pc:sldMkLst>
        <pc:spChg chg="mod">
          <ac:chgData name="Tabetha Hopke" userId="5e7e88d54752368c" providerId="LiveId" clId="{7D7435E9-9E4A-4707-8C4F-E828BB0C78FD}" dt="2018-07-24T21:44:13.930" v="1148" actId="20577"/>
          <ac:spMkLst>
            <pc:docMk/>
            <pc:sldMk cId="1194397446" sldId="318"/>
            <ac:spMk id="3" creationId="{00000000-0000-0000-0000-000000000000}"/>
          </ac:spMkLst>
        </pc:spChg>
      </pc:sldChg>
      <pc:sldChg chg="modNotesTx">
        <pc:chgData name="Tabetha Hopke" userId="5e7e88d54752368c" providerId="LiveId" clId="{7D7435E9-9E4A-4707-8C4F-E828BB0C78FD}" dt="2018-07-24T21:08:04.984" v="806" actId="20577"/>
        <pc:sldMkLst>
          <pc:docMk/>
          <pc:sldMk cId="1069422210" sldId="319"/>
        </pc:sldMkLst>
      </pc:sldChg>
      <pc:sldChg chg="addSp modSp add modNotesTx">
        <pc:chgData name="Tabetha Hopke" userId="5e7e88d54752368c" providerId="LiveId" clId="{7D7435E9-9E4A-4707-8C4F-E828BB0C78FD}" dt="2018-07-24T21:36:25.911" v="1046" actId="1076"/>
        <pc:sldMkLst>
          <pc:docMk/>
          <pc:sldMk cId="861384290" sldId="320"/>
        </pc:sldMkLst>
        <pc:spChg chg="mod">
          <ac:chgData name="Tabetha Hopke" userId="5e7e88d54752368c" providerId="LiveId" clId="{7D7435E9-9E4A-4707-8C4F-E828BB0C78FD}" dt="2018-07-24T21:36:20.535" v="1045" actId="20577"/>
          <ac:spMkLst>
            <pc:docMk/>
            <pc:sldMk cId="861384290" sldId="320"/>
            <ac:spMk id="3" creationId="{00000000-0000-0000-0000-000000000000}"/>
          </ac:spMkLst>
        </pc:spChg>
        <pc:graphicFrameChg chg="add mod">
          <ac:chgData name="Tabetha Hopke" userId="5e7e88d54752368c" providerId="LiveId" clId="{7D7435E9-9E4A-4707-8C4F-E828BB0C78FD}" dt="2018-07-24T21:36:25.911" v="1046" actId="1076"/>
          <ac:graphicFrameMkLst>
            <pc:docMk/>
            <pc:sldMk cId="861384290" sldId="320"/>
            <ac:graphicFrameMk id="4" creationId="{F12503F3-CAD0-41DE-BAFC-44CA668D36B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fld id="{817BE049-20F1-406F-8CE3-42BF2CD1B4EA}" type="slidenum">
              <a:rPr lang="en-US"/>
              <a:pPr>
                <a:defRPr/>
              </a:pPr>
              <a:t>‹#›</a:t>
            </a:fld>
            <a:endParaRPr lang="en-US"/>
          </a:p>
        </p:txBody>
      </p:sp>
    </p:spTree>
    <p:extLst>
      <p:ext uri="{BB962C8B-B14F-4D97-AF65-F5344CB8AC3E}">
        <p14:creationId xmlns:p14="http://schemas.microsoft.com/office/powerpoint/2010/main" val="2037338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pitchFamily="-80" charset="-128"/>
      </a:defRPr>
    </a:lvl1pPr>
    <a:lvl2pPr marL="4572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2pPr>
    <a:lvl3pPr marL="9144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3pPr>
    <a:lvl4pPr marL="13716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4pPr>
    <a:lvl5pPr marL="18288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44A39EBF-C6D0-4A70-8B18-77ACE447688C}" type="slidenum">
              <a:rPr lang="en-US" smtClean="0">
                <a:latin typeface="Lucida Grande"/>
                <a:ea typeface="Geneva"/>
                <a:cs typeface="Geneva"/>
              </a:rPr>
              <a:pPr/>
              <a:t>1</a:t>
            </a:fld>
            <a:endParaRPr lang="en-US">
              <a:latin typeface="Lucida Grande"/>
              <a:ea typeface="Geneva"/>
              <a:cs typeface="Geneva"/>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7BE049-20F1-406F-8CE3-42BF2CD1B4EA}" type="slidenum">
              <a:rPr lang="en-US" smtClean="0"/>
              <a:pPr>
                <a:defRPr/>
              </a:pPr>
              <a:t>32</a:t>
            </a:fld>
            <a:endParaRPr lang="en-US"/>
          </a:p>
        </p:txBody>
      </p:sp>
    </p:spTree>
    <p:extLst>
      <p:ext uri="{BB962C8B-B14F-4D97-AF65-F5344CB8AC3E}">
        <p14:creationId xmlns:p14="http://schemas.microsoft.com/office/powerpoint/2010/main" val="317559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p:spPr>
        <p:txBody>
          <a:bodyPr/>
          <a:lstStyle/>
          <a:p>
            <a:endParaRPr lang="en-US" dirty="0">
              <a:latin typeface="Lucida Grande"/>
              <a:ea typeface="Geneva"/>
              <a:cs typeface="Geneva"/>
            </a:endParaRPr>
          </a:p>
        </p:txBody>
      </p:sp>
      <p:sp>
        <p:nvSpPr>
          <p:cNvPr id="61443" name="Slide Number Placeholder 3"/>
          <p:cNvSpPr>
            <a:spLocks noGrp="1"/>
          </p:cNvSpPr>
          <p:nvPr>
            <p:ph type="sldNum" sz="quarter" idx="5"/>
          </p:nvPr>
        </p:nvSpPr>
        <p:spPr>
          <a:noFill/>
        </p:spPr>
        <p:txBody>
          <a:bodyPr/>
          <a:lstStyle/>
          <a:p>
            <a:fld id="{22D4CEE2-C57F-46BF-9380-DB5FF0AA2248}" type="slidenum">
              <a:rPr lang="en-US" smtClean="0">
                <a:latin typeface="Lucida Grande"/>
                <a:ea typeface="Geneva"/>
                <a:cs typeface="Geneva"/>
              </a:rPr>
              <a:pPr/>
              <a:t>33</a:t>
            </a:fld>
            <a:endParaRPr lang="en-US">
              <a:latin typeface="Lucida Grande"/>
              <a:ea typeface="Geneva"/>
              <a:cs typeface="Gene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p:spPr>
        <p:txBody>
          <a:bodyPr/>
          <a:lstStyle/>
          <a:p>
            <a:r>
              <a:rPr lang="en-US" dirty="0">
                <a:latin typeface="Lucida Grande"/>
                <a:ea typeface="Geneva"/>
                <a:cs typeface="Geneva"/>
              </a:rPr>
              <a:t>z = (X – M) / SD</a:t>
            </a:r>
          </a:p>
        </p:txBody>
      </p:sp>
      <p:sp>
        <p:nvSpPr>
          <p:cNvPr id="45059" name="Slide Number Placeholder 3"/>
          <p:cNvSpPr>
            <a:spLocks noGrp="1"/>
          </p:cNvSpPr>
          <p:nvPr>
            <p:ph type="sldNum" sz="quarter" idx="5"/>
          </p:nvPr>
        </p:nvSpPr>
        <p:spPr>
          <a:noFill/>
        </p:spPr>
        <p:txBody>
          <a:bodyPr/>
          <a:lstStyle/>
          <a:p>
            <a:fld id="{144F0C0A-4132-400A-A9FC-DE04BC5BBC44}" type="slidenum">
              <a:rPr lang="en-US" smtClean="0">
                <a:latin typeface="Lucida Grande"/>
                <a:ea typeface="Geneva"/>
                <a:cs typeface="Geneva"/>
              </a:rPr>
              <a:pPr/>
              <a:t>3</a:t>
            </a:fld>
            <a:endParaRPr lang="en-US">
              <a:latin typeface="Lucida Grande"/>
              <a:ea typeface="Geneva"/>
              <a:cs typeface="Gene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7BE049-20F1-406F-8CE3-42BF2CD1B4EA}" type="slidenum">
              <a:rPr lang="en-US" smtClean="0"/>
              <a:pPr>
                <a:defRPr/>
              </a:pPr>
              <a:t>5</a:t>
            </a:fld>
            <a:endParaRPr lang="en-US"/>
          </a:p>
        </p:txBody>
      </p:sp>
    </p:spTree>
    <p:extLst>
      <p:ext uri="{BB962C8B-B14F-4D97-AF65-F5344CB8AC3E}">
        <p14:creationId xmlns:p14="http://schemas.microsoft.com/office/powerpoint/2010/main" val="203852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9D85058A-C243-415B-91BB-20913EB48F1B}" type="slidenum">
              <a:rPr lang="en-US" smtClean="0">
                <a:latin typeface="Lucida Grande"/>
                <a:ea typeface="Geneva"/>
                <a:cs typeface="Geneva"/>
              </a:rPr>
              <a:pPr/>
              <a:t>12</a:t>
            </a:fld>
            <a:endParaRPr lang="en-US">
              <a:latin typeface="Lucida Grande"/>
              <a:ea typeface="Geneva"/>
              <a:cs typeface="Geneva"/>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9155" name="Slide Number Placeholder 3"/>
          <p:cNvSpPr>
            <a:spLocks noGrp="1"/>
          </p:cNvSpPr>
          <p:nvPr>
            <p:ph type="sldNum" sz="quarter" idx="5"/>
          </p:nvPr>
        </p:nvSpPr>
        <p:spPr>
          <a:noFill/>
        </p:spPr>
        <p:txBody>
          <a:bodyPr/>
          <a:lstStyle/>
          <a:p>
            <a:fld id="{E466AD20-99A6-4A4D-BDF5-317BDAD75090}" type="slidenum">
              <a:rPr lang="en-US" smtClean="0">
                <a:latin typeface="Lucida Grande"/>
                <a:ea typeface="Geneva"/>
                <a:cs typeface="Geneva"/>
              </a:rPr>
              <a:pPr/>
              <a:t>13</a:t>
            </a:fld>
            <a:endParaRPr lang="en-US">
              <a:latin typeface="Lucida Grande"/>
              <a:ea typeface="Geneva"/>
              <a:cs typeface="Gene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standard deviation, etc. </a:t>
            </a:r>
          </a:p>
        </p:txBody>
      </p:sp>
      <p:sp>
        <p:nvSpPr>
          <p:cNvPr id="4" name="Slide Number Placeholder 3"/>
          <p:cNvSpPr>
            <a:spLocks noGrp="1"/>
          </p:cNvSpPr>
          <p:nvPr>
            <p:ph type="sldNum" sz="quarter" idx="10"/>
          </p:nvPr>
        </p:nvSpPr>
        <p:spPr/>
        <p:txBody>
          <a:bodyPr/>
          <a:lstStyle/>
          <a:p>
            <a:pPr>
              <a:defRPr/>
            </a:pPr>
            <a:fld id="{817BE049-20F1-406F-8CE3-42BF2CD1B4EA}" type="slidenum">
              <a:rPr lang="en-US" smtClean="0"/>
              <a:pPr>
                <a:defRPr/>
              </a:pPr>
              <a:t>21</a:t>
            </a:fld>
            <a:endParaRPr lang="en-US"/>
          </a:p>
        </p:txBody>
      </p:sp>
    </p:spTree>
    <p:extLst>
      <p:ext uri="{BB962C8B-B14F-4D97-AF65-F5344CB8AC3E}">
        <p14:creationId xmlns:p14="http://schemas.microsoft.com/office/powerpoint/2010/main" val="2176205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a:t>
            </a:r>
          </a:p>
        </p:txBody>
      </p:sp>
      <p:sp>
        <p:nvSpPr>
          <p:cNvPr id="4" name="Slide Number Placeholder 3"/>
          <p:cNvSpPr>
            <a:spLocks noGrp="1"/>
          </p:cNvSpPr>
          <p:nvPr>
            <p:ph type="sldNum" sz="quarter" idx="10"/>
          </p:nvPr>
        </p:nvSpPr>
        <p:spPr/>
        <p:txBody>
          <a:bodyPr/>
          <a:lstStyle/>
          <a:p>
            <a:pPr>
              <a:defRPr/>
            </a:pPr>
            <a:fld id="{817BE049-20F1-406F-8CE3-42BF2CD1B4EA}" type="slidenum">
              <a:rPr lang="en-US" smtClean="0"/>
              <a:pPr>
                <a:defRPr/>
              </a:pPr>
              <a:t>24</a:t>
            </a:fld>
            <a:endParaRPr lang="en-US"/>
          </a:p>
        </p:txBody>
      </p:sp>
    </p:spTree>
    <p:extLst>
      <p:ext uri="{BB962C8B-B14F-4D97-AF65-F5344CB8AC3E}">
        <p14:creationId xmlns:p14="http://schemas.microsoft.com/office/powerpoint/2010/main" val="1521231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5299" name="Slide Number Placeholder 3"/>
          <p:cNvSpPr>
            <a:spLocks noGrp="1"/>
          </p:cNvSpPr>
          <p:nvPr>
            <p:ph type="sldNum" sz="quarter" idx="5"/>
          </p:nvPr>
        </p:nvSpPr>
        <p:spPr>
          <a:noFill/>
        </p:spPr>
        <p:txBody>
          <a:bodyPr/>
          <a:lstStyle/>
          <a:p>
            <a:fld id="{4BC8563E-B840-4E37-AE95-4550FECA91B8}" type="slidenum">
              <a:rPr lang="en-US" smtClean="0">
                <a:latin typeface="Lucida Grande"/>
                <a:ea typeface="Geneva"/>
                <a:cs typeface="Geneva"/>
              </a:rPr>
              <a:pPr/>
              <a:t>28</a:t>
            </a:fld>
            <a:endParaRPr lang="en-US">
              <a:latin typeface="Lucida Grande"/>
              <a:ea typeface="Geneva"/>
              <a:cs typeface="Gene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is usually used in journal articles</a:t>
            </a:r>
          </a:p>
        </p:txBody>
      </p:sp>
      <p:sp>
        <p:nvSpPr>
          <p:cNvPr id="4" name="Slide Number Placeholder 3"/>
          <p:cNvSpPr>
            <a:spLocks noGrp="1"/>
          </p:cNvSpPr>
          <p:nvPr>
            <p:ph type="sldNum" sz="quarter" idx="10"/>
          </p:nvPr>
        </p:nvSpPr>
        <p:spPr/>
        <p:txBody>
          <a:bodyPr/>
          <a:lstStyle/>
          <a:p>
            <a:pPr>
              <a:defRPr/>
            </a:pPr>
            <a:fld id="{817BE049-20F1-406F-8CE3-42BF2CD1B4EA}" type="slidenum">
              <a:rPr lang="en-US" smtClean="0"/>
              <a:pPr>
                <a:defRPr/>
              </a:pPr>
              <a:t>31</a:t>
            </a:fld>
            <a:endParaRPr lang="en-US"/>
          </a:p>
        </p:txBody>
      </p:sp>
    </p:spTree>
    <p:extLst>
      <p:ext uri="{BB962C8B-B14F-4D97-AF65-F5344CB8AC3E}">
        <p14:creationId xmlns:p14="http://schemas.microsoft.com/office/powerpoint/2010/main" val="180844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25CDF0-0CD4-4A27-B87D-6FB97910A67D}"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49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40C29E-44A9-4B8B-BF17-CDA431879228}" type="slidenum">
              <a:rPr lang="en-US" smtClean="0"/>
              <a:pPr>
                <a:defRPr/>
              </a:pPr>
              <a:t>‹#›</a:t>
            </a:fld>
            <a:endParaRPr lang="en-US"/>
          </a:p>
        </p:txBody>
      </p:sp>
    </p:spTree>
    <p:extLst>
      <p:ext uri="{BB962C8B-B14F-4D97-AF65-F5344CB8AC3E}">
        <p14:creationId xmlns:p14="http://schemas.microsoft.com/office/powerpoint/2010/main" val="181230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526483-C53B-4E23-91BC-A7D50D00271A}" type="slidenum">
              <a:rPr lang="en-US" smtClean="0"/>
              <a:pPr>
                <a:defRPr/>
              </a:pPr>
              <a:t>‹#›</a:t>
            </a:fld>
            <a:endParaRPr lang="en-US"/>
          </a:p>
        </p:txBody>
      </p:sp>
    </p:spTree>
    <p:extLst>
      <p:ext uri="{BB962C8B-B14F-4D97-AF65-F5344CB8AC3E}">
        <p14:creationId xmlns:p14="http://schemas.microsoft.com/office/powerpoint/2010/main" val="270689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4E85BD-960D-45B0-86F7-B293C5297D01}" type="slidenum">
              <a:rPr lang="en-US" smtClean="0"/>
              <a:pPr>
                <a:defRPr/>
              </a:pPr>
              <a:t>‹#›</a:t>
            </a:fld>
            <a:endParaRPr lang="en-US"/>
          </a:p>
        </p:txBody>
      </p:sp>
    </p:spTree>
    <p:extLst>
      <p:ext uri="{BB962C8B-B14F-4D97-AF65-F5344CB8AC3E}">
        <p14:creationId xmlns:p14="http://schemas.microsoft.com/office/powerpoint/2010/main" val="79866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6514068-61CB-4236-91C2-08F6EFB0D855}"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28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lvl1pPr>
              <a:defRPr sz="24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845736"/>
            <a:ext cx="3703320" cy="4023359"/>
          </a:xfrm>
        </p:spPr>
        <p:txBody>
          <a:bodyPr/>
          <a:lstStyle>
            <a:lvl1pPr>
              <a:defRPr sz="24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5B8C2ED-50F8-4DFD-974A-D484B543110F}" type="slidenum">
              <a:rPr lang="en-US" smtClean="0"/>
              <a:pPr>
                <a:defRPr/>
              </a:pPr>
              <a:t>‹#›</a:t>
            </a:fld>
            <a:endParaRPr lang="en-US"/>
          </a:p>
        </p:txBody>
      </p:sp>
    </p:spTree>
    <p:extLst>
      <p:ext uri="{BB962C8B-B14F-4D97-AF65-F5344CB8AC3E}">
        <p14:creationId xmlns:p14="http://schemas.microsoft.com/office/powerpoint/2010/main" val="187138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696F84B-FC8C-437B-A99F-065ADF9AD2CB}" type="slidenum">
              <a:rPr lang="en-US" smtClean="0"/>
              <a:pPr>
                <a:defRPr/>
              </a:pPr>
              <a:t>‹#›</a:t>
            </a:fld>
            <a:endParaRPr lang="en-US"/>
          </a:p>
        </p:txBody>
      </p:sp>
    </p:spTree>
    <p:extLst>
      <p:ext uri="{BB962C8B-B14F-4D97-AF65-F5344CB8AC3E}">
        <p14:creationId xmlns:p14="http://schemas.microsoft.com/office/powerpoint/2010/main" val="348657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58DFD37-25D7-44FE-A82E-6186244775E9}" type="slidenum">
              <a:rPr lang="en-US" smtClean="0"/>
              <a:pPr>
                <a:defRPr/>
              </a:pPr>
              <a:t>‹#›</a:t>
            </a:fld>
            <a:endParaRPr lang="en-US"/>
          </a:p>
        </p:txBody>
      </p:sp>
    </p:spTree>
    <p:extLst>
      <p:ext uri="{BB962C8B-B14F-4D97-AF65-F5344CB8AC3E}">
        <p14:creationId xmlns:p14="http://schemas.microsoft.com/office/powerpoint/2010/main" val="269420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6ECB763A-28AB-44D8-92C5-FE7C5F148177}" type="slidenum">
              <a:rPr lang="en-US" smtClean="0"/>
              <a:pPr>
                <a:defRPr/>
              </a:pPr>
              <a:t>‹#›</a:t>
            </a:fld>
            <a:endParaRPr lang="en-US"/>
          </a:p>
        </p:txBody>
      </p:sp>
    </p:spTree>
    <p:extLst>
      <p:ext uri="{BB962C8B-B14F-4D97-AF65-F5344CB8AC3E}">
        <p14:creationId xmlns:p14="http://schemas.microsoft.com/office/powerpoint/2010/main" val="2510706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5CC80E4A-0110-4735-A157-C765DAA44BC1}" type="slidenum">
              <a:rPr lang="en-US" smtClean="0"/>
              <a:pPr>
                <a:defRPr/>
              </a:pPr>
              <a:t>‹#›</a:t>
            </a:fld>
            <a:endParaRPr lang="en-US"/>
          </a:p>
        </p:txBody>
      </p:sp>
    </p:spTree>
    <p:extLst>
      <p:ext uri="{BB962C8B-B14F-4D97-AF65-F5344CB8AC3E}">
        <p14:creationId xmlns:p14="http://schemas.microsoft.com/office/powerpoint/2010/main" val="116766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32628A-27A7-481D-9739-D9672045CA1D}" type="slidenum">
              <a:rPr lang="en-US" smtClean="0"/>
              <a:pPr>
                <a:defRPr/>
              </a:pPr>
              <a:t>‹#›</a:t>
            </a:fld>
            <a:endParaRPr lang="en-US"/>
          </a:p>
        </p:txBody>
      </p:sp>
    </p:spTree>
    <p:extLst>
      <p:ext uri="{BB962C8B-B14F-4D97-AF65-F5344CB8AC3E}">
        <p14:creationId xmlns:p14="http://schemas.microsoft.com/office/powerpoint/2010/main" val="191544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9F604675-4DF6-4231-9D13-67DB64B96F8A}"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9154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p:txBody>
          <a:bodyPr>
            <a:normAutofit/>
          </a:bodyPr>
          <a:lstStyle/>
          <a:p>
            <a:r>
              <a:rPr lang="en-US" sz="6600" dirty="0"/>
              <a:t>Hypothesis Testing with </a:t>
            </a:r>
            <a:r>
              <a:rPr lang="en-US" sz="6600" i="1" dirty="0"/>
              <a:t>z</a:t>
            </a:r>
            <a:r>
              <a:rPr lang="en-US" sz="6600" dirty="0"/>
              <a:t> Tests</a:t>
            </a:r>
          </a:p>
        </p:txBody>
      </p:sp>
      <p:sp>
        <p:nvSpPr>
          <p:cNvPr id="7" name="Subtitle 6"/>
          <p:cNvSpPr>
            <a:spLocks noGrp="1"/>
          </p:cNvSpPr>
          <p:nvPr>
            <p:ph type="subTitle" idx="1"/>
          </p:nvPr>
        </p:nvSpPr>
        <p:spPr/>
        <p:txBody>
          <a:bodyPr/>
          <a:lstStyle/>
          <a:p>
            <a:r>
              <a:rPr lang="en-US" dirty="0"/>
              <a:t>Chapter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Second Example</a:t>
            </a:r>
            <a:endParaRPr lang="en-US" dirty="0"/>
          </a:p>
        </p:txBody>
      </p:sp>
      <p:sp>
        <p:nvSpPr>
          <p:cNvPr id="3" name="Content Placeholder 2"/>
          <p:cNvSpPr>
            <a:spLocks noGrp="1"/>
          </p:cNvSpPr>
          <p:nvPr>
            <p:ph idx="1"/>
          </p:nvPr>
        </p:nvSpPr>
        <p:spPr/>
        <p:txBody>
          <a:bodyPr/>
          <a:lstStyle/>
          <a:p>
            <a:r>
              <a:rPr lang="en-US"/>
              <a:t>What is the percentage of scores:</a:t>
            </a:r>
          </a:p>
          <a:p>
            <a:pPr lvl="1"/>
            <a:r>
              <a:rPr lang="en-US"/>
              <a:t>Above Baylor’s average score?</a:t>
            </a:r>
          </a:p>
          <a:p>
            <a:pPr lvl="1"/>
            <a:r>
              <a:rPr lang="en-US"/>
              <a:t>Below Baylor’s average score?</a:t>
            </a:r>
            <a:endParaRPr lang="en-US" dirty="0"/>
          </a:p>
        </p:txBody>
      </p:sp>
    </p:spTree>
    <p:extLst>
      <p:ext uri="{BB962C8B-B14F-4D97-AF65-F5344CB8AC3E}">
        <p14:creationId xmlns:p14="http://schemas.microsoft.com/office/powerpoint/2010/main" val="287343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now what?</a:t>
            </a:r>
            <a:endParaRPr lang="en-US" dirty="0"/>
          </a:p>
        </p:txBody>
      </p:sp>
      <p:sp>
        <p:nvSpPr>
          <p:cNvPr id="3" name="Content Placeholder 2"/>
          <p:cNvSpPr>
            <a:spLocks noGrp="1"/>
          </p:cNvSpPr>
          <p:nvPr>
            <p:ph idx="1"/>
          </p:nvPr>
        </p:nvSpPr>
        <p:spPr/>
        <p:txBody>
          <a:bodyPr>
            <a:normAutofit/>
          </a:bodyPr>
          <a:lstStyle/>
          <a:p>
            <a:r>
              <a:rPr lang="en-US" dirty="0"/>
              <a:t>Now we have all the background ideas for hypothesis testing:</a:t>
            </a:r>
          </a:p>
          <a:p>
            <a:pPr lvl="1"/>
            <a:r>
              <a:rPr lang="en-US" dirty="0"/>
              <a:t>Hypotheses (null versus research, levels, groups, variables, etc.)</a:t>
            </a:r>
          </a:p>
          <a:p>
            <a:pPr lvl="1"/>
            <a:r>
              <a:rPr lang="en-US" dirty="0"/>
              <a:t>Distributions (how to compare scores, </a:t>
            </a:r>
            <a:r>
              <a:rPr lang="en-US" i="1" dirty="0"/>
              <a:t>z</a:t>
            </a:r>
            <a:r>
              <a:rPr lang="en-US" dirty="0"/>
              <a:t> distribution)</a:t>
            </a:r>
          </a:p>
          <a:p>
            <a:pPr lvl="1"/>
            <a:r>
              <a:rPr lang="en-US" i="1" dirty="0"/>
              <a:t>p </a:t>
            </a:r>
            <a:r>
              <a:rPr lang="en-US" dirty="0"/>
              <a:t>values (percentages)</a:t>
            </a:r>
          </a:p>
          <a:p>
            <a:pPr lvl="1"/>
            <a:r>
              <a:rPr lang="en-US" dirty="0"/>
              <a:t>Decisions (reject or fail to reject the null hypothesis)</a:t>
            </a:r>
          </a:p>
          <a:p>
            <a:r>
              <a:rPr lang="en-US" dirty="0"/>
              <a:t>How do we bring all that together?</a:t>
            </a:r>
          </a:p>
        </p:txBody>
      </p:sp>
    </p:spTree>
    <p:extLst>
      <p:ext uri="{BB962C8B-B14F-4D97-AF65-F5344CB8AC3E}">
        <p14:creationId xmlns:p14="http://schemas.microsoft.com/office/powerpoint/2010/main" val="284343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a:bodyPr>
          <a:lstStyle/>
          <a:p>
            <a:r>
              <a:rPr lang="en-US"/>
              <a:t>The Assumptions and the Steps of Hypothesis Testing</a:t>
            </a:r>
          </a:p>
        </p:txBody>
      </p:sp>
      <p:sp>
        <p:nvSpPr>
          <p:cNvPr id="46082" name="Rectangle 3"/>
          <p:cNvSpPr>
            <a:spLocks noGrp="1" noChangeArrowheads="1"/>
          </p:cNvSpPr>
          <p:nvPr>
            <p:ph idx="1"/>
          </p:nvPr>
        </p:nvSpPr>
        <p:spPr/>
        <p:txBody>
          <a:bodyPr/>
          <a:lstStyle/>
          <a:p>
            <a:r>
              <a:rPr lang="en-US" dirty="0"/>
              <a:t>Requirements to conduct analyses</a:t>
            </a:r>
          </a:p>
          <a:p>
            <a:pPr lvl="1"/>
            <a:r>
              <a:rPr lang="en-US" b="1" dirty="0"/>
              <a:t>Assumption: </a:t>
            </a:r>
            <a:r>
              <a:rPr lang="en-US" dirty="0"/>
              <a:t>characteristic about a population that we are sampling necessary for accurate inferences</a:t>
            </a:r>
          </a:p>
          <a:p>
            <a:pPr lvl="1"/>
            <a:r>
              <a:rPr lang="en-US" dirty="0"/>
              <a:t>In English: the things that have to be in place for your results to mean what you think they mean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t>Parametric v. Nonparametric Tests</a:t>
            </a:r>
          </a:p>
        </p:txBody>
      </p:sp>
      <p:sp>
        <p:nvSpPr>
          <p:cNvPr id="48130" name="Content Placeholder 2"/>
          <p:cNvSpPr>
            <a:spLocks noGrp="1"/>
          </p:cNvSpPr>
          <p:nvPr>
            <p:ph idx="1"/>
          </p:nvPr>
        </p:nvSpPr>
        <p:spPr/>
        <p:txBody>
          <a:bodyPr/>
          <a:lstStyle/>
          <a:p>
            <a:r>
              <a:rPr lang="en-US" b="1" dirty="0"/>
              <a:t>Parametric tests: </a:t>
            </a:r>
            <a:r>
              <a:rPr lang="en-US" dirty="0"/>
              <a:t>inferential statistical test based on assumptions about a population</a:t>
            </a:r>
          </a:p>
          <a:p>
            <a:r>
              <a:rPr lang="en-US" b="1" dirty="0"/>
              <a:t>Nonparametric tests: </a:t>
            </a:r>
            <a:r>
              <a:rPr lang="en-US" dirty="0"/>
              <a:t>inferential statistical test not based on assumptions about the population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dirty="0"/>
              <a:t>Most statisticians use parametric tests (that’s z, t, ANOVA, regression, basically this whole class)</a:t>
            </a:r>
          </a:p>
          <a:p>
            <a:r>
              <a:rPr lang="en-US" dirty="0"/>
              <a:t>Three assumptions (for now!)</a:t>
            </a:r>
          </a:p>
        </p:txBody>
      </p:sp>
    </p:spTree>
    <p:extLst>
      <p:ext uri="{BB962C8B-B14F-4D97-AF65-F5344CB8AC3E}">
        <p14:creationId xmlns:p14="http://schemas.microsoft.com/office/powerpoint/2010/main" val="60824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dirty="0"/>
              <a:t>Dependent variable is at least a </a:t>
            </a:r>
            <a:r>
              <a:rPr lang="en-US" b="1" dirty="0"/>
              <a:t>scale variable</a:t>
            </a:r>
          </a:p>
          <a:p>
            <a:pPr lvl="1"/>
            <a:r>
              <a:rPr lang="en-US" dirty="0"/>
              <a:t>Can you break it?</a:t>
            </a:r>
          </a:p>
          <a:p>
            <a:pPr lvl="1"/>
            <a:r>
              <a:rPr lang="en-US" dirty="0"/>
              <a:t>…interval options are tricky, but definitely not nominal or ordinal</a:t>
            </a:r>
          </a:p>
        </p:txBody>
      </p:sp>
    </p:spTree>
    <p:extLst>
      <p:ext uri="{BB962C8B-B14F-4D97-AF65-F5344CB8AC3E}">
        <p14:creationId xmlns:p14="http://schemas.microsoft.com/office/powerpoint/2010/main" val="222139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b="1" dirty="0"/>
              <a:t>Random selection </a:t>
            </a:r>
            <a:r>
              <a:rPr lang="en-US" dirty="0"/>
              <a:t>of participants</a:t>
            </a:r>
          </a:p>
          <a:p>
            <a:pPr lvl="1"/>
            <a:r>
              <a:rPr lang="en-US" dirty="0"/>
              <a:t>Eek!</a:t>
            </a:r>
          </a:p>
          <a:p>
            <a:pPr lvl="1"/>
            <a:r>
              <a:rPr lang="en-US" dirty="0"/>
              <a:t>Can you break it?</a:t>
            </a:r>
          </a:p>
          <a:p>
            <a:pPr lvl="1"/>
            <a:r>
              <a:rPr lang="en-US" dirty="0"/>
              <a:t>Yes, using random assignment and careful generalization</a:t>
            </a:r>
          </a:p>
        </p:txBody>
      </p:sp>
    </p:spTree>
    <p:extLst>
      <p:ext uri="{BB962C8B-B14F-4D97-AF65-F5344CB8AC3E}">
        <p14:creationId xmlns:p14="http://schemas.microsoft.com/office/powerpoint/2010/main" val="383426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dirty="0"/>
              <a:t>Population or sampling distribution are normal (</a:t>
            </a:r>
            <a:r>
              <a:rPr lang="en-US" b="1" dirty="0"/>
              <a:t>Normality assumption</a:t>
            </a:r>
            <a:r>
              <a:rPr lang="en-US" dirty="0"/>
              <a:t>)</a:t>
            </a:r>
          </a:p>
          <a:p>
            <a:pPr lvl="1"/>
            <a:r>
              <a:rPr lang="en-US" dirty="0"/>
              <a:t>Can you break it?</a:t>
            </a:r>
          </a:p>
          <a:p>
            <a:pPr lvl="1"/>
            <a:r>
              <a:rPr lang="en-US" dirty="0"/>
              <a:t>Yes, with the magic number </a:t>
            </a:r>
            <a:r>
              <a:rPr lang="en-US" i="1" dirty="0"/>
              <a:t>N</a:t>
            </a:r>
            <a:r>
              <a:rPr lang="en-US" dirty="0"/>
              <a:t> = 30</a:t>
            </a:r>
          </a:p>
        </p:txBody>
      </p:sp>
    </p:spTree>
    <p:extLst>
      <p:ext uri="{BB962C8B-B14F-4D97-AF65-F5344CB8AC3E}">
        <p14:creationId xmlns:p14="http://schemas.microsoft.com/office/powerpoint/2010/main" val="18992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dirty="0"/>
              <a:t>So we can break all the rules?</a:t>
            </a:r>
          </a:p>
          <a:p>
            <a:r>
              <a:rPr lang="en-US" b="1" dirty="0"/>
              <a:t>Robust tests:</a:t>
            </a:r>
            <a:r>
              <a:rPr lang="en-US" dirty="0"/>
              <a:t> hypothesis testing that gives you fairly accurate results even though the assumptions may not be quite met</a:t>
            </a:r>
          </a:p>
        </p:txBody>
      </p:sp>
    </p:spTree>
    <p:extLst>
      <p:ext uri="{BB962C8B-B14F-4D97-AF65-F5344CB8AC3E}">
        <p14:creationId xmlns:p14="http://schemas.microsoft.com/office/powerpoint/2010/main" val="1371791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a:t>Step 1. Identify:</a:t>
            </a:r>
          </a:p>
          <a:p>
            <a:pPr lvl="1"/>
            <a:r>
              <a:rPr lang="en-US"/>
              <a:t>Population(s)</a:t>
            </a:r>
          </a:p>
          <a:p>
            <a:pPr lvl="1"/>
            <a:r>
              <a:rPr lang="en-US"/>
              <a:t>Comparison distribution</a:t>
            </a:r>
          </a:p>
          <a:p>
            <a:pPr lvl="1"/>
            <a:r>
              <a:rPr lang="en-US"/>
              <a:t>Assumptions</a:t>
            </a:r>
            <a:endParaRPr lang="en-US" dirty="0"/>
          </a:p>
        </p:txBody>
      </p:sp>
    </p:spTree>
    <p:extLst>
      <p:ext uri="{BB962C8B-B14F-4D97-AF65-F5344CB8AC3E}">
        <p14:creationId xmlns:p14="http://schemas.microsoft.com/office/powerpoint/2010/main" val="317089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review</a:t>
            </a:r>
          </a:p>
        </p:txBody>
      </p:sp>
      <p:sp>
        <p:nvSpPr>
          <p:cNvPr id="3" name="Content Placeholder 2"/>
          <p:cNvSpPr>
            <a:spLocks noGrp="1"/>
          </p:cNvSpPr>
          <p:nvPr>
            <p:ph idx="1"/>
          </p:nvPr>
        </p:nvSpPr>
        <p:spPr/>
        <p:txBody>
          <a:bodyPr/>
          <a:lstStyle/>
          <a:p>
            <a:r>
              <a:rPr lang="en-US" dirty="0"/>
              <a:t>This section should be a review because we did a lot of these examples in class for chapter 6</a:t>
            </a:r>
          </a:p>
          <a:p>
            <a:r>
              <a:rPr lang="en-US" dirty="0"/>
              <a:t>Go </a:t>
            </a:r>
            <a:r>
              <a:rPr lang="en-US"/>
              <a:t>back there </a:t>
            </a:r>
            <a:r>
              <a:rPr lang="en-US" dirty="0"/>
              <a:t>if you want to view more examples </a:t>
            </a:r>
            <a:r>
              <a:rPr lang="en-US"/>
              <a:t>of problems</a:t>
            </a:r>
            <a:endParaRPr lang="en-US" dirty="0"/>
          </a:p>
        </p:txBody>
      </p:sp>
    </p:spTree>
    <p:extLst>
      <p:ext uri="{BB962C8B-B14F-4D97-AF65-F5344CB8AC3E}">
        <p14:creationId xmlns:p14="http://schemas.microsoft.com/office/powerpoint/2010/main" val="178515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2. State the null and research hypotheses</a:t>
            </a:r>
          </a:p>
          <a:p>
            <a:pPr lvl="1"/>
            <a:r>
              <a:rPr lang="en-US" dirty="0"/>
              <a:t>Sentences are great, but using the following format will help you:</a:t>
            </a:r>
          </a:p>
          <a:p>
            <a:pPr lvl="2"/>
            <a:r>
              <a:rPr lang="en-US" dirty="0"/>
              <a:t>Null: sample = population</a:t>
            </a:r>
          </a:p>
          <a:p>
            <a:pPr lvl="2"/>
            <a:r>
              <a:rPr lang="en-US" dirty="0"/>
              <a:t>Research: sample ≠ population</a:t>
            </a:r>
          </a:p>
          <a:p>
            <a:pPr lvl="2"/>
            <a:r>
              <a:rPr lang="en-US" dirty="0"/>
              <a:t>(two other options coming up!)</a:t>
            </a:r>
          </a:p>
        </p:txBody>
      </p:sp>
    </p:spTree>
    <p:extLst>
      <p:ext uri="{BB962C8B-B14F-4D97-AF65-F5344CB8AC3E}">
        <p14:creationId xmlns:p14="http://schemas.microsoft.com/office/powerpoint/2010/main" val="376560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3. Determine the characteristics of the comparison distribution</a:t>
            </a:r>
          </a:p>
          <a:p>
            <a:pPr lvl="1"/>
            <a:r>
              <a:rPr lang="en-US" dirty="0"/>
              <a:t>What?  Write down the numbers/symbols that describe steps 1 and 2</a:t>
            </a:r>
          </a:p>
        </p:txBody>
      </p:sp>
    </p:spTree>
    <p:extLst>
      <p:ext uri="{BB962C8B-B14F-4D97-AF65-F5344CB8AC3E}">
        <p14:creationId xmlns:p14="http://schemas.microsoft.com/office/powerpoint/2010/main" val="376560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4. Determine critical values/cut off scores</a:t>
            </a:r>
          </a:p>
          <a:p>
            <a:pPr lvl="1"/>
            <a:r>
              <a:rPr lang="en-US" b="1" dirty="0"/>
              <a:t>Cutoff scores: </a:t>
            </a:r>
            <a:r>
              <a:rPr lang="en-US" dirty="0"/>
              <a:t>(aka critical values) scores beyond which we would reject the null hypothesis</a:t>
            </a:r>
          </a:p>
          <a:p>
            <a:pPr lvl="1"/>
            <a:r>
              <a:rPr lang="en-US" b="1" dirty="0"/>
              <a:t>Critical region: </a:t>
            </a:r>
            <a:r>
              <a:rPr lang="en-US" dirty="0"/>
              <a:t>area of the distribution (tails) where we would reject the null hypothesis</a:t>
            </a:r>
          </a:p>
        </p:txBody>
      </p:sp>
    </p:spTree>
    <p:extLst>
      <p:ext uri="{BB962C8B-B14F-4D97-AF65-F5344CB8AC3E}">
        <p14:creationId xmlns:p14="http://schemas.microsoft.com/office/powerpoint/2010/main" val="3765601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a:xfrm>
            <a:off x="822959" y="1828800"/>
            <a:ext cx="7543801" cy="4023360"/>
          </a:xfrm>
        </p:spPr>
        <p:txBody>
          <a:bodyPr/>
          <a:lstStyle/>
          <a:p>
            <a:r>
              <a:rPr lang="en-US" dirty="0"/>
              <a:t>Step 4 – continued</a:t>
            </a:r>
          </a:p>
          <a:p>
            <a:pPr lvl="1"/>
            <a:r>
              <a:rPr lang="en-US" dirty="0"/>
              <a:t>Usually we use 5% or 1% (so you might see </a:t>
            </a:r>
            <a:r>
              <a:rPr lang="en-US" i="1" dirty="0"/>
              <a:t>p</a:t>
            </a:r>
            <a:r>
              <a:rPr lang="en-US" dirty="0"/>
              <a:t> &lt; .05 in journals)</a:t>
            </a:r>
          </a:p>
          <a:p>
            <a:pPr lvl="1"/>
            <a:r>
              <a:rPr lang="en-US" dirty="0"/>
              <a:t>Call the </a:t>
            </a:r>
            <a:r>
              <a:rPr lang="en-US" i="1" dirty="0"/>
              <a:t>p-</a:t>
            </a:r>
            <a:r>
              <a:rPr lang="en-US" dirty="0"/>
              <a:t>level (or </a:t>
            </a:r>
            <a:r>
              <a:rPr lang="en-US" i="1" dirty="0"/>
              <a:t>p-</a:t>
            </a:r>
            <a:r>
              <a:rPr lang="en-US" dirty="0"/>
              <a:t>critical)…I find this confusing with the actual </a:t>
            </a:r>
            <a:r>
              <a:rPr lang="en-US" i="1" dirty="0"/>
              <a:t>p</a:t>
            </a:r>
            <a:r>
              <a:rPr lang="en-US" dirty="0"/>
              <a:t> value (what we did in chapter 6)</a:t>
            </a:r>
          </a:p>
          <a:p>
            <a:pPr lvl="1"/>
            <a:r>
              <a:rPr lang="en-US" dirty="0"/>
              <a:t>Better to call it ALPHA (remember Type I error)</a:t>
            </a:r>
          </a:p>
        </p:txBody>
      </p:sp>
    </p:spTree>
    <p:extLst>
      <p:ext uri="{BB962C8B-B14F-4D97-AF65-F5344CB8AC3E}">
        <p14:creationId xmlns:p14="http://schemas.microsoft.com/office/powerpoint/2010/main" val="376560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4 – continued</a:t>
            </a:r>
          </a:p>
          <a:p>
            <a:pPr lvl="1"/>
            <a:r>
              <a:rPr lang="en-US" dirty="0"/>
              <a:t>So can we figure out what the critical scores would be?</a:t>
            </a:r>
          </a:p>
          <a:p>
            <a:pPr lvl="2"/>
            <a:r>
              <a:rPr lang="en-US" dirty="0"/>
              <a:t>Look at the </a:t>
            </a:r>
            <a:r>
              <a:rPr lang="en-US" i="1" dirty="0"/>
              <a:t>z</a:t>
            </a:r>
            <a:r>
              <a:rPr lang="en-US" dirty="0"/>
              <a:t> distribution table </a:t>
            </a:r>
          </a:p>
        </p:txBody>
      </p:sp>
    </p:spTree>
    <p:extLst>
      <p:ext uri="{BB962C8B-B14F-4D97-AF65-F5344CB8AC3E}">
        <p14:creationId xmlns:p14="http://schemas.microsoft.com/office/powerpoint/2010/main" val="69973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5. Calculate the test statistic</a:t>
            </a:r>
          </a:p>
          <a:p>
            <a:pPr lvl="1"/>
            <a:r>
              <a:rPr lang="en-US" dirty="0"/>
              <a:t>Step 4 is where you figure out the critical score (what do you need to get to … ?)</a:t>
            </a:r>
          </a:p>
          <a:p>
            <a:pPr lvl="1"/>
            <a:r>
              <a:rPr lang="en-US" dirty="0"/>
              <a:t>Step 5 you calculate your sample value (what did you actually get …?)</a:t>
            </a:r>
          </a:p>
          <a:p>
            <a:pPr lvl="1"/>
            <a:r>
              <a:rPr lang="en-US" dirty="0"/>
              <a:t>We are going to compare </a:t>
            </a:r>
            <a:r>
              <a:rPr lang="en-US" i="1" dirty="0"/>
              <a:t>z</a:t>
            </a:r>
            <a:r>
              <a:rPr lang="en-US" dirty="0"/>
              <a:t> scores in this section, but later we will switch to other types of statistical distributions</a:t>
            </a:r>
          </a:p>
        </p:txBody>
      </p:sp>
    </p:spTree>
    <p:extLst>
      <p:ext uri="{BB962C8B-B14F-4D97-AF65-F5344CB8AC3E}">
        <p14:creationId xmlns:p14="http://schemas.microsoft.com/office/powerpoint/2010/main" val="376560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6. Make a decision</a:t>
            </a:r>
          </a:p>
          <a:p>
            <a:pPr lvl="1"/>
            <a:r>
              <a:rPr lang="en-US" dirty="0"/>
              <a:t>Reject the null hypothesis </a:t>
            </a:r>
          </a:p>
          <a:p>
            <a:pPr lvl="2"/>
            <a:r>
              <a:rPr lang="en-US" dirty="0"/>
              <a:t>Your step 5 found score is in the critical region, farther out than the step 4 cutoff score</a:t>
            </a:r>
          </a:p>
          <a:p>
            <a:pPr lvl="1"/>
            <a:r>
              <a:rPr lang="en-US" dirty="0"/>
              <a:t>Fail to reject the null hypothesis</a:t>
            </a:r>
          </a:p>
          <a:p>
            <a:pPr lvl="2"/>
            <a:r>
              <a:rPr lang="en-US" dirty="0"/>
              <a:t>Your step 5 score is NOT in the critical region, less extreme than the step 4 cutoff score</a:t>
            </a:r>
          </a:p>
        </p:txBody>
      </p:sp>
    </p:spTree>
    <p:extLst>
      <p:ext uri="{BB962C8B-B14F-4D97-AF65-F5344CB8AC3E}">
        <p14:creationId xmlns:p14="http://schemas.microsoft.com/office/powerpoint/2010/main" val="797551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quick note</a:t>
            </a:r>
            <a:endParaRPr lang="en-US" dirty="0"/>
          </a:p>
        </p:txBody>
      </p:sp>
      <p:sp>
        <p:nvSpPr>
          <p:cNvPr id="3" name="Content Placeholder 2"/>
          <p:cNvSpPr>
            <a:spLocks noGrp="1"/>
          </p:cNvSpPr>
          <p:nvPr>
            <p:ph idx="1"/>
          </p:nvPr>
        </p:nvSpPr>
        <p:spPr/>
        <p:txBody>
          <a:bodyPr/>
          <a:lstStyle/>
          <a:p>
            <a:r>
              <a:rPr lang="en-US" dirty="0"/>
              <a:t>Statistical significance only means that your </a:t>
            </a:r>
            <a:r>
              <a:rPr lang="en-US" i="1" dirty="0"/>
              <a:t>p</a:t>
            </a:r>
            <a:r>
              <a:rPr lang="en-US" dirty="0"/>
              <a:t> values are small (or your found scores in step 5 are in the critical region)</a:t>
            </a:r>
          </a:p>
          <a:p>
            <a:r>
              <a:rPr lang="en-US" dirty="0"/>
              <a:t>Does not mean that it is practically useful</a:t>
            </a:r>
          </a:p>
          <a:p>
            <a:pPr lvl="1"/>
            <a:r>
              <a:rPr lang="en-US" dirty="0"/>
              <a:t>We will cover how to figure this part out later</a:t>
            </a:r>
          </a:p>
        </p:txBody>
      </p:sp>
    </p:spTree>
    <p:extLst>
      <p:ext uri="{BB962C8B-B14F-4D97-AF65-F5344CB8AC3E}">
        <p14:creationId xmlns:p14="http://schemas.microsoft.com/office/powerpoint/2010/main" val="2859527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a:bodyPr>
          <a:lstStyle/>
          <a:p>
            <a:r>
              <a:rPr lang="en-US" dirty="0"/>
              <a:t>An Example of the </a:t>
            </a:r>
            <a:r>
              <a:rPr lang="en-US" i="1" dirty="0"/>
              <a:t>z</a:t>
            </a:r>
            <a:r>
              <a:rPr lang="en-US" dirty="0"/>
              <a:t> Test</a:t>
            </a:r>
          </a:p>
        </p:txBody>
      </p:sp>
      <p:sp>
        <p:nvSpPr>
          <p:cNvPr id="54274" name="Rectangle 3"/>
          <p:cNvSpPr>
            <a:spLocks noGrp="1" noChangeArrowheads="1"/>
          </p:cNvSpPr>
          <p:nvPr>
            <p:ph idx="1"/>
          </p:nvPr>
        </p:nvSpPr>
        <p:spPr/>
        <p:txBody>
          <a:bodyPr/>
          <a:lstStyle/>
          <a:p>
            <a:r>
              <a:rPr lang="en-US" dirty="0"/>
              <a:t>The </a:t>
            </a:r>
            <a:r>
              <a:rPr lang="en-US" i="1" dirty="0"/>
              <a:t>z</a:t>
            </a:r>
            <a:r>
              <a:rPr lang="en-US" dirty="0"/>
              <a:t> test</a:t>
            </a:r>
          </a:p>
          <a:p>
            <a:pPr lvl="1"/>
            <a:r>
              <a:rPr lang="en-US" dirty="0"/>
              <a:t>When we know the population mean and the standard deviation</a:t>
            </a:r>
          </a:p>
          <a:p>
            <a:r>
              <a:rPr lang="en-US" dirty="0"/>
              <a:t>The</a:t>
            </a:r>
            <a:r>
              <a:rPr lang="en-US" i="1" dirty="0"/>
              <a:t> z </a:t>
            </a:r>
            <a:r>
              <a:rPr lang="en-US" dirty="0"/>
              <a:t>test </a:t>
            </a:r>
          </a:p>
          <a:p>
            <a:pPr lvl="1"/>
            <a:r>
              <a:rPr lang="en-US" dirty="0"/>
              <a:t>The six steps of hypothesis testing</a:t>
            </a:r>
          </a:p>
          <a:p>
            <a:pPr lvl="1"/>
            <a:r>
              <a:rPr lang="en-US" dirty="0"/>
              <a:t>H</a:t>
            </a:r>
            <a:r>
              <a:rPr lang="en-US" baseline="-25000" dirty="0"/>
              <a:t>0</a:t>
            </a:r>
            <a:r>
              <a:rPr lang="en-US" dirty="0"/>
              <a:t> (null hypothesis), H</a:t>
            </a:r>
            <a:r>
              <a:rPr lang="en-US" baseline="-25000" dirty="0"/>
              <a:t>1</a:t>
            </a:r>
            <a:r>
              <a:rPr lang="en-US" dirty="0"/>
              <a:t> (research hypothesis)</a:t>
            </a:r>
            <a:endParaRPr lang="en-US" baseline="-25000" dirty="0"/>
          </a:p>
          <a:p>
            <a:pPr lvl="1"/>
            <a:r>
              <a:rPr lang="en-US" dirty="0"/>
              <a:t>One-tailed vs. two-tailed tests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Hypothesis Testing Steps</a:t>
            </a:r>
            <a:endParaRPr lang="en-US" dirty="0"/>
          </a:p>
        </p:txBody>
      </p:sp>
      <p:sp>
        <p:nvSpPr>
          <p:cNvPr id="3" name="Content Placeholder 2"/>
          <p:cNvSpPr>
            <a:spLocks noGrp="1"/>
          </p:cNvSpPr>
          <p:nvPr>
            <p:ph idx="1"/>
          </p:nvPr>
        </p:nvSpPr>
        <p:spPr/>
        <p:txBody>
          <a:bodyPr/>
          <a:lstStyle/>
          <a:p>
            <a:r>
              <a:rPr lang="en-US" dirty="0"/>
              <a:t>Directional or one-tailed test</a:t>
            </a:r>
          </a:p>
          <a:p>
            <a:pPr lvl="1"/>
            <a:r>
              <a:rPr lang="en-US" dirty="0"/>
              <a:t>You predict a change in scores, either up or down</a:t>
            </a:r>
          </a:p>
          <a:p>
            <a:pPr lvl="1"/>
            <a:r>
              <a:rPr lang="en-US" dirty="0"/>
              <a:t>So you are only using one of the tails of the distribution</a:t>
            </a:r>
          </a:p>
          <a:p>
            <a:r>
              <a:rPr lang="en-US" dirty="0"/>
              <a:t>Null?</a:t>
            </a:r>
          </a:p>
          <a:p>
            <a:pPr lvl="1"/>
            <a:r>
              <a:rPr lang="en-US" dirty="0"/>
              <a:t>Remember the technical definition of the null (it’s the OPPOSITE)</a:t>
            </a:r>
          </a:p>
        </p:txBody>
      </p:sp>
    </p:spTree>
    <p:extLst>
      <p:ext uri="{BB962C8B-B14F-4D97-AF65-F5344CB8AC3E}">
        <p14:creationId xmlns:p14="http://schemas.microsoft.com/office/powerpoint/2010/main" val="17751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t>Check Your Learning</a:t>
            </a:r>
          </a:p>
        </p:txBody>
      </p:sp>
      <p:sp>
        <p:nvSpPr>
          <p:cNvPr id="44034" name="Content Placeholder 2"/>
          <p:cNvSpPr>
            <a:spLocks noGrp="1"/>
          </p:cNvSpPr>
          <p:nvPr>
            <p:ph idx="1"/>
          </p:nvPr>
        </p:nvSpPr>
        <p:spPr/>
        <p:txBody>
          <a:bodyPr/>
          <a:lstStyle/>
          <a:p>
            <a:r>
              <a:rPr lang="en-US"/>
              <a:t>If the population mean is 10 and the standard deviation is 2:</a:t>
            </a:r>
          </a:p>
          <a:p>
            <a:pPr lvl="1"/>
            <a:r>
              <a:rPr lang="en-US"/>
              <a:t>What is the percentile rank of a sample mean of 6? of 11?</a:t>
            </a:r>
          </a:p>
          <a:p>
            <a:pPr lvl="1"/>
            <a:r>
              <a:rPr lang="en-US"/>
              <a:t>What percentage of the samples would score higher than a score of 6? of 11?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Hypothesis Testing Steps</a:t>
            </a:r>
            <a:endParaRPr lang="en-US" dirty="0"/>
          </a:p>
        </p:txBody>
      </p:sp>
      <p:sp>
        <p:nvSpPr>
          <p:cNvPr id="3" name="Content Placeholder 2"/>
          <p:cNvSpPr>
            <a:spLocks noGrp="1"/>
          </p:cNvSpPr>
          <p:nvPr>
            <p:ph idx="1"/>
          </p:nvPr>
        </p:nvSpPr>
        <p:spPr/>
        <p:txBody>
          <a:bodyPr/>
          <a:lstStyle/>
          <a:p>
            <a:r>
              <a:rPr lang="en-US" dirty="0"/>
              <a:t>Directional or one-tailed test</a:t>
            </a:r>
          </a:p>
          <a:p>
            <a:pPr lvl="1"/>
            <a:r>
              <a:rPr lang="en-US" dirty="0"/>
              <a:t>If you predict scores will be higher:</a:t>
            </a:r>
          </a:p>
          <a:p>
            <a:pPr lvl="2"/>
            <a:r>
              <a:rPr lang="en-US" dirty="0"/>
              <a:t>Null: sample ≤ population</a:t>
            </a:r>
          </a:p>
          <a:p>
            <a:pPr lvl="2"/>
            <a:r>
              <a:rPr lang="en-US" dirty="0"/>
              <a:t>Research: sample &gt; population</a:t>
            </a:r>
          </a:p>
          <a:p>
            <a:pPr lvl="1"/>
            <a:r>
              <a:rPr lang="en-US" dirty="0"/>
              <a:t>If you predict scores will be lower:</a:t>
            </a:r>
          </a:p>
          <a:p>
            <a:pPr lvl="2"/>
            <a:r>
              <a:rPr lang="en-US" dirty="0"/>
              <a:t>Null: sample ≥ population</a:t>
            </a:r>
          </a:p>
          <a:p>
            <a:pPr lvl="2"/>
            <a:r>
              <a:rPr lang="en-US" dirty="0"/>
              <a:t>Research: sample &lt; population</a:t>
            </a:r>
          </a:p>
          <a:p>
            <a:pPr lvl="1"/>
            <a:r>
              <a:rPr lang="en-US" dirty="0"/>
              <a:t>See how these are opposites?</a:t>
            </a:r>
          </a:p>
          <a:p>
            <a:pPr marL="384048" lvl="2" indent="0">
              <a:buNone/>
            </a:pPr>
            <a:endParaRPr lang="en-US" dirty="0"/>
          </a:p>
        </p:txBody>
      </p:sp>
    </p:spTree>
    <p:extLst>
      <p:ext uri="{BB962C8B-B14F-4D97-AF65-F5344CB8AC3E}">
        <p14:creationId xmlns:p14="http://schemas.microsoft.com/office/powerpoint/2010/main" val="119439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Hypothesis Testing Steps</a:t>
            </a:r>
            <a:endParaRPr lang="en-US" dirty="0"/>
          </a:p>
        </p:txBody>
      </p:sp>
      <p:sp>
        <p:nvSpPr>
          <p:cNvPr id="3" name="Content Placeholder 2"/>
          <p:cNvSpPr>
            <a:spLocks noGrp="1"/>
          </p:cNvSpPr>
          <p:nvPr>
            <p:ph idx="1"/>
          </p:nvPr>
        </p:nvSpPr>
        <p:spPr/>
        <p:txBody>
          <a:bodyPr/>
          <a:lstStyle/>
          <a:p>
            <a:r>
              <a:rPr lang="en-US" dirty="0"/>
              <a:t>Nondirectional or two tailed test</a:t>
            </a:r>
          </a:p>
          <a:p>
            <a:pPr lvl="1"/>
            <a:r>
              <a:rPr lang="en-US" dirty="0"/>
              <a:t>You predict a change in scores but not a direction </a:t>
            </a:r>
          </a:p>
          <a:p>
            <a:pPr lvl="2"/>
            <a:r>
              <a:rPr lang="en-US" dirty="0"/>
              <a:t>Null: sample = population</a:t>
            </a:r>
          </a:p>
          <a:p>
            <a:pPr lvl="2"/>
            <a:r>
              <a:rPr lang="en-US" dirty="0"/>
              <a:t>Research: sample ≠ population</a:t>
            </a:r>
          </a:p>
        </p:txBody>
      </p:sp>
    </p:spTree>
    <p:extLst>
      <p:ext uri="{BB962C8B-B14F-4D97-AF65-F5344CB8AC3E}">
        <p14:creationId xmlns:p14="http://schemas.microsoft.com/office/powerpoint/2010/main" val="1069422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Hypothesis Testing Steps</a:t>
            </a:r>
            <a:endParaRPr lang="en-US" dirty="0"/>
          </a:p>
        </p:txBody>
      </p:sp>
      <p:sp>
        <p:nvSpPr>
          <p:cNvPr id="3" name="Content Placeholder 2"/>
          <p:cNvSpPr>
            <a:spLocks noGrp="1"/>
          </p:cNvSpPr>
          <p:nvPr>
            <p:ph idx="1"/>
          </p:nvPr>
        </p:nvSpPr>
        <p:spPr/>
        <p:txBody>
          <a:bodyPr/>
          <a:lstStyle/>
          <a:p>
            <a:r>
              <a:rPr lang="en-US" dirty="0"/>
              <a:t>Determining critical values/cut off scores</a:t>
            </a:r>
          </a:p>
          <a:p>
            <a:r>
              <a:rPr lang="en-US" dirty="0"/>
              <a:t>Table below shows the </a:t>
            </a:r>
            <a:r>
              <a:rPr lang="en-US" i="1" dirty="0"/>
              <a:t>z </a:t>
            </a:r>
            <a:r>
              <a:rPr lang="en-US" dirty="0"/>
              <a:t>cutoff scores for one- and two- tailed tests using </a:t>
            </a:r>
            <a:r>
              <a:rPr lang="en-US" i="1" dirty="0"/>
              <a:t>p</a:t>
            </a:r>
            <a:r>
              <a:rPr lang="en-US" dirty="0"/>
              <a:t> &lt; .05 or </a:t>
            </a:r>
            <a:r>
              <a:rPr lang="en-US" i="1" dirty="0"/>
              <a:t>p</a:t>
            </a:r>
            <a:r>
              <a:rPr lang="en-US" dirty="0"/>
              <a:t> &lt; .01</a:t>
            </a:r>
          </a:p>
          <a:p>
            <a:r>
              <a:rPr lang="en-US" dirty="0"/>
              <a:t>Understand how we got these from the </a:t>
            </a:r>
            <a:r>
              <a:rPr lang="en-US" i="1" dirty="0"/>
              <a:t>z </a:t>
            </a:r>
            <a:r>
              <a:rPr lang="en-US" dirty="0"/>
              <a:t>distribution table</a:t>
            </a:r>
          </a:p>
          <a:p>
            <a:endParaRPr lang="en-US" dirty="0"/>
          </a:p>
        </p:txBody>
      </p:sp>
      <p:graphicFrame>
        <p:nvGraphicFramePr>
          <p:cNvPr id="4" name="Table 3">
            <a:extLst>
              <a:ext uri="{FF2B5EF4-FFF2-40B4-BE49-F238E27FC236}">
                <a16:creationId xmlns:a16="http://schemas.microsoft.com/office/drawing/2014/main" id="{F12503F3-CAD0-41DE-BAFC-44CA668D36B5}"/>
              </a:ext>
            </a:extLst>
          </p:cNvPr>
          <p:cNvGraphicFramePr>
            <a:graphicFrameLocks noGrp="1"/>
          </p:cNvGraphicFramePr>
          <p:nvPr>
            <p:extLst>
              <p:ext uri="{D42A27DB-BD31-4B8C-83A1-F6EECF244321}">
                <p14:modId xmlns:p14="http://schemas.microsoft.com/office/powerpoint/2010/main" val="4290259662"/>
              </p:ext>
            </p:extLst>
          </p:nvPr>
        </p:nvGraphicFramePr>
        <p:xfrm>
          <a:off x="1524000" y="4038600"/>
          <a:ext cx="6096000" cy="1381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566358572"/>
                    </a:ext>
                  </a:extLst>
                </a:gridCol>
                <a:gridCol w="1524000">
                  <a:extLst>
                    <a:ext uri="{9D8B030D-6E8A-4147-A177-3AD203B41FA5}">
                      <a16:colId xmlns:a16="http://schemas.microsoft.com/office/drawing/2014/main" val="1320779560"/>
                    </a:ext>
                  </a:extLst>
                </a:gridCol>
                <a:gridCol w="1524000">
                  <a:extLst>
                    <a:ext uri="{9D8B030D-6E8A-4147-A177-3AD203B41FA5}">
                      <a16:colId xmlns:a16="http://schemas.microsoft.com/office/drawing/2014/main" val="3292801998"/>
                    </a:ext>
                  </a:extLst>
                </a:gridCol>
                <a:gridCol w="1524000">
                  <a:extLst>
                    <a:ext uri="{9D8B030D-6E8A-4147-A177-3AD203B41FA5}">
                      <a16:colId xmlns:a16="http://schemas.microsoft.com/office/drawing/2014/main" val="2502853281"/>
                    </a:ext>
                  </a:extLst>
                </a:gridCol>
              </a:tblGrid>
              <a:tr h="370840">
                <a:tc>
                  <a:txBody>
                    <a:bodyPr/>
                    <a:lstStyle/>
                    <a:p>
                      <a:endParaRPr lang="en-US" dirty="0"/>
                    </a:p>
                  </a:txBody>
                  <a:tcPr/>
                </a:tc>
                <a:tc>
                  <a:txBody>
                    <a:bodyPr/>
                    <a:lstStyle/>
                    <a:p>
                      <a:r>
                        <a:rPr lang="en-US" dirty="0"/>
                        <a:t>One-Tailed Test (greater)</a:t>
                      </a:r>
                    </a:p>
                  </a:txBody>
                  <a:tcPr/>
                </a:tc>
                <a:tc>
                  <a:txBody>
                    <a:bodyPr/>
                    <a:lstStyle/>
                    <a:p>
                      <a:r>
                        <a:rPr lang="en-US" dirty="0"/>
                        <a:t>One-Tailed Test (less) </a:t>
                      </a:r>
                    </a:p>
                  </a:txBody>
                  <a:tcPr/>
                </a:tc>
                <a:tc>
                  <a:txBody>
                    <a:bodyPr/>
                    <a:lstStyle/>
                    <a:p>
                      <a:r>
                        <a:rPr lang="en-US" dirty="0"/>
                        <a:t>Two-Tailed Test</a:t>
                      </a:r>
                    </a:p>
                  </a:txBody>
                  <a:tcPr/>
                </a:tc>
                <a:extLst>
                  <a:ext uri="{0D108BD9-81ED-4DB2-BD59-A6C34878D82A}">
                    <a16:rowId xmlns:a16="http://schemas.microsoft.com/office/drawing/2014/main" val="1169457957"/>
                  </a:ext>
                </a:extLst>
              </a:tr>
              <a:tr h="370840">
                <a:tc>
                  <a:txBody>
                    <a:bodyPr/>
                    <a:lstStyle/>
                    <a:p>
                      <a:r>
                        <a:rPr lang="en-US" i="1" dirty="0"/>
                        <a:t>p</a:t>
                      </a:r>
                      <a:r>
                        <a:rPr lang="en-US" i="0" dirty="0"/>
                        <a:t> &lt; .05</a:t>
                      </a:r>
                      <a:endParaRPr lang="en-US" i="1" dirty="0"/>
                    </a:p>
                  </a:txBody>
                  <a:tcPr/>
                </a:tc>
                <a:tc>
                  <a:txBody>
                    <a:bodyPr/>
                    <a:lstStyle/>
                    <a:p>
                      <a:r>
                        <a:rPr lang="en-US" dirty="0"/>
                        <a:t>1.64</a:t>
                      </a:r>
                    </a:p>
                  </a:txBody>
                  <a:tcPr/>
                </a:tc>
                <a:tc>
                  <a:txBody>
                    <a:bodyPr/>
                    <a:lstStyle/>
                    <a:p>
                      <a:r>
                        <a:rPr lang="en-US" dirty="0"/>
                        <a:t>-1.64</a:t>
                      </a:r>
                    </a:p>
                  </a:txBody>
                  <a:tcPr/>
                </a:tc>
                <a:tc>
                  <a:txBody>
                    <a:bodyPr/>
                    <a:lstStyle/>
                    <a:p>
                      <a:r>
                        <a:rPr lang="en-US" dirty="0"/>
                        <a:t>±1.96</a:t>
                      </a:r>
                    </a:p>
                  </a:txBody>
                  <a:tcPr/>
                </a:tc>
                <a:extLst>
                  <a:ext uri="{0D108BD9-81ED-4DB2-BD59-A6C34878D82A}">
                    <a16:rowId xmlns:a16="http://schemas.microsoft.com/office/drawing/2014/main" val="2235811658"/>
                  </a:ext>
                </a:extLst>
              </a:tr>
              <a:tr h="370840">
                <a:tc>
                  <a:txBody>
                    <a:bodyPr/>
                    <a:lstStyle/>
                    <a:p>
                      <a:r>
                        <a:rPr lang="en-US" i="1" dirty="0"/>
                        <a:t>p </a:t>
                      </a:r>
                      <a:r>
                        <a:rPr lang="en-US" i="0" dirty="0"/>
                        <a:t>&lt; .01</a:t>
                      </a:r>
                      <a:endParaRPr lang="en-US" i="1" dirty="0"/>
                    </a:p>
                  </a:txBody>
                  <a:tcPr/>
                </a:tc>
                <a:tc>
                  <a:txBody>
                    <a:bodyPr/>
                    <a:lstStyle/>
                    <a:p>
                      <a:r>
                        <a:rPr lang="en-US" dirty="0"/>
                        <a:t>2.33</a:t>
                      </a:r>
                    </a:p>
                  </a:txBody>
                  <a:tcPr/>
                </a:tc>
                <a:tc>
                  <a:txBody>
                    <a:bodyPr/>
                    <a:lstStyle/>
                    <a:p>
                      <a:r>
                        <a:rPr lang="en-US" dirty="0"/>
                        <a:t>-2.33</a:t>
                      </a:r>
                    </a:p>
                  </a:txBody>
                  <a:tcPr/>
                </a:tc>
                <a:tc>
                  <a:txBody>
                    <a:bodyPr/>
                    <a:lstStyle/>
                    <a:p>
                      <a:r>
                        <a:rPr lang="en-US" dirty="0"/>
                        <a:t>±2.58</a:t>
                      </a:r>
                    </a:p>
                  </a:txBody>
                  <a:tcPr/>
                </a:tc>
                <a:extLst>
                  <a:ext uri="{0D108BD9-81ED-4DB2-BD59-A6C34878D82A}">
                    <a16:rowId xmlns:a16="http://schemas.microsoft.com/office/drawing/2014/main" val="1269431379"/>
                  </a:ext>
                </a:extLst>
              </a:tr>
            </a:tbl>
          </a:graphicData>
        </a:graphic>
      </p:graphicFrame>
    </p:spTree>
    <p:extLst>
      <p:ext uri="{BB962C8B-B14F-4D97-AF65-F5344CB8AC3E}">
        <p14:creationId xmlns:p14="http://schemas.microsoft.com/office/powerpoint/2010/main" val="861384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t>Check Your Learning</a:t>
            </a:r>
          </a:p>
        </p:txBody>
      </p:sp>
      <p:sp>
        <p:nvSpPr>
          <p:cNvPr id="60418" name="Content Placeholder 2"/>
          <p:cNvSpPr>
            <a:spLocks noGrp="1"/>
          </p:cNvSpPr>
          <p:nvPr>
            <p:ph idx="1"/>
          </p:nvPr>
        </p:nvSpPr>
        <p:spPr/>
        <p:txBody>
          <a:bodyPr>
            <a:normAutofit/>
          </a:bodyPr>
          <a:lstStyle/>
          <a:p>
            <a:r>
              <a:rPr lang="en-US" dirty="0"/>
              <a:t>Food labeling has become a targeted campaign to help with the obesity problem found in many states. Twenty-five participants were asked to estimate how many calories meals labeled as “organic” had. They guessed an average of 525. The real meals had an average 650 calories with a standard deviation of 250 calories.</a:t>
            </a:r>
          </a:p>
          <a:p>
            <a:r>
              <a:rPr lang="en-US" dirty="0"/>
              <a:t>Would this be a significant difference using </a:t>
            </a:r>
            <a:r>
              <a:rPr lang="en-US" i="1" dirty="0"/>
              <a:t>p</a:t>
            </a:r>
            <a:r>
              <a:rPr lang="en-US" dirty="0"/>
              <a:t> &lt; .05?</a:t>
            </a:r>
          </a:p>
          <a:p>
            <a:r>
              <a:rPr lang="en-US" dirty="0"/>
              <a:t>Label the hypothesis testing 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Samples</a:t>
            </a:r>
            <a:endParaRPr lang="en-US" dirty="0"/>
          </a:p>
        </p:txBody>
      </p:sp>
      <p:sp>
        <p:nvSpPr>
          <p:cNvPr id="3" name="Content Placeholder 2"/>
          <p:cNvSpPr>
            <a:spLocks noGrp="1"/>
          </p:cNvSpPr>
          <p:nvPr>
            <p:ph idx="1"/>
          </p:nvPr>
        </p:nvSpPr>
        <p:spPr/>
        <p:txBody>
          <a:bodyPr/>
          <a:lstStyle/>
          <a:p>
            <a:r>
              <a:rPr lang="en-US" dirty="0"/>
              <a:t>Generally, researchers work with samples, rather than just determining how one person’s score differed from the mean</a:t>
            </a:r>
          </a:p>
          <a:p>
            <a:r>
              <a:rPr lang="en-US" dirty="0"/>
              <a:t>Remember the formula for sample tests requires you to use standard error (</a:t>
            </a:r>
            <a:r>
              <a:rPr lang="el-GR" dirty="0"/>
              <a:t>σ</a:t>
            </a:r>
            <a:r>
              <a:rPr lang="en-US" i="1" baseline="-25000" dirty="0"/>
              <a:t>M</a:t>
            </a:r>
            <a:r>
              <a:rPr lang="en-US" dirty="0"/>
              <a:t>)</a:t>
            </a:r>
          </a:p>
          <a:p>
            <a:pPr lvl="1"/>
            <a:endParaRPr lang="en-US" dirty="0"/>
          </a:p>
        </p:txBody>
      </p:sp>
      <p:pic>
        <p:nvPicPr>
          <p:cNvPr id="4" name="Picture 3"/>
          <p:cNvPicPr>
            <a:picLocks noChangeAspect="1"/>
          </p:cNvPicPr>
          <p:nvPr/>
        </p:nvPicPr>
        <p:blipFill>
          <a:blip r:embed="rId2"/>
          <a:stretch>
            <a:fillRect/>
          </a:stretch>
        </p:blipFill>
        <p:spPr>
          <a:xfrm>
            <a:off x="3200400" y="4191000"/>
            <a:ext cx="2092569" cy="1295400"/>
          </a:xfrm>
          <a:prstGeom prst="rect">
            <a:avLst/>
          </a:prstGeom>
        </p:spPr>
      </p:pic>
    </p:spTree>
    <p:extLst>
      <p:ext uri="{BB962C8B-B14F-4D97-AF65-F5344CB8AC3E}">
        <p14:creationId xmlns:p14="http://schemas.microsoft.com/office/powerpoint/2010/main" val="355111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endParaRPr lang="en-US" dirty="0"/>
          </a:p>
        </p:txBody>
      </p:sp>
      <p:sp>
        <p:nvSpPr>
          <p:cNvPr id="3" name="Content Placeholder 2"/>
          <p:cNvSpPr>
            <a:spLocks noGrp="1"/>
          </p:cNvSpPr>
          <p:nvPr>
            <p:ph idx="1"/>
          </p:nvPr>
        </p:nvSpPr>
        <p:spPr/>
        <p:txBody>
          <a:bodyPr/>
          <a:lstStyle/>
          <a:p>
            <a:r>
              <a:rPr lang="en-US" dirty="0"/>
              <a:t>The average quiz test taking time for a 10 item test is 22.5 minutes with a standard deviation of 10 minutes. My class of 25 students took 19 minutes on the test.</a:t>
            </a:r>
          </a:p>
        </p:txBody>
      </p:sp>
    </p:spTree>
    <p:extLst>
      <p:ext uri="{BB962C8B-B14F-4D97-AF65-F5344CB8AC3E}">
        <p14:creationId xmlns:p14="http://schemas.microsoft.com/office/powerpoint/2010/main" val="314890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endParaRPr lang="en-US" dirty="0"/>
          </a:p>
        </p:txBody>
      </p:sp>
      <p:sp>
        <p:nvSpPr>
          <p:cNvPr id="3" name="Content Placeholder 2"/>
          <p:cNvSpPr>
            <a:spLocks noGrp="1"/>
          </p:cNvSpPr>
          <p:nvPr>
            <p:ph idx="1"/>
          </p:nvPr>
        </p:nvSpPr>
        <p:spPr/>
        <p:txBody>
          <a:bodyPr/>
          <a:lstStyle/>
          <a:p>
            <a:r>
              <a:rPr lang="en-US" dirty="0"/>
              <a:t>Label:</a:t>
            </a:r>
          </a:p>
          <a:p>
            <a:pPr lvl="1"/>
            <a:r>
              <a:rPr lang="en-US" dirty="0"/>
              <a:t>Population mean: </a:t>
            </a:r>
            <a:r>
              <a:rPr lang="en-US" dirty="0" err="1"/>
              <a:t>μ</a:t>
            </a:r>
            <a:r>
              <a:rPr lang="en-US" i="1" baseline="-25000" dirty="0" err="1"/>
              <a:t>M</a:t>
            </a:r>
            <a:endParaRPr lang="en-US" i="1" baseline="-25000" dirty="0"/>
          </a:p>
          <a:p>
            <a:pPr lvl="1"/>
            <a:r>
              <a:rPr lang="en-US" dirty="0"/>
              <a:t>Population standard deviation: σ</a:t>
            </a:r>
          </a:p>
          <a:p>
            <a:pPr lvl="1"/>
            <a:r>
              <a:rPr lang="en-US" dirty="0"/>
              <a:t>Sample mean: </a:t>
            </a:r>
            <a:r>
              <a:rPr lang="en-US" i="1" dirty="0"/>
              <a:t>M</a:t>
            </a:r>
          </a:p>
          <a:p>
            <a:pPr lvl="1"/>
            <a:r>
              <a:rPr lang="en-US" dirty="0"/>
              <a:t>Standard error: </a:t>
            </a:r>
            <a:r>
              <a:rPr lang="en-US" dirty="0" err="1"/>
              <a:t>σ</a:t>
            </a:r>
            <a:r>
              <a:rPr lang="en-US" i="1" baseline="-25000" dirty="0" err="1"/>
              <a:t>M</a:t>
            </a:r>
            <a:endParaRPr lang="en-US" i="1" baseline="-25000" dirty="0"/>
          </a:p>
        </p:txBody>
      </p:sp>
      <p:pic>
        <p:nvPicPr>
          <p:cNvPr id="4" name="Picture 3">
            <a:extLst>
              <a:ext uri="{FF2B5EF4-FFF2-40B4-BE49-F238E27FC236}">
                <a16:creationId xmlns:a16="http://schemas.microsoft.com/office/drawing/2014/main" id="{AF70E3EC-C8D7-431D-92AC-6B9EEBE596E0}"/>
              </a:ext>
            </a:extLst>
          </p:cNvPr>
          <p:cNvPicPr>
            <a:picLocks noChangeAspect="1"/>
          </p:cNvPicPr>
          <p:nvPr/>
        </p:nvPicPr>
        <p:blipFill>
          <a:blip r:embed="rId2"/>
          <a:stretch>
            <a:fillRect/>
          </a:stretch>
        </p:blipFill>
        <p:spPr>
          <a:xfrm>
            <a:off x="3525715" y="4267200"/>
            <a:ext cx="2092569" cy="1295400"/>
          </a:xfrm>
          <a:prstGeom prst="rect">
            <a:avLst/>
          </a:prstGeom>
        </p:spPr>
      </p:pic>
    </p:spTree>
    <p:extLst>
      <p:ext uri="{BB962C8B-B14F-4D97-AF65-F5344CB8AC3E}">
        <p14:creationId xmlns:p14="http://schemas.microsoft.com/office/powerpoint/2010/main" val="96009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endParaRPr lang="en-US" dirty="0"/>
          </a:p>
        </p:txBody>
      </p:sp>
      <p:sp>
        <p:nvSpPr>
          <p:cNvPr id="3" name="Content Placeholder 2"/>
          <p:cNvSpPr>
            <a:spLocks noGrp="1"/>
          </p:cNvSpPr>
          <p:nvPr>
            <p:ph idx="1"/>
          </p:nvPr>
        </p:nvSpPr>
        <p:spPr/>
        <p:txBody>
          <a:bodyPr/>
          <a:lstStyle/>
          <a:p>
            <a:r>
              <a:rPr lang="en-US"/>
              <a:t>What is the percentage of scores:</a:t>
            </a:r>
          </a:p>
          <a:p>
            <a:pPr lvl="1"/>
            <a:r>
              <a:rPr lang="en-US"/>
              <a:t>Above my class’ average score?</a:t>
            </a:r>
          </a:p>
          <a:p>
            <a:pPr lvl="1"/>
            <a:r>
              <a:rPr lang="en-US"/>
              <a:t>Below my class’ average score?</a:t>
            </a:r>
            <a:endParaRPr lang="en-US" dirty="0"/>
          </a:p>
        </p:txBody>
      </p:sp>
    </p:spTree>
    <p:extLst>
      <p:ext uri="{BB962C8B-B14F-4D97-AF65-F5344CB8AC3E}">
        <p14:creationId xmlns:p14="http://schemas.microsoft.com/office/powerpoint/2010/main" val="212457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Second Example</a:t>
            </a:r>
            <a:endParaRPr lang="en-US" dirty="0"/>
          </a:p>
        </p:txBody>
      </p:sp>
      <p:sp>
        <p:nvSpPr>
          <p:cNvPr id="3" name="Content Placeholder 2"/>
          <p:cNvSpPr>
            <a:spLocks noGrp="1"/>
          </p:cNvSpPr>
          <p:nvPr>
            <p:ph idx="1"/>
          </p:nvPr>
        </p:nvSpPr>
        <p:spPr/>
        <p:txBody>
          <a:bodyPr>
            <a:normAutofit/>
          </a:bodyPr>
          <a:lstStyle/>
          <a:p>
            <a:r>
              <a:rPr lang="en-US" dirty="0"/>
              <a:t>Every year, the Educational Testing Service (ETS) administers the Major Field Test in Psychology (</a:t>
            </a:r>
            <a:r>
              <a:rPr lang="en-US" dirty="0" err="1"/>
              <a:t>MFTP</a:t>
            </a:r>
            <a:r>
              <a:rPr lang="en-US" dirty="0"/>
              <a:t>) to graduating psychology majors. In 2003, Baylor University wondered how its students compared to the national average. On its website, Baylor reported that the mean and the standard deviation of the 18,073 U.S. students who took this exam were 156.8 and 14.6, respectively. Thirty-six students in the Psychology and Neuroscience Department at Baylor took the exam; these students had a mean score of 164.6.</a:t>
            </a:r>
          </a:p>
        </p:txBody>
      </p:sp>
    </p:spTree>
    <p:extLst>
      <p:ext uri="{BB962C8B-B14F-4D97-AF65-F5344CB8AC3E}">
        <p14:creationId xmlns:p14="http://schemas.microsoft.com/office/powerpoint/2010/main" val="9821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Second Example</a:t>
            </a:r>
            <a:endParaRPr lang="en-US" dirty="0"/>
          </a:p>
        </p:txBody>
      </p:sp>
      <p:sp>
        <p:nvSpPr>
          <p:cNvPr id="3" name="Content Placeholder 2"/>
          <p:cNvSpPr>
            <a:spLocks noGrp="1"/>
          </p:cNvSpPr>
          <p:nvPr>
            <p:ph idx="1"/>
          </p:nvPr>
        </p:nvSpPr>
        <p:spPr/>
        <p:txBody>
          <a:bodyPr/>
          <a:lstStyle/>
          <a:p>
            <a:r>
              <a:rPr lang="en-US" dirty="0"/>
              <a:t>Label:</a:t>
            </a:r>
          </a:p>
          <a:p>
            <a:pPr lvl="1"/>
            <a:r>
              <a:rPr lang="en-US" dirty="0"/>
              <a:t>Population mean: </a:t>
            </a:r>
            <a:r>
              <a:rPr lang="en-US" dirty="0" err="1"/>
              <a:t>μ</a:t>
            </a:r>
            <a:r>
              <a:rPr lang="en-US" i="1" baseline="-25000" dirty="0" err="1"/>
              <a:t>M</a:t>
            </a:r>
            <a:endParaRPr lang="en-US" i="1" baseline="-25000" dirty="0"/>
          </a:p>
          <a:p>
            <a:pPr lvl="1"/>
            <a:r>
              <a:rPr lang="en-US" dirty="0"/>
              <a:t>Population standard deviation: σ</a:t>
            </a:r>
          </a:p>
          <a:p>
            <a:pPr lvl="1"/>
            <a:r>
              <a:rPr lang="en-US" dirty="0"/>
              <a:t>Sample mean: </a:t>
            </a:r>
            <a:r>
              <a:rPr lang="en-US" i="1" dirty="0"/>
              <a:t>M</a:t>
            </a:r>
          </a:p>
          <a:p>
            <a:pPr lvl="1"/>
            <a:r>
              <a:rPr lang="en-US" dirty="0"/>
              <a:t>Standard error: </a:t>
            </a:r>
            <a:r>
              <a:rPr lang="en-US" dirty="0" err="1"/>
              <a:t>σ</a:t>
            </a:r>
            <a:r>
              <a:rPr lang="en-US" i="1" baseline="-25000" dirty="0" err="1"/>
              <a:t>M</a:t>
            </a:r>
            <a:endParaRPr lang="en-US" i="1" baseline="-25000" dirty="0"/>
          </a:p>
        </p:txBody>
      </p:sp>
      <p:pic>
        <p:nvPicPr>
          <p:cNvPr id="4" name="Picture 3">
            <a:extLst>
              <a:ext uri="{FF2B5EF4-FFF2-40B4-BE49-F238E27FC236}">
                <a16:creationId xmlns:a16="http://schemas.microsoft.com/office/drawing/2014/main" id="{48A22063-68A3-47DE-A854-F60C0A255156}"/>
              </a:ext>
            </a:extLst>
          </p:cNvPr>
          <p:cNvPicPr>
            <a:picLocks noChangeAspect="1"/>
          </p:cNvPicPr>
          <p:nvPr/>
        </p:nvPicPr>
        <p:blipFill>
          <a:blip r:embed="rId2"/>
          <a:stretch>
            <a:fillRect/>
          </a:stretch>
        </p:blipFill>
        <p:spPr>
          <a:xfrm>
            <a:off x="3525715" y="4267200"/>
            <a:ext cx="2092569" cy="1295400"/>
          </a:xfrm>
          <a:prstGeom prst="rect">
            <a:avLst/>
          </a:prstGeom>
        </p:spPr>
      </p:pic>
    </p:spTree>
    <p:extLst>
      <p:ext uri="{BB962C8B-B14F-4D97-AF65-F5344CB8AC3E}">
        <p14:creationId xmlns:p14="http://schemas.microsoft.com/office/powerpoint/2010/main" val="182288563"/>
      </p:ext>
    </p:extLst>
  </p:cSld>
  <p:clrMapOvr>
    <a:masterClrMapping/>
  </p:clrMapOvr>
</p:sld>
</file>

<file path=ppt/theme/theme1.xml><?xml version="1.0" encoding="utf-8"?>
<a:theme xmlns:a="http://schemas.openxmlformats.org/drawingml/2006/main" name="PSY200 Slides">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SY200 Slides" id="{C3DD58E6-4501-4DD2-80C2-2EF5B492CEBB}" vid="{A013E9D2-E8AE-447C-BDF4-B8F563ACDD9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PSY200 Slides</Template>
  <TotalTime>689</TotalTime>
  <Words>1359</Words>
  <Application>Microsoft Office PowerPoint</Application>
  <PresentationFormat>On-screen Show (4:3)</PresentationFormat>
  <Paragraphs>172</Paragraphs>
  <Slides>33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Geneva</vt:lpstr>
      <vt:lpstr>Lucida Grande</vt:lpstr>
      <vt:lpstr>PSY200 Slides</vt:lpstr>
      <vt:lpstr>Hypothesis Testing with z Tests</vt:lpstr>
      <vt:lpstr>A quick review</vt:lpstr>
      <vt:lpstr>Check Your Learning</vt:lpstr>
      <vt:lpstr>Working with Samples</vt:lpstr>
      <vt:lpstr>An Example</vt:lpstr>
      <vt:lpstr>An Example</vt:lpstr>
      <vt:lpstr>An Example</vt:lpstr>
      <vt:lpstr>Second Example</vt:lpstr>
      <vt:lpstr>Second Example</vt:lpstr>
      <vt:lpstr>Second Example</vt:lpstr>
      <vt:lpstr>So now what?</vt:lpstr>
      <vt:lpstr>The Assumptions and the Steps of Hypothesis Testing</vt:lpstr>
      <vt:lpstr>Parametric v. Nonparametric Tests</vt:lpstr>
      <vt:lpstr>Assumptions</vt:lpstr>
      <vt:lpstr>Assumptions</vt:lpstr>
      <vt:lpstr>Assumptions</vt:lpstr>
      <vt:lpstr>Assumptions</vt:lpstr>
      <vt:lpstr>Assumptions</vt:lpstr>
      <vt:lpstr>Hypothesis Testing Steps</vt:lpstr>
      <vt:lpstr>Hypothesis Testing Steps</vt:lpstr>
      <vt:lpstr>Hypothesis Testing Steps</vt:lpstr>
      <vt:lpstr>Hypothesis Testing Steps</vt:lpstr>
      <vt:lpstr>Hypothesis Testing Steps</vt:lpstr>
      <vt:lpstr>Hypothesis Testing Steps</vt:lpstr>
      <vt:lpstr>Hypothesis Testing Steps</vt:lpstr>
      <vt:lpstr>Hypothesis Testing Steps</vt:lpstr>
      <vt:lpstr>A quick note</vt:lpstr>
      <vt:lpstr>An Example of the z Test</vt:lpstr>
      <vt:lpstr>Back to Hypothesis Testing Steps</vt:lpstr>
      <vt:lpstr>Back to Hypothesis Testing Steps</vt:lpstr>
      <vt:lpstr>Back to Hypothesis Testing Steps</vt:lpstr>
      <vt:lpstr>Back to Hypothesis Testing Steps</vt:lpstr>
      <vt:lpstr>Check Your Learning</vt:lpstr>
    </vt:vector>
  </TitlesOfParts>
  <Company>IT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Department</dc:creator>
  <cp:lastModifiedBy>Tabetha Hopke</cp:lastModifiedBy>
  <cp:revision>142</cp:revision>
  <dcterms:created xsi:type="dcterms:W3CDTF">2010-01-19T19:01:20Z</dcterms:created>
  <dcterms:modified xsi:type="dcterms:W3CDTF">2018-07-24T21:45:33Z</dcterms:modified>
</cp:coreProperties>
</file>