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62" r:id="rId4"/>
    <p:sldId id="256" r:id="rId5"/>
    <p:sldId id="258" r:id="rId6"/>
    <p:sldId id="259" r:id="rId7"/>
    <p:sldId id="260" r:id="rId8"/>
    <p:sldId id="261" r:id="rId9"/>
    <p:sldId id="263" r:id="rId10"/>
    <p:sldId id="265" r:id="rId11"/>
    <p:sldId id="266" r:id="rId12"/>
    <p:sldId id="257" r:id="rId13"/>
    <p:sldId id="279" r:id="rId14"/>
    <p:sldId id="267" r:id="rId15"/>
    <p:sldId id="276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80" r:id="rId25"/>
    <p:sldId id="281" r:id="rId26"/>
    <p:sldId id="282" r:id="rId27"/>
    <p:sldId id="287" r:id="rId28"/>
    <p:sldId id="288" r:id="rId29"/>
    <p:sldId id="289" r:id="rId30"/>
    <p:sldId id="290" r:id="rId31"/>
    <p:sldId id="283" r:id="rId32"/>
    <p:sldId id="284" r:id="rId33"/>
    <p:sldId id="285" r:id="rId34"/>
    <p:sldId id="28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6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819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2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9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0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8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6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9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6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4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4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8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4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7A99C-74C4-48BE-A4A2-C59926EA5F7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9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gplot2-book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Do’s and Don’ts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90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7620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Customizing Plots  -  changing background themes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6340" y="1858616"/>
            <a:ext cx="99391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 +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theme_minimal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230022" y="4228308"/>
            <a:ext cx="473421" cy="10237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17940" y="5252038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Minimal theme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1731" y="1858616"/>
            <a:ext cx="52946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 +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theme_bw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425413" y="4228308"/>
            <a:ext cx="473421" cy="10237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13332" y="5252038"/>
            <a:ext cx="272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White &amp; Gray theme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200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130" y="1162500"/>
            <a:ext cx="1163872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theme_bw</a:t>
            </a:r>
            <a:r>
              <a:rPr lang="en-US" b="1" dirty="0" smtClean="0"/>
              <a:t>()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variation on </a:t>
            </a:r>
            <a:r>
              <a:rPr lang="en-US" dirty="0" err="1" smtClean="0"/>
              <a:t>theme_grey</a:t>
            </a:r>
            <a:r>
              <a:rPr lang="en-US" dirty="0" smtClean="0"/>
              <a:t>() that uses a white background and thin grey grid lines.</a:t>
            </a:r>
          </a:p>
          <a:p>
            <a:endParaRPr lang="en-US" dirty="0" smtClean="0"/>
          </a:p>
          <a:p>
            <a:r>
              <a:rPr lang="en-US" b="1" dirty="0" err="1" smtClean="0"/>
              <a:t>theme_linedraw</a:t>
            </a:r>
            <a:r>
              <a:rPr lang="en-US" b="1" dirty="0" smtClean="0"/>
              <a:t>() </a:t>
            </a:r>
          </a:p>
          <a:p>
            <a:r>
              <a:rPr lang="en-US" dirty="0" smtClean="0"/>
              <a:t>A theme with only black lines of various widths on white backgrounds, reminiscent of a line drawing.</a:t>
            </a:r>
          </a:p>
          <a:p>
            <a:endParaRPr lang="en-US" dirty="0" smtClean="0"/>
          </a:p>
          <a:p>
            <a:r>
              <a:rPr lang="en-US" b="1" dirty="0" err="1" smtClean="0"/>
              <a:t>theme_light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similar to </a:t>
            </a:r>
            <a:r>
              <a:rPr lang="en-US" dirty="0" err="1" smtClean="0"/>
              <a:t>theme_linedraw</a:t>
            </a:r>
            <a:r>
              <a:rPr lang="en-US" dirty="0" smtClean="0"/>
              <a:t>() but with light grey lines and axes, to direct more attention towards the data.</a:t>
            </a:r>
          </a:p>
          <a:p>
            <a:endParaRPr lang="en-US" dirty="0" smtClean="0"/>
          </a:p>
          <a:p>
            <a:r>
              <a:rPr lang="en-US" b="1" dirty="0" err="1" smtClean="0"/>
              <a:t>theme_dark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the dark cousin of </a:t>
            </a:r>
            <a:r>
              <a:rPr lang="en-US" dirty="0" err="1" smtClean="0"/>
              <a:t>theme_light</a:t>
            </a:r>
            <a:r>
              <a:rPr lang="en-US" dirty="0" smtClean="0"/>
              <a:t>(), with similar line sizes but a dark background. Useful to make thin colored lines pop out.</a:t>
            </a:r>
          </a:p>
          <a:p>
            <a:endParaRPr lang="en-US" dirty="0" smtClean="0"/>
          </a:p>
          <a:p>
            <a:r>
              <a:rPr lang="en-US" b="1" dirty="0" err="1" smtClean="0"/>
              <a:t>theme_minimal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A minimalistic theme with no background annotations.</a:t>
            </a:r>
          </a:p>
          <a:p>
            <a:endParaRPr lang="en-US" dirty="0" smtClean="0"/>
          </a:p>
          <a:p>
            <a:r>
              <a:rPr lang="en-US" b="1" dirty="0" err="1" smtClean="0"/>
              <a:t>theme_classic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A classic-looking theme, with x and y axis lines and no gridlines.</a:t>
            </a:r>
          </a:p>
          <a:p>
            <a:endParaRPr lang="en-US" dirty="0" smtClean="0"/>
          </a:p>
          <a:p>
            <a:r>
              <a:rPr lang="en-US" b="1" dirty="0" err="1" smtClean="0"/>
              <a:t>theme_void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A completely empty theme.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5617" y="457200"/>
            <a:ext cx="5524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Customizing Plots  -  built-in themes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9458443" y="6345343"/>
            <a:ext cx="2617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https://ggplot2-book.org/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46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Some common errors when coding…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dirty="0" smtClean="0"/>
              <a:t>Make sure your cases match, i.e. make sure name of </a:t>
            </a:r>
            <a:r>
              <a:rPr lang="en-US" dirty="0" err="1" smtClean="0"/>
              <a:t>dataframes</a:t>
            </a:r>
            <a:r>
              <a:rPr lang="en-US" dirty="0" smtClean="0"/>
              <a:t>/columns match exactly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Make sure you close brackets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Look for other typos, e.g. commas/periods in wrong place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Make sure don’t end code with a plus +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Make sure each row of ggplot2 code has a plus at end, except for last row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1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Some common errors when coding…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652" y="20783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u="sng" dirty="0" smtClean="0"/>
              <a:t>Each time you restart your work opening </a:t>
            </a:r>
            <a:r>
              <a:rPr lang="en-US" i="1" u="sng" dirty="0" err="1" smtClean="0"/>
              <a:t>Rstudio</a:t>
            </a:r>
            <a:r>
              <a:rPr lang="en-US" i="1" u="sng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Make sure you loaded the dataset in 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Make sure you are using the correct name for the dataset 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Make sure you ran </a:t>
            </a:r>
            <a:r>
              <a:rPr lang="en-US" dirty="0" smtClean="0">
                <a:solidFill>
                  <a:srgbClr val="0766F5"/>
                </a:solidFill>
              </a:rPr>
              <a:t>library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tidyverse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again – you have to do this each time you restart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2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1794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Linegraphs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66930" y="534144"/>
            <a:ext cx="561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Visualizing a continuous variable (y-axis) over time (x-axis)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258" y="1371600"/>
            <a:ext cx="6903967" cy="522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62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120" y="672181"/>
            <a:ext cx="7812157" cy="58816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7869" y="176335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Visualizing multiple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07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1794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Linegraphs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8812" y="2315817"/>
            <a:ext cx="31103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Visualizing a </a:t>
            </a:r>
            <a:r>
              <a:rPr lang="en-US" sz="2000" b="1" dirty="0" smtClean="0"/>
              <a:t>cumulative </a:t>
            </a:r>
            <a:r>
              <a:rPr lang="en-US" sz="2000" dirty="0" smtClean="0"/>
              <a:t>continuous </a:t>
            </a:r>
            <a:r>
              <a:rPr lang="en-US" sz="2000" dirty="0" smtClean="0"/>
              <a:t>variable (y-axis) over time (x-axis)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21" y="874643"/>
            <a:ext cx="7487196" cy="556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86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443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Line graphs in ggplot2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92896" y="3587303"/>
            <a:ext cx="397565" cy="1043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032513" y="3511103"/>
            <a:ext cx="76200" cy="14982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96607" y="3587305"/>
            <a:ext cx="954158" cy="12331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99590" y="4639990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02894" y="4820478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9347" y="5080763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05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517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color of line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91478" y="2047460"/>
            <a:ext cx="102472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(color=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purple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795076" y="4797350"/>
            <a:ext cx="692554" cy="1364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83824" y="6161488"/>
            <a:ext cx="3795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color name inside single quotes,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or double quotes.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14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9287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plot multiple lines – and have different colors for each line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47460"/>
            <a:ext cx="9939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, group=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031998" y="4668142"/>
            <a:ext cx="692554" cy="1364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96406" y="6132482"/>
            <a:ext cx="5705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name of column you wish to color by with no quotes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Separate lines for each group in that column will be made.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5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5496" y="427383"/>
            <a:ext cx="8388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Wilke –</a:t>
            </a:r>
          </a:p>
          <a:p>
            <a:endParaRPr lang="en-US" dirty="0"/>
          </a:p>
          <a:p>
            <a:r>
              <a:rPr lang="en-US" dirty="0" smtClean="0"/>
              <a:t>Breakdown into categories of type of visualization we will have 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12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775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width of lines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80930" y="1654010"/>
            <a:ext cx="99391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lwd</a:t>
            </a:r>
            <a:r>
              <a:rPr lang="en-US" sz="2400" dirty="0" smtClean="0">
                <a:latin typeface="Lucida Console" panose="020B0609040504020204" pitchFamily="49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(color=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purple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lwd</a:t>
            </a:r>
            <a:r>
              <a:rPr lang="en-US" sz="2400" dirty="0" smtClean="0">
                <a:latin typeface="Lucida Console" panose="020B0609040504020204" pitchFamily="49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659217" y="4601817"/>
            <a:ext cx="566532" cy="14411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57095" y="6042991"/>
            <a:ext cx="356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Separate color and width by comma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839739" y="1957540"/>
            <a:ext cx="735495" cy="8735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455329" y="1621109"/>
            <a:ext cx="251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Enter a width by number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55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613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style of lines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80930" y="1654010"/>
            <a:ext cx="99391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lty</a:t>
            </a:r>
            <a:r>
              <a:rPr lang="en-US" sz="2400" dirty="0" smtClean="0">
                <a:latin typeface="Lucida Console" panose="020B0609040504020204" pitchFamily="49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3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(color=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purple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lwd</a:t>
            </a:r>
            <a:r>
              <a:rPr lang="en-US" sz="2400" dirty="0" smtClean="0">
                <a:latin typeface="Lucida Console" panose="020B0609040504020204" pitchFamily="49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sz="2400" dirty="0" smtClean="0">
                <a:latin typeface="Lucida Console" panose="020B0609040504020204" pitchFamily="49" charset="0"/>
              </a:rPr>
              <a:t>,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 smtClean="0">
                <a:latin typeface="Lucida Console" panose="020B0609040504020204" pitchFamily="49" charset="0"/>
              </a:rPr>
              <a:t>lty</a:t>
            </a:r>
            <a:r>
              <a:rPr lang="en-US" sz="2400" dirty="0" smtClean="0">
                <a:latin typeface="Lucida Console" panose="020B0609040504020204" pitchFamily="49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3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659217" y="4601817"/>
            <a:ext cx="566532" cy="14411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57095" y="6042991"/>
            <a:ext cx="418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Separate color, style and width by commas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839739" y="1957540"/>
            <a:ext cx="735495" cy="8735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74598" y="1354211"/>
            <a:ext cx="2521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Enter a style type by number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130209" y="4601817"/>
            <a:ext cx="188843" cy="14411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76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5968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Plotting multiple lines/groups by color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47460"/>
            <a:ext cx="9939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, color=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031998" y="4668142"/>
            <a:ext cx="692554" cy="1364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96406" y="6132482"/>
            <a:ext cx="734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name of column that you wish to plot different lines by with no quotes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64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lot of chunk line_ty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236" y="1679713"/>
            <a:ext cx="7566164" cy="432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5617" y="457200"/>
            <a:ext cx="2961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Different </a:t>
            </a:r>
            <a:r>
              <a:rPr lang="en-US" sz="2800" b="1" dirty="0" err="1" smtClean="0"/>
              <a:t>linetypes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8479" y="197788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lty</a:t>
            </a:r>
            <a:r>
              <a:rPr lang="en-US" dirty="0" smtClean="0">
                <a:solidFill>
                  <a:srgbClr val="FF0000"/>
                </a:solidFill>
              </a:rPr>
              <a:t> =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60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1829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Bar Graphs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2628" y="2349218"/>
            <a:ext cx="42459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Visualizing </a:t>
            </a:r>
            <a:r>
              <a:rPr lang="en-US" sz="2400" dirty="0" smtClean="0"/>
              <a:t>amounts -  a </a:t>
            </a:r>
            <a:r>
              <a:rPr lang="en-US" sz="2400" dirty="0" smtClean="0"/>
              <a:t>continuous variable (y-axis) </a:t>
            </a:r>
            <a:r>
              <a:rPr lang="en-US" sz="2400" dirty="0" smtClean="0"/>
              <a:t>against a categorical variable (x-axis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64" y="614205"/>
            <a:ext cx="6928514" cy="620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7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1829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Bar Graphs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2628" y="2349218"/>
            <a:ext cx="42459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Visualizing </a:t>
            </a:r>
            <a:r>
              <a:rPr lang="en-US" sz="2400" dirty="0" smtClean="0"/>
              <a:t>amounts -  a </a:t>
            </a:r>
            <a:r>
              <a:rPr lang="en-US" sz="2400" dirty="0" smtClean="0"/>
              <a:t>continuous variable (y-axis) </a:t>
            </a:r>
            <a:r>
              <a:rPr lang="en-US" sz="2400" dirty="0" smtClean="0"/>
              <a:t>against a categorical variable (x-axis)</a:t>
            </a:r>
          </a:p>
          <a:p>
            <a:endParaRPr lang="en-US" sz="2400" dirty="0"/>
          </a:p>
          <a:p>
            <a:r>
              <a:rPr lang="en-US" sz="2400" dirty="0" smtClean="0"/>
              <a:t>…. Although the axes can be ‘flipped’ to improve readability…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82" y="137070"/>
            <a:ext cx="6963253" cy="672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9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235" y="429148"/>
            <a:ext cx="6928514" cy="62090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06" y="963363"/>
            <a:ext cx="2835752" cy="29427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971" y="4267200"/>
            <a:ext cx="3091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already made into summary counts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4732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396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Bar Graphs </a:t>
            </a:r>
            <a:r>
              <a:rPr lang="en-US" sz="2800" b="1" dirty="0" smtClean="0"/>
              <a:t>in ggplot2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geom_col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92896" y="3587303"/>
            <a:ext cx="397565" cy="1043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032513" y="3511103"/>
            <a:ext cx="76200" cy="14982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96607" y="3587306"/>
            <a:ext cx="638945" cy="7560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99590" y="4639990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35552" y="4343400"/>
            <a:ext cx="3292220" cy="66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column </a:t>
            </a:r>
            <a:r>
              <a:rPr lang="en-US" dirty="0" smtClean="0">
                <a:solidFill>
                  <a:srgbClr val="FF0000"/>
                </a:solidFill>
              </a:rPr>
              <a:t>name – the continuous/count 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9347" y="5080763"/>
            <a:ext cx="2400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categorical variable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256077" y="1733654"/>
            <a:ext cx="2330794" cy="3784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55813" y="1364322"/>
            <a:ext cx="414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Whenever you use </a:t>
            </a:r>
            <a:r>
              <a:rPr lang="en-US" dirty="0" err="1" smtClean="0">
                <a:solidFill>
                  <a:srgbClr val="FF0000"/>
                </a:solidFill>
              </a:rPr>
              <a:t>ggplot</a:t>
            </a:r>
            <a:r>
              <a:rPr lang="en-US" dirty="0" smtClean="0">
                <a:solidFill>
                  <a:srgbClr val="FF0000"/>
                </a:solidFill>
              </a:rPr>
              <a:t>, you should load </a:t>
            </a:r>
            <a:r>
              <a:rPr lang="en-US" dirty="0" err="1" smtClean="0">
                <a:solidFill>
                  <a:srgbClr val="FF0000"/>
                </a:solidFill>
              </a:rPr>
              <a:t>tidyverse</a:t>
            </a:r>
            <a:r>
              <a:rPr lang="en-US" dirty="0" smtClean="0">
                <a:solidFill>
                  <a:srgbClr val="FF0000"/>
                </a:solidFill>
              </a:rPr>
              <a:t> at the very top of your script. You need to do it once for every script.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8674494" y="3571637"/>
            <a:ext cx="948478" cy="78742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92585" y="4343400"/>
            <a:ext cx="27741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If you have data where you already have the exact number you wish to plot (i.e. the height of the bars), then use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geom_col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60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4709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</a:t>
            </a:r>
            <a:r>
              <a:rPr lang="en-US" sz="2800" b="1" dirty="0" smtClean="0"/>
              <a:t>fill and color </a:t>
            </a:r>
            <a:r>
              <a:rPr lang="en-US" sz="2800" b="1" dirty="0" smtClean="0"/>
              <a:t>of </a:t>
            </a:r>
            <a:r>
              <a:rPr lang="en-US" sz="2800" b="1" dirty="0" smtClean="0"/>
              <a:t>bars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5617" y="1796643"/>
            <a:ext cx="99391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geom_col</a:t>
            </a:r>
            <a:r>
              <a:rPr lang="en-US" sz="2400" dirty="0">
                <a:latin typeface="Lucida Console" panose="020B0609040504020204" pitchFamily="49" charset="0"/>
              </a:rPr>
              <a:t>(fill = </a:t>
            </a:r>
            <a:r>
              <a:rPr lang="en-US" sz="2400" dirty="0" smtClean="0">
                <a:latin typeface="Lucida Console" panose="020B0609040504020204" pitchFamily="49" charset="0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pink</a:t>
            </a:r>
            <a:r>
              <a:rPr lang="en-US" sz="2400" dirty="0" smtClean="0">
                <a:latin typeface="Lucida Console" panose="020B0609040504020204" pitchFamily="49" charset="0"/>
              </a:rPr>
              <a:t>")</a:t>
            </a:r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geom_col</a:t>
            </a:r>
            <a:r>
              <a:rPr lang="en-US" sz="2400" dirty="0">
                <a:latin typeface="Lucida Console" panose="020B0609040504020204" pitchFamily="49" charset="0"/>
              </a:rPr>
              <a:t>(fill = 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pink</a:t>
            </a:r>
            <a:r>
              <a:rPr lang="en-US" sz="2400" dirty="0" smtClean="0">
                <a:latin typeface="Lucida Console" panose="020B0609040504020204" pitchFamily="49" charset="0"/>
              </a:rPr>
              <a:t>", </a:t>
            </a:r>
            <a:r>
              <a:rPr lang="en-US" sz="2400" dirty="0">
                <a:latin typeface="Lucida Console" panose="020B0609040504020204" pitchFamily="49" charset="0"/>
              </a:rPr>
              <a:t>color = </a:t>
            </a:r>
            <a:r>
              <a:rPr lang="en-US" sz="2400" dirty="0" smtClean="0">
                <a:latin typeface="Lucida Console" panose="020B0609040504020204" pitchFamily="49" charset="0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black</a:t>
            </a:r>
            <a:r>
              <a:rPr lang="en-US" sz="2400" dirty="0" smtClean="0">
                <a:latin typeface="Lucida Console" panose="020B0609040504020204" pitchFamily="49" charset="0"/>
              </a:rPr>
              <a:t>")</a:t>
            </a:r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9502202" y="2006181"/>
            <a:ext cx="241537" cy="8162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16031" y="980420"/>
            <a:ext cx="3000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color name inside single quotes,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or double quotes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9606" y="5859348"/>
            <a:ext cx="418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Separate color, style and width by commas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519057" y="4771723"/>
            <a:ext cx="299411" cy="10876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8425543" y="3349308"/>
            <a:ext cx="1438966" cy="98239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622971" y="4365172"/>
            <a:ext cx="23437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‘f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ill’ refers to the color inside the bar shape.  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‘color’ refers to the line border around the bar shape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942906" y="4760169"/>
            <a:ext cx="2460172" cy="109917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61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949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</a:t>
            </a:r>
            <a:r>
              <a:rPr lang="en-US" sz="2800" b="1" dirty="0" smtClean="0"/>
              <a:t>flip orientation of bars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5617" y="1796643"/>
            <a:ext cx="99391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geom_col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geom_col</a:t>
            </a:r>
            <a:r>
              <a:rPr lang="en-US" sz="2400" dirty="0" smtClean="0">
                <a:latin typeface="Lucida Console" panose="020B0609040504020204" pitchFamily="49" charset="0"/>
              </a:rPr>
              <a:t>() +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  </a:t>
            </a:r>
            <a:r>
              <a:rPr lang="en-US" sz="2400" dirty="0" err="1" smtClean="0">
                <a:latin typeface="Lucida Console" panose="020B0609040504020204" pitchFamily="49" charset="0"/>
              </a:rPr>
              <a:t>coord_flip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45004" y="5136720"/>
            <a:ext cx="3968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You can flip the orientation of the bars using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coord_flip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080723" y="4938773"/>
            <a:ext cx="1064281" cy="39589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71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810" y="1169264"/>
            <a:ext cx="7268587" cy="5489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5617" y="457200"/>
            <a:ext cx="1969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Scatterplots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20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8062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</a:t>
            </a:r>
            <a:r>
              <a:rPr lang="en-US" sz="2800" b="1" dirty="0" smtClean="0"/>
              <a:t>reorder order of categories on x-axis of bar graphs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6760" y="1796643"/>
            <a:ext cx="99391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geom_col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(x=reorder(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y</a:t>
            </a:r>
            <a:r>
              <a:rPr lang="en-US" sz="2400" dirty="0" smtClean="0">
                <a:latin typeface="Lucida Console" panose="020B0609040504020204" pitchFamily="49" charset="0"/>
              </a:rPr>
              <a:t>), </a:t>
            </a:r>
            <a:r>
              <a:rPr lang="en-US" sz="2400" dirty="0" smtClean="0">
                <a:latin typeface="Lucida Console" panose="020B0609040504020204" pitchFamily="49" charset="0"/>
              </a:rPr>
              <a:t>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geom_col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>
                <a:latin typeface="Lucida Console" panose="020B0609040504020204" pitchFamily="49" charset="0"/>
              </a:rPr>
              <a:t>, </a:t>
            </a:r>
            <a:r>
              <a:rPr lang="en-US" sz="2400" dirty="0" err="1">
                <a:latin typeface="Lucida Console" panose="020B0609040504020204" pitchFamily="49" charset="0"/>
              </a:rPr>
              <a:t>aes</a:t>
            </a:r>
            <a:r>
              <a:rPr lang="en-US" sz="2400" dirty="0">
                <a:latin typeface="Lucida Console" panose="020B0609040504020204" pitchFamily="49" charset="0"/>
              </a:rPr>
              <a:t>(x=reorder(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>
                <a:latin typeface="Lucida Console" panose="020B0609040504020204" pitchFamily="49" charset="0"/>
              </a:rPr>
              <a:t>,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-y</a:t>
            </a:r>
            <a:r>
              <a:rPr lang="en-US" sz="2400" dirty="0">
                <a:latin typeface="Lucida Console" panose="020B0609040504020204" pitchFamily="49" charset="0"/>
              </a:rPr>
              <a:t>), y=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>
                <a:latin typeface="Lucida Console" panose="020B0609040504020204" pitchFamily="49" charset="0"/>
              </a:rPr>
              <a:t>)) + </a:t>
            </a:r>
            <a:r>
              <a:rPr lang="en-US" sz="2400" dirty="0" err="1">
                <a:latin typeface="Lucida Console" panose="020B0609040504020204" pitchFamily="49" charset="0"/>
              </a:rPr>
              <a:t>geom_col</a:t>
            </a:r>
            <a:r>
              <a:rPr lang="en-US" sz="2400" dirty="0">
                <a:latin typeface="Lucida Console" panose="020B0609040504020204" pitchFamily="49" charset="0"/>
              </a:rPr>
              <a:t>()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85514" y="1155527"/>
            <a:ext cx="27348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Wrap reorder() around your x. Then put a comma and the column you wish to order by (usually the y column).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Be careful to close brackets.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798173" y="2786743"/>
            <a:ext cx="3487341" cy="121944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096001" y="5497286"/>
            <a:ext cx="1034142" cy="45434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30143" y="5724456"/>
            <a:ext cx="5077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Often you actually want to organize in descending order, so put the negative sign in front of the y axis name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40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56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32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50" y="429926"/>
            <a:ext cx="5295950" cy="62671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315" y="582326"/>
            <a:ext cx="2590799" cy="4722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4171" y="5954485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not yet made into summary counts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2491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52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536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Scatterplots in ggplot2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92896" y="3587303"/>
            <a:ext cx="397565" cy="1043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032513" y="3511103"/>
            <a:ext cx="76200" cy="14982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96607" y="3587305"/>
            <a:ext cx="954158" cy="12331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99590" y="4639990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02894" y="4820478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9347" y="5080763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256077" y="1733654"/>
            <a:ext cx="2330794" cy="3784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55813" y="1364322"/>
            <a:ext cx="414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Whenever you use </a:t>
            </a:r>
            <a:r>
              <a:rPr lang="en-US" dirty="0" err="1" smtClean="0">
                <a:solidFill>
                  <a:srgbClr val="FF0000"/>
                </a:solidFill>
              </a:rPr>
              <a:t>ggplot</a:t>
            </a:r>
            <a:r>
              <a:rPr lang="en-US" dirty="0" smtClean="0">
                <a:solidFill>
                  <a:srgbClr val="FF0000"/>
                </a:solidFill>
              </a:rPr>
              <a:t>, you should load </a:t>
            </a:r>
            <a:r>
              <a:rPr lang="en-US" dirty="0" err="1" smtClean="0">
                <a:solidFill>
                  <a:srgbClr val="FF0000"/>
                </a:solidFill>
              </a:rPr>
              <a:t>tidyverse</a:t>
            </a:r>
            <a:r>
              <a:rPr lang="en-US" dirty="0" smtClean="0">
                <a:solidFill>
                  <a:srgbClr val="FF0000"/>
                </a:solidFill>
              </a:rPr>
              <a:t> at the very top of your script. You need to do it once for every script.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21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4333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color of all points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47460"/>
            <a:ext cx="9939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(color=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red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795076" y="4797350"/>
            <a:ext cx="692554" cy="1364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83824" y="6111793"/>
            <a:ext cx="3795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color name inside single quotes,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or double quotes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764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color according to a categorical variable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47460"/>
            <a:ext cx="9939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, color=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031998" y="4668142"/>
            <a:ext cx="692554" cy="1364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96406" y="6132482"/>
            <a:ext cx="570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name of column you wish to color by with no quotes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695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size of points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30625" y="1693767"/>
            <a:ext cx="99391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(size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(color=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red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latin typeface="Lucida Console" panose="020B0609040504020204" pitchFamily="49" charset="0"/>
              </a:rPr>
              <a:t>,size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500191" y="4760844"/>
            <a:ext cx="725557" cy="128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57095" y="6042991"/>
            <a:ext cx="336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Separate color and size by comma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0217426" y="3210339"/>
            <a:ext cx="3314" cy="13955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36668" y="4605890"/>
            <a:ext cx="2323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Enter a size by number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5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ape.inf.usi.ch/sites/default/files/ggplot2-shape-ident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224" y="749760"/>
            <a:ext cx="9162359" cy="610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8479" y="197788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</a:t>
            </a:r>
            <a:r>
              <a:rPr lang="en-US" dirty="0" err="1" smtClean="0">
                <a:solidFill>
                  <a:srgbClr val="FF0000"/>
                </a:solidFill>
              </a:rPr>
              <a:t>ch</a:t>
            </a:r>
            <a:r>
              <a:rPr lang="en-US" dirty="0" smtClean="0">
                <a:solidFill>
                  <a:srgbClr val="FF0000"/>
                </a:solidFill>
              </a:rPr>
              <a:t> =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479" y="268357"/>
            <a:ext cx="3754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Change the type of point you plot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7915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7225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Customizing Plots  -  adding axis and main titles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71427" y="1779103"/>
            <a:ext cx="99391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 +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xlab</a:t>
            </a:r>
            <a:r>
              <a:rPr lang="en-US" sz="2400" dirty="0" smtClean="0">
                <a:latin typeface="Lucida Console" panose="020B0609040504020204" pitchFamily="49" charset="0"/>
              </a:rPr>
              <a:t>("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write a x title here</a:t>
            </a:r>
            <a:r>
              <a:rPr lang="en-US" sz="2400" dirty="0" smtClean="0">
                <a:latin typeface="Lucida Console" panose="020B0609040504020204" pitchFamily="49" charset="0"/>
              </a:rPr>
              <a:t>") +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ylab</a:t>
            </a:r>
            <a:r>
              <a:rPr lang="en-US" sz="2400" dirty="0" smtClean="0">
                <a:latin typeface="Lucida Console" panose="020B0609040504020204" pitchFamily="49" charset="0"/>
              </a:rPr>
              <a:t>("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write a y title here</a:t>
            </a:r>
            <a:r>
              <a:rPr lang="en-US" sz="2400" dirty="0" smtClean="0">
                <a:latin typeface="Lucida Console" panose="020B0609040504020204" pitchFamily="49" charset="0"/>
              </a:rPr>
              <a:t>") +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ggtitle</a:t>
            </a:r>
            <a:r>
              <a:rPr lang="en-US" sz="2400" dirty="0" smtClean="0">
                <a:latin typeface="Lucida Console" panose="020B0609040504020204" pitchFamily="49" charset="0"/>
              </a:rPr>
              <a:t>("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write a main title here</a:t>
            </a:r>
            <a:r>
              <a:rPr lang="en-US" sz="2400" dirty="0" smtClean="0">
                <a:latin typeface="Lucida Console" panose="020B0609040504020204" pitchFamily="49" charset="0"/>
              </a:rPr>
              <a:t>")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575852" y="4836605"/>
            <a:ext cx="725557" cy="128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53823" y="611875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Main title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423842" y="4353339"/>
            <a:ext cx="1164184" cy="13646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35940" y="5749420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Y-axis title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73431" y="3756991"/>
            <a:ext cx="1856049" cy="1689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7476" y="3472142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X-axis title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48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2994</TotalTime>
  <Words>1213</Words>
  <Application>Microsoft Office PowerPoint</Application>
  <PresentationFormat>Widescreen</PresentationFormat>
  <Paragraphs>243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Lucida Console</vt:lpstr>
      <vt:lpstr>Office Theme</vt:lpstr>
      <vt:lpstr>Do’s and Don’ts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common errors when coding…</vt:lpstr>
      <vt:lpstr>Some common errors when coding…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Curley, James P</dc:creator>
  <cp:lastModifiedBy>Curley, James P</cp:lastModifiedBy>
  <cp:revision>23</cp:revision>
  <dcterms:created xsi:type="dcterms:W3CDTF">2020-06-01T16:53:06Z</dcterms:created>
  <dcterms:modified xsi:type="dcterms:W3CDTF">2020-06-06T18:25:28Z</dcterms:modified>
</cp:coreProperties>
</file>