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2" r:id="rId4"/>
    <p:sldId id="292" r:id="rId5"/>
    <p:sldId id="256" r:id="rId6"/>
    <p:sldId id="258" r:id="rId7"/>
    <p:sldId id="259" r:id="rId8"/>
    <p:sldId id="260" r:id="rId9"/>
    <p:sldId id="261" r:id="rId10"/>
    <p:sldId id="263" r:id="rId11"/>
    <p:sldId id="265" r:id="rId12"/>
    <p:sldId id="266" r:id="rId13"/>
    <p:sldId id="257" r:id="rId14"/>
    <p:sldId id="279" r:id="rId15"/>
    <p:sldId id="267" r:id="rId16"/>
    <p:sldId id="295" r:id="rId17"/>
    <p:sldId id="276" r:id="rId18"/>
    <p:sldId id="294" r:id="rId19"/>
    <p:sldId id="270" r:id="rId20"/>
    <p:sldId id="293" r:id="rId21"/>
    <p:sldId id="271" r:id="rId22"/>
    <p:sldId id="272" r:id="rId23"/>
    <p:sldId id="273" r:id="rId24"/>
    <p:sldId id="274" r:id="rId25"/>
    <p:sldId id="275" r:id="rId26"/>
    <p:sldId id="277" r:id="rId27"/>
    <p:sldId id="278" r:id="rId28"/>
    <p:sldId id="280" r:id="rId29"/>
    <p:sldId id="281" r:id="rId30"/>
    <p:sldId id="282" r:id="rId31"/>
    <p:sldId id="287" r:id="rId32"/>
    <p:sldId id="288" r:id="rId33"/>
    <p:sldId id="289" r:id="rId34"/>
    <p:sldId id="290" r:id="rId35"/>
    <p:sldId id="285" r:id="rId36"/>
    <p:sldId id="291" r:id="rId37"/>
    <p:sldId id="283" r:id="rId38"/>
    <p:sldId id="296" r:id="rId39"/>
    <p:sldId id="298" r:id="rId40"/>
    <p:sldId id="299" r:id="rId41"/>
    <p:sldId id="300" r:id="rId42"/>
    <p:sldId id="301" r:id="rId43"/>
    <p:sldId id="306" r:id="rId44"/>
    <p:sldId id="302" r:id="rId45"/>
    <p:sldId id="304" r:id="rId46"/>
    <p:sldId id="303" r:id="rId47"/>
    <p:sldId id="305" r:id="rId48"/>
    <p:sldId id="307" r:id="rId49"/>
    <p:sldId id="308" r:id="rId50"/>
    <p:sldId id="284" r:id="rId51"/>
    <p:sldId id="286" r:id="rId52"/>
    <p:sldId id="309" r:id="rId53"/>
    <p:sldId id="313" r:id="rId54"/>
    <p:sldId id="315" r:id="rId55"/>
    <p:sldId id="314" r:id="rId56"/>
    <p:sldId id="310" r:id="rId57"/>
    <p:sldId id="311" r:id="rId58"/>
    <p:sldId id="31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076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2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0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8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9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6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4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4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8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4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A99C-74C4-48BE-A4A2-C59926EA5F7C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-book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Do’s and Don’ts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9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225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Customizing Plots  -  adding axis and main titles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71427" y="1779103"/>
            <a:ext cx="9939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xlab</a:t>
            </a:r>
            <a:r>
              <a:rPr lang="en-US" sz="2400" dirty="0" smtClean="0">
                <a:latin typeface="Lucida Console" panose="020B0609040504020204" pitchFamily="49" charset="0"/>
              </a:rPr>
              <a:t>("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write a x title here</a:t>
            </a:r>
            <a:r>
              <a:rPr lang="en-US" sz="2400" dirty="0" smtClean="0">
                <a:latin typeface="Lucida Console" panose="020B0609040504020204" pitchFamily="49" charset="0"/>
              </a:rPr>
              <a:t>")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ylab</a:t>
            </a:r>
            <a:r>
              <a:rPr lang="en-US" sz="2400" dirty="0" smtClean="0">
                <a:latin typeface="Lucida Console" panose="020B0609040504020204" pitchFamily="49" charset="0"/>
              </a:rPr>
              <a:t>("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write a y title here</a:t>
            </a:r>
            <a:r>
              <a:rPr lang="en-US" sz="2400" dirty="0" smtClean="0">
                <a:latin typeface="Lucida Console" panose="020B0609040504020204" pitchFamily="49" charset="0"/>
              </a:rPr>
              <a:t>")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ggtitle</a:t>
            </a:r>
            <a:r>
              <a:rPr lang="en-US" sz="2400" dirty="0" smtClean="0">
                <a:latin typeface="Lucida Console" panose="020B0609040504020204" pitchFamily="49" charset="0"/>
              </a:rPr>
              <a:t>("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write a main title here</a:t>
            </a:r>
            <a:r>
              <a:rPr lang="en-US" sz="2400" dirty="0" smtClean="0">
                <a:latin typeface="Lucida Console" panose="020B0609040504020204" pitchFamily="49" charset="0"/>
              </a:rPr>
              <a:t>")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575852" y="4836605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53823" y="611875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Main title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23842" y="4353339"/>
            <a:ext cx="1164184" cy="1364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35940" y="5749420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Y-axis title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73431" y="3756991"/>
            <a:ext cx="1856049" cy="168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7476" y="3472142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X-axis title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620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Customizing Plots  -  changing background themes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6340" y="1858616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theme_minimal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30022" y="4228308"/>
            <a:ext cx="473421" cy="10237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17940" y="5252038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Minimal theme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1731" y="1858616"/>
            <a:ext cx="52946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theme_bw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425413" y="4228308"/>
            <a:ext cx="473421" cy="10237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13332" y="5252038"/>
            <a:ext cx="27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White &amp; Gray theme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20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130" y="1162500"/>
            <a:ext cx="116387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theme_bw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variation on </a:t>
            </a:r>
            <a:r>
              <a:rPr lang="en-US" dirty="0" err="1" smtClean="0"/>
              <a:t>theme_grey</a:t>
            </a:r>
            <a:r>
              <a:rPr lang="en-US" dirty="0" smtClean="0"/>
              <a:t>() that uses a white background and thin grey grid lines.</a:t>
            </a:r>
          </a:p>
          <a:p>
            <a:endParaRPr lang="en-US" dirty="0" smtClean="0"/>
          </a:p>
          <a:p>
            <a:r>
              <a:rPr lang="en-US" b="1" dirty="0" err="1" smtClean="0"/>
              <a:t>theme_linedraw</a:t>
            </a:r>
            <a:r>
              <a:rPr lang="en-US" b="1" dirty="0" smtClean="0"/>
              <a:t>() </a:t>
            </a:r>
          </a:p>
          <a:p>
            <a:r>
              <a:rPr lang="en-US" dirty="0" smtClean="0"/>
              <a:t>A theme with only black lines of various widths on white backgrounds, reminiscent of a line drawing.</a:t>
            </a:r>
          </a:p>
          <a:p>
            <a:endParaRPr lang="en-US" dirty="0" smtClean="0"/>
          </a:p>
          <a:p>
            <a:r>
              <a:rPr lang="en-US" b="1" dirty="0" err="1" smtClean="0"/>
              <a:t>theme_light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theme_linedraw</a:t>
            </a:r>
            <a:r>
              <a:rPr lang="en-US" dirty="0" smtClean="0"/>
              <a:t>() but with light grey lines and axes, to direct more attention towards the data.</a:t>
            </a:r>
          </a:p>
          <a:p>
            <a:endParaRPr lang="en-US" dirty="0" smtClean="0"/>
          </a:p>
          <a:p>
            <a:r>
              <a:rPr lang="en-US" b="1" dirty="0" err="1" smtClean="0"/>
              <a:t>theme_dark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the dark cousin of </a:t>
            </a:r>
            <a:r>
              <a:rPr lang="en-US" dirty="0" err="1" smtClean="0"/>
              <a:t>theme_light</a:t>
            </a:r>
            <a:r>
              <a:rPr lang="en-US" dirty="0" smtClean="0"/>
              <a:t>(), with similar line sizes but a dark background. Useful to make thin colored lines pop out.</a:t>
            </a:r>
          </a:p>
          <a:p>
            <a:endParaRPr lang="en-US" dirty="0" smtClean="0"/>
          </a:p>
          <a:p>
            <a:r>
              <a:rPr lang="en-US" b="1" dirty="0" err="1" smtClean="0"/>
              <a:t>theme_minimal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 minimalistic theme with no background annotations.</a:t>
            </a:r>
          </a:p>
          <a:p>
            <a:endParaRPr lang="en-US" dirty="0" smtClean="0"/>
          </a:p>
          <a:p>
            <a:r>
              <a:rPr lang="en-US" b="1" dirty="0" err="1" smtClean="0"/>
              <a:t>theme_classic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 classic-looking theme, with x and y axis lines and no gridlines.</a:t>
            </a:r>
          </a:p>
          <a:p>
            <a:endParaRPr lang="en-US" dirty="0" smtClean="0"/>
          </a:p>
          <a:p>
            <a:r>
              <a:rPr lang="en-US" b="1" dirty="0" err="1" smtClean="0"/>
              <a:t>theme_void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 completely empty theme.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457200"/>
            <a:ext cx="5524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Customizing Plots  -  built-in themes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9458443" y="6345343"/>
            <a:ext cx="2617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https://ggplot2-book.org/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4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common errors when coding…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Make sure your cases match, i.e. make sure name of </a:t>
            </a:r>
            <a:r>
              <a:rPr lang="en-US" dirty="0" err="1" smtClean="0"/>
              <a:t>dataframes</a:t>
            </a:r>
            <a:r>
              <a:rPr lang="en-US" dirty="0" smtClean="0"/>
              <a:t>/columns match exactly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you close brackets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Look for other typos, e.g. commas/periods in wrong place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don’t end code with a plus +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each row of ggplot2 code has a plus at end, except for last row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common errors when coding…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52" y="20783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u="sng" dirty="0" smtClean="0"/>
              <a:t>Each time you restart your work opening </a:t>
            </a:r>
            <a:r>
              <a:rPr lang="en-US" i="1" u="sng" dirty="0" err="1" smtClean="0"/>
              <a:t>Rstudio</a:t>
            </a:r>
            <a:r>
              <a:rPr lang="en-US" i="1" u="sng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you loaded the dataset in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Make sure you are using the correct name for the dataset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Make sure you ran </a:t>
            </a:r>
            <a:r>
              <a:rPr lang="en-US" dirty="0" smtClean="0">
                <a:solidFill>
                  <a:srgbClr val="0766F5"/>
                </a:solidFill>
              </a:rPr>
              <a:t>library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again – you have to do this each time you restart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79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Linegraphs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66930" y="534144"/>
            <a:ext cx="561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Visualizing a continuous variable (y-axis) over time (x-axis)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258" y="1371600"/>
            <a:ext cx="6903967" cy="522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62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42" y="684287"/>
            <a:ext cx="3400900" cy="5077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971" y="589005"/>
            <a:ext cx="5825905" cy="44113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93833" y="5321642"/>
            <a:ext cx="471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Separate columns for the x-axis and the y-axis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90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20" y="672181"/>
            <a:ext cx="7812157" cy="5881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869" y="176335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Visualizing multiple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07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3" y="528232"/>
            <a:ext cx="3896269" cy="5801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044" y="660459"/>
            <a:ext cx="5654958" cy="42575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50011" y="5198075"/>
            <a:ext cx="471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Separate columns for the x-axis, the y-axis, &amp; the grouping variable (i.e. for separate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56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79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Linegraphs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8812" y="2315817"/>
            <a:ext cx="3110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Can also visualize a </a:t>
            </a:r>
            <a:r>
              <a:rPr lang="en-US" sz="2000" b="1" dirty="0" smtClean="0"/>
              <a:t>cumulative </a:t>
            </a:r>
            <a:r>
              <a:rPr lang="en-US" sz="2000" dirty="0" smtClean="0"/>
              <a:t>continuous variable (y-axis) over time (x-axis)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21" y="874643"/>
            <a:ext cx="7487196" cy="55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8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5496" y="427383"/>
            <a:ext cx="8388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Wilke –</a:t>
            </a:r>
          </a:p>
          <a:p>
            <a:endParaRPr lang="en-US" dirty="0"/>
          </a:p>
          <a:p>
            <a:r>
              <a:rPr lang="en-US" dirty="0" smtClean="0"/>
              <a:t>Breakdown into categories of type of visualization we will have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12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07" y="607411"/>
            <a:ext cx="4134427" cy="5544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108" y="1260390"/>
            <a:ext cx="5878056" cy="43660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34898" y="5828569"/>
            <a:ext cx="471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Separate columns for the x-axis, the y-axis, &amp; the grouping variable (i.e. for separate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62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44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Line graphs 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5"/>
            <a:ext cx="954158" cy="1233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2894" y="4820478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05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517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color of line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91478" y="2047460"/>
            <a:ext cx="102472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purple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795076" y="4797350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4" y="6161488"/>
            <a:ext cx="379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color name inside single quotes,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 double quotes.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9287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plot multiple lines – and have different colors for each line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, group=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31998" y="4668142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6406" y="6132482"/>
            <a:ext cx="570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name of column you wish to color by with no quotes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Separate lines for each group in that column will be made.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775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width of lines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80930" y="1654010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lwd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purple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lwd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659217" y="4601817"/>
            <a:ext cx="566532" cy="1441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7095" y="6042991"/>
            <a:ext cx="356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 and width by comma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39739" y="1957540"/>
            <a:ext cx="735495" cy="873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55329" y="1621109"/>
            <a:ext cx="25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width by number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613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style of lines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80930" y="1654010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lty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purple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lwd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 smtClean="0">
                <a:latin typeface="Lucida Console" panose="020B0609040504020204" pitchFamily="49" charset="0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lty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659217" y="4601817"/>
            <a:ext cx="566532" cy="1441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7095" y="6042991"/>
            <a:ext cx="418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color, style and width by commas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39739" y="1957540"/>
            <a:ext cx="735495" cy="873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74598" y="1354211"/>
            <a:ext cx="252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style type by number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130209" y="4601817"/>
            <a:ext cx="188843" cy="1441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5968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Plotting multiple lines/groups by color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, color=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31998" y="4668142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6406" y="6132482"/>
            <a:ext cx="734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name of column that you wish to plot different lines by with no quotes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lot of chunk line_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236" y="1679713"/>
            <a:ext cx="7566164" cy="432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617" y="457200"/>
            <a:ext cx="2961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Different </a:t>
            </a:r>
            <a:r>
              <a:rPr lang="en-US" sz="2800" b="1" dirty="0" err="1" smtClean="0"/>
              <a:t>linetypes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8479" y="197788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lty</a:t>
            </a:r>
            <a:r>
              <a:rPr lang="en-US" dirty="0" smtClean="0">
                <a:solidFill>
                  <a:srgbClr val="FF0000"/>
                </a:solidFill>
              </a:rPr>
              <a:t> =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829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Bar 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628" y="2349218"/>
            <a:ext cx="4245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Visualizing amounts -  a continuous variable (y-axis) against a categorical variable (x-axis)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64" y="614205"/>
            <a:ext cx="6928514" cy="620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829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Bar 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628" y="2349218"/>
            <a:ext cx="42459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Visualizing amounts -  a continuous variable (y-axis) against a categorical variable (x-axis)</a:t>
            </a:r>
          </a:p>
          <a:p>
            <a:endParaRPr lang="en-US" sz="2400" dirty="0"/>
          </a:p>
          <a:p>
            <a:r>
              <a:rPr lang="en-US" sz="2400" dirty="0" smtClean="0"/>
              <a:t>…. Although the axes can be ‘flipped’ to improve readability…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82" y="137070"/>
            <a:ext cx="6963253" cy="672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9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21" y="1144551"/>
            <a:ext cx="7268587" cy="5489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5617" y="457200"/>
            <a:ext cx="196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Scatterplots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6519" y="1441622"/>
            <a:ext cx="3311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Plotting one continuous variable on the x-axis against another continuous variable on the y-axis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235" y="429148"/>
            <a:ext cx="6928514" cy="6209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06" y="963363"/>
            <a:ext cx="2835752" cy="2942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971" y="4267200"/>
            <a:ext cx="3091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already made into summary counts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4732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396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Bar Graphs 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6"/>
            <a:ext cx="638945" cy="756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35552" y="4343400"/>
            <a:ext cx="3292220" cy="66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 – the continuous/count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240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categorical variable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56077" y="1733654"/>
            <a:ext cx="2330794" cy="378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5813" y="1364322"/>
            <a:ext cx="414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Whenever you use </a:t>
            </a:r>
            <a:r>
              <a:rPr lang="en-US" dirty="0" err="1" smtClean="0">
                <a:solidFill>
                  <a:srgbClr val="FF0000"/>
                </a:solidFill>
              </a:rPr>
              <a:t>ggplot</a:t>
            </a:r>
            <a:r>
              <a:rPr lang="en-US" dirty="0" smtClean="0">
                <a:solidFill>
                  <a:srgbClr val="FF0000"/>
                </a:solidFill>
              </a:rPr>
              <a:t>, you should load 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 at the very top of your script. You need to do it once for every script.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674494" y="3571637"/>
            <a:ext cx="948478" cy="78742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92585" y="4343400"/>
            <a:ext cx="2774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If you have data where you already have the exact number you wish to plot (i.e. the height of the bars), then use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geom_col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70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fill and color of bars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1796643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>
                <a:latin typeface="Lucida Console" panose="020B0609040504020204" pitchFamily="49" charset="0"/>
              </a:rPr>
              <a:t>(fill = </a:t>
            </a:r>
            <a:r>
              <a:rPr lang="en-US" sz="2400" dirty="0" smtClean="0">
                <a:latin typeface="Lucida Console" panose="020B0609040504020204" pitchFamily="49" charset="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pink</a:t>
            </a:r>
            <a:r>
              <a:rPr lang="en-US" sz="2400" dirty="0" smtClean="0">
                <a:latin typeface="Lucida Console" panose="020B0609040504020204" pitchFamily="49" charset="0"/>
              </a:rPr>
              <a:t>")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>
                <a:latin typeface="Lucida Console" panose="020B0609040504020204" pitchFamily="49" charset="0"/>
              </a:rPr>
              <a:t>(fill = 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pink</a:t>
            </a:r>
            <a:r>
              <a:rPr lang="en-US" sz="2400" dirty="0" smtClean="0">
                <a:latin typeface="Lucida Console" panose="020B0609040504020204" pitchFamily="49" charset="0"/>
              </a:rPr>
              <a:t>", </a:t>
            </a:r>
            <a:r>
              <a:rPr lang="en-US" sz="2400" dirty="0">
                <a:latin typeface="Lucida Console" panose="020B0609040504020204" pitchFamily="49" charset="0"/>
              </a:rPr>
              <a:t>color = </a:t>
            </a:r>
            <a:r>
              <a:rPr lang="en-US" sz="2400" dirty="0" smtClean="0">
                <a:latin typeface="Lucida Console" panose="020B0609040504020204" pitchFamily="49" charset="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black</a:t>
            </a:r>
            <a:r>
              <a:rPr lang="en-US" sz="2400" dirty="0" smtClean="0">
                <a:latin typeface="Lucida Console" panose="020B0609040504020204" pitchFamily="49" charset="0"/>
              </a:rPr>
              <a:t>")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502202" y="2006181"/>
            <a:ext cx="241537" cy="8162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16031" y="980420"/>
            <a:ext cx="3000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color name inside single quotes,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 double quotes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9606" y="5859348"/>
            <a:ext cx="418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color, style and width by commas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19057" y="4771723"/>
            <a:ext cx="299411" cy="1087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425543" y="3349308"/>
            <a:ext cx="1438966" cy="98239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22971" y="4365172"/>
            <a:ext cx="2343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‘fill’ refers to the color inside the bar shape.  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‘color’ refers to the line border around the bar shape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942906" y="4760169"/>
            <a:ext cx="2460172" cy="109917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1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949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flip orientation of bars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1796643"/>
            <a:ext cx="99391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sz="2400" dirty="0" err="1" smtClean="0">
                <a:latin typeface="Lucida Console" panose="020B0609040504020204" pitchFamily="49" charset="0"/>
              </a:rPr>
              <a:t>coord_flip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5004" y="5136720"/>
            <a:ext cx="3968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You can flip the orientation of the bars using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coord_flip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080723" y="4938773"/>
            <a:ext cx="1064281" cy="39589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8062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reorder order of categories on x-axis of bar 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6760" y="1796643"/>
            <a:ext cx="99391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(x=reorder(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y</a:t>
            </a:r>
            <a:r>
              <a:rPr lang="en-US" sz="2400" dirty="0" smtClean="0">
                <a:latin typeface="Lucida Console" panose="020B0609040504020204" pitchFamily="49" charset="0"/>
              </a:rPr>
              <a:t>),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>
                <a:latin typeface="Lucida Console" panose="020B0609040504020204" pitchFamily="49" charset="0"/>
              </a:rPr>
              <a:t>, </a:t>
            </a:r>
            <a:r>
              <a:rPr lang="en-US" sz="2400" dirty="0" err="1">
                <a:latin typeface="Lucida Console" panose="020B0609040504020204" pitchFamily="49" charset="0"/>
              </a:rPr>
              <a:t>aes</a:t>
            </a:r>
            <a:r>
              <a:rPr lang="en-US" sz="2400" dirty="0">
                <a:latin typeface="Lucida Console" panose="020B0609040504020204" pitchFamily="49" charset="0"/>
              </a:rPr>
              <a:t>(x=reorder(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>
                <a:latin typeface="Lucida Console" panose="020B0609040504020204" pitchFamily="49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-y</a:t>
            </a:r>
            <a:r>
              <a:rPr lang="en-US" sz="2400" dirty="0">
                <a:latin typeface="Lucida Console" panose="020B0609040504020204" pitchFamily="49" charset="0"/>
              </a:rPr>
              <a:t>), y=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>
                <a:latin typeface="Lucida Console" panose="020B0609040504020204" pitchFamily="49" charset="0"/>
              </a:rPr>
              <a:t>)) + </a:t>
            </a:r>
            <a:r>
              <a:rPr lang="en-US" sz="2400" dirty="0" err="1">
                <a:latin typeface="Lucida Console" panose="020B0609040504020204" pitchFamily="49" charset="0"/>
              </a:rPr>
              <a:t>geom_col</a:t>
            </a:r>
            <a:r>
              <a:rPr lang="en-US" sz="2400" dirty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85514" y="1155527"/>
            <a:ext cx="27348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Wrap reorder() around your x. Then put a comma and the column you wish to order by (usually the y column).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Be careful to close brackets.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798173" y="2786743"/>
            <a:ext cx="3487341" cy="121944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096001" y="5497286"/>
            <a:ext cx="1034142" cy="45434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30143" y="5724456"/>
            <a:ext cx="507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Often you actually want to organize in descending order, so put the negative sign in front of the y axis name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50" y="429926"/>
            <a:ext cx="5295950" cy="62671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315" y="582326"/>
            <a:ext cx="2590799" cy="4722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4171" y="5954485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not yet made into summary counts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2491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9451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Making a bar chart when data not yet summarized into counts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1796643"/>
            <a:ext cx="9939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geom_bar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5183" y="4422896"/>
            <a:ext cx="3968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If data are raw values, and not summarized into counts, then you use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geom_bar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391728" y="3403888"/>
            <a:ext cx="302986" cy="101900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432392" y="3403889"/>
            <a:ext cx="604079" cy="1526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8419" y="4942069"/>
            <a:ext cx="321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categorical variable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Note you don’t enter the y column as you don’t have summarized counts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709636" y="3285034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6330" y="4337721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216" y="1433384"/>
            <a:ext cx="6509368" cy="39889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5617" y="457200"/>
            <a:ext cx="147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Boxplots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628" y="2349218"/>
            <a:ext cx="42459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Visualizing distribution of data (y-axis) against grouping variable (x-axis).</a:t>
            </a:r>
          </a:p>
          <a:p>
            <a:endParaRPr lang="en-US" sz="2400" dirty="0"/>
          </a:p>
          <a:p>
            <a:r>
              <a:rPr lang="en-US" sz="2400" dirty="0" smtClean="0"/>
              <a:t>…. Plotting raw data points over the top aids understanding as long as not too many data points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47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Boxplots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44" y="1581756"/>
            <a:ext cx="5411496" cy="26442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913" y="1581756"/>
            <a:ext cx="5256239" cy="32209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0144" y="1523762"/>
            <a:ext cx="521878" cy="3484843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06176" y="1523762"/>
            <a:ext cx="521878" cy="3484843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0144" y="5195164"/>
            <a:ext cx="4817910" cy="131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Categorical grouping variable (x-axis) should be in one column, and in another column should be the raw data values for the continuous variable (y-axis)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07718" y="4226010"/>
            <a:ext cx="842194" cy="985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19266" y="4874700"/>
            <a:ext cx="1921606" cy="1470482"/>
          </a:xfrm>
          <a:prstGeom prst="curvedConnector3">
            <a:avLst>
              <a:gd name="adj1" fmla="val 1284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04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Boxplots 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5"/>
            <a:ext cx="954158" cy="1233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2894" y="4820478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56077" y="1733654"/>
            <a:ext cx="2330794" cy="378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5813" y="1364322"/>
            <a:ext cx="414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Whenever you use </a:t>
            </a:r>
            <a:r>
              <a:rPr lang="en-US" dirty="0" err="1" smtClean="0">
                <a:solidFill>
                  <a:srgbClr val="FF0000"/>
                </a:solidFill>
              </a:rPr>
              <a:t>ggplot</a:t>
            </a:r>
            <a:r>
              <a:rPr lang="en-US" dirty="0" smtClean="0">
                <a:solidFill>
                  <a:srgbClr val="FF0000"/>
                </a:solidFill>
              </a:rPr>
              <a:t>, you should load 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 at the very top of your script. You need to do it once for every script.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73" y="1316221"/>
            <a:ext cx="5067239" cy="38272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5617" y="457200"/>
            <a:ext cx="196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Scatterplots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2" y="1186011"/>
            <a:ext cx="5792008" cy="38105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8614" y="1186011"/>
            <a:ext cx="1306286" cy="4202418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34898" y="5828569"/>
            <a:ext cx="471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Separate columns for the x-axis and y-axis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542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Overlaying data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42673" y="1804375"/>
            <a:ext cx="2979680" cy="138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170138" y="2272468"/>
            <a:ext cx="2504302" cy="989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80670" y="3545804"/>
            <a:ext cx="1693771" cy="795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2289" y="1450746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4440" y="4204181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4440" y="2033346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7886" y="5363190"/>
            <a:ext cx="3968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This will add points in a straight line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14431" y="4344182"/>
            <a:ext cx="302986" cy="101900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2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72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Overlaying jittered data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geom_jitter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42673" y="1804375"/>
            <a:ext cx="2979680" cy="138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170138" y="2272468"/>
            <a:ext cx="2504302" cy="989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80670" y="3545804"/>
            <a:ext cx="1693771" cy="795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2289" y="1450746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4440" y="4204181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4440" y="2033346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7886" y="5363190"/>
            <a:ext cx="3968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This will add points in a jittered, wobbly manner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14431" y="4344182"/>
            <a:ext cx="302986" cy="101900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0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72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Overlaying jittered data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geom_jitter</a:t>
            </a:r>
            <a:r>
              <a:rPr lang="en-US" sz="2400" dirty="0" smtClean="0">
                <a:latin typeface="Lucida Console" panose="020B0609040504020204" pitchFamily="49" charset="0"/>
              </a:rPr>
              <a:t>(width=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.1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42673" y="1804375"/>
            <a:ext cx="2979680" cy="138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170138" y="2272468"/>
            <a:ext cx="2504302" cy="989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80670" y="3545804"/>
            <a:ext cx="1693771" cy="795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2289" y="1450746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4440" y="4204181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4440" y="2033346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06740" y="5318405"/>
            <a:ext cx="46533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This will add points in a jittered, wobbly manner but constrained by a width of 0.1 . Play around with this number until the plots looks not too crazy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170138" y="4283322"/>
            <a:ext cx="629300" cy="10350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814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Overlaying jittered data points – be careful of outliers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outlier.shape</a:t>
            </a:r>
            <a:r>
              <a:rPr lang="en-US" sz="2400" dirty="0" smtClean="0">
                <a:latin typeface="Lucida Console" panose="020B0609040504020204" pitchFamily="49" charset="0"/>
              </a:rPr>
              <a:t>=NA) +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geom_jitter</a:t>
            </a:r>
            <a:r>
              <a:rPr lang="en-US" sz="2400" dirty="0" smtClean="0">
                <a:latin typeface="Lucida Console" panose="020B0609040504020204" pitchFamily="49" charset="0"/>
              </a:rPr>
              <a:t>(width=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.1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45860" y="1177887"/>
            <a:ext cx="46533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When overlaying points on top of your boxplots it’s recommended to do this so that the auto-generated outliers made by the boxplot are removed – otherwise you’ll plot them each twice on the graph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545860" y="2809103"/>
            <a:ext cx="1128583" cy="74140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3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143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Changing color of boxplots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(fill </a:t>
            </a:r>
            <a:r>
              <a:rPr lang="en-US" sz="2400" dirty="0">
                <a:latin typeface="Lucida Console" panose="020B0609040504020204" pitchFamily="49" charset="0"/>
              </a:rPr>
              <a:t>= "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pink</a:t>
            </a:r>
            <a:r>
              <a:rPr lang="en-US" sz="2400" dirty="0">
                <a:latin typeface="Lucida Console" panose="020B0609040504020204" pitchFamily="49" charset="0"/>
              </a:rPr>
              <a:t>", color = "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black</a:t>
            </a:r>
            <a:r>
              <a:rPr lang="en-US" sz="2400" dirty="0">
                <a:latin typeface="Lucida Console" panose="020B0609040504020204" pitchFamily="49" charset="0"/>
              </a:rPr>
              <a:t>")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085077" y="3887633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1981" y="5169780"/>
            <a:ext cx="325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fill and color by comma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9580606" y="2346702"/>
            <a:ext cx="380014" cy="11379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93024" y="1423372"/>
            <a:ext cx="2323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color name with single or double quotes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895070" y="2125362"/>
            <a:ext cx="2451738" cy="13922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4668" y="4922988"/>
            <a:ext cx="4653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Remember, ‘fill’ refers to the inside color of the boxplot, and ‘color’ refers to the lines around the boxplot.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958049" y="3958775"/>
            <a:ext cx="629300" cy="10350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7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138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Changing the color of each category separately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10116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y,</a:t>
            </a:r>
            <a:r>
              <a:rPr lang="en-US" sz="2400" dirty="0">
                <a:latin typeface="Lucida Console" panose="020B0609040504020204" pitchFamily="49" charset="0"/>
              </a:rPr>
              <a:t> fill = 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114806" y="3558120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53365" y="4955143"/>
            <a:ext cx="3044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name of the x-axis column, with no quotes around it.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4668" y="4955143"/>
            <a:ext cx="4653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This will make each group of the x-axis have a separate color.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92548" y="3558121"/>
            <a:ext cx="1790649" cy="13970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7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5798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Making your outliers more noticeable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1276" y="2017643"/>
            <a:ext cx="11495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outlier.size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outlier.color</a:t>
            </a:r>
            <a:r>
              <a:rPr lang="en-US" sz="2400" dirty="0" smtClean="0">
                <a:latin typeface="Lucida Console" panose="020B0609040504020204" pitchFamily="49" charset="0"/>
              </a:rPr>
              <a:t>= </a:t>
            </a:r>
            <a:r>
              <a:rPr lang="en-US" sz="2400" dirty="0">
                <a:latin typeface="Lucida Console" panose="020B0609040504020204" pitchFamily="49" charset="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red</a:t>
            </a:r>
            <a:r>
              <a:rPr lang="en-US" sz="2400" dirty="0" smtClean="0">
                <a:latin typeface="Lucida Console" panose="020B0609040504020204" pitchFamily="49" charset="0"/>
              </a:rPr>
              <a:t>")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151798" y="3887633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1981" y="5169780"/>
            <a:ext cx="3695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number for </a:t>
            </a:r>
            <a:r>
              <a:rPr lang="en-US" dirty="0" err="1" smtClean="0">
                <a:solidFill>
                  <a:srgbClr val="FF0000"/>
                </a:solidFill>
              </a:rPr>
              <a:t>outlier.size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Separate each command by a comma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9637288" y="2372021"/>
            <a:ext cx="380014" cy="11379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93024" y="1423372"/>
            <a:ext cx="2323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color name with single or double quotes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668" y="4922988"/>
            <a:ext cx="4653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You can make outliers look more noticeable by changing the size and color of them.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554394" y="3958775"/>
            <a:ext cx="629300" cy="10350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7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292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Making violin plots instead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geom_violin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32798" y="4741755"/>
            <a:ext cx="4653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Some people prefer the shape of violin plots to boxplots. Just change the command to ‘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geom_violin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()’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520017" y="3589443"/>
            <a:ext cx="629300" cy="10350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3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853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Histograms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628" y="2349218"/>
            <a:ext cx="4245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Visualizing the frequency (y-axis) of a continuous variable (x-axis)</a:t>
            </a:r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870" y="1534306"/>
            <a:ext cx="7005390" cy="450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853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Histograms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13949" y="5318732"/>
            <a:ext cx="4817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create a histogram you need all the data for one variable in a column. Each row is a separate observation.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043" y="980420"/>
            <a:ext cx="6336606" cy="40740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39" y="908357"/>
            <a:ext cx="3777301" cy="56045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20438" y="1202486"/>
            <a:ext cx="521878" cy="5310403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684614" y="4562794"/>
            <a:ext cx="1389894" cy="879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9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53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Scatterplots 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5"/>
            <a:ext cx="954158" cy="1233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2894" y="4820478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56077" y="1733654"/>
            <a:ext cx="2330794" cy="378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5813" y="1364322"/>
            <a:ext cx="414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Whenever you use </a:t>
            </a:r>
            <a:r>
              <a:rPr lang="en-US" dirty="0" err="1" smtClean="0">
                <a:solidFill>
                  <a:srgbClr val="FF0000"/>
                </a:solidFill>
              </a:rPr>
              <a:t>ggplot</a:t>
            </a:r>
            <a:r>
              <a:rPr lang="en-US" dirty="0" smtClean="0">
                <a:solidFill>
                  <a:srgbClr val="FF0000"/>
                </a:solidFill>
              </a:rPr>
              <a:t>, you should load 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 at the very top of your script. You need to do it once for every script.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641" y="403654"/>
            <a:ext cx="580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Histograms can also be represented as ‘density plots’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281" y="1707776"/>
            <a:ext cx="5379309" cy="3591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94" y="1707776"/>
            <a:ext cx="5578725" cy="358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01" y="897225"/>
            <a:ext cx="6394826" cy="43400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36552" y="2357456"/>
            <a:ext cx="42459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can also overlay histograms with their density curve – especially if you have lots of data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905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016" y="659027"/>
            <a:ext cx="288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Histogram Code information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33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Small Multiples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08185" y="2036180"/>
            <a:ext cx="42459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Small multiples are when you plot the same chart several times, but each one is for a different ‘group’.</a:t>
            </a:r>
          </a:p>
          <a:p>
            <a:endParaRPr lang="en-US" sz="2400" dirty="0"/>
          </a:p>
          <a:p>
            <a:r>
              <a:rPr lang="en-US" sz="2400" dirty="0" smtClean="0"/>
              <a:t>They can be histograms, line graphs, bar charts etc.</a:t>
            </a:r>
          </a:p>
          <a:p>
            <a:endParaRPr lang="en-US" sz="2400" dirty="0" smtClean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9" y="1482214"/>
            <a:ext cx="5948663" cy="381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3941" y="5432396"/>
            <a:ext cx="473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Covid19 cases over time in 8 selected states.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0789" y="5083168"/>
            <a:ext cx="5838553" cy="349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Small Multiples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50789" y="5083168"/>
            <a:ext cx="5838553" cy="349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6" y="1417707"/>
            <a:ext cx="8009524" cy="4533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73298" y="1828799"/>
            <a:ext cx="2883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example shows the same relationship (x-axis = year;  y-axis = life expectancy) for various countries (different lines) – but separated by continent (separate panels). </a:t>
            </a:r>
          </a:p>
          <a:p>
            <a:endParaRPr lang="en-US" dirty="0"/>
          </a:p>
          <a:p>
            <a:r>
              <a:rPr lang="en-US" dirty="0" smtClean="0"/>
              <a:t>Small multiples enable you to plot a lot of information in a small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8" y="1070569"/>
            <a:ext cx="4020111" cy="50299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5617" y="457200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Small Multiples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06992" y="5046884"/>
            <a:ext cx="481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small multiples you identify the columns that make your regular plot (yellow)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744775" y="1070569"/>
            <a:ext cx="553582" cy="5633009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929108" y="4546151"/>
            <a:ext cx="2235591" cy="6354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138" y="859086"/>
            <a:ext cx="6543738" cy="370370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3233" y="980420"/>
            <a:ext cx="553582" cy="5723158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44588" y="980420"/>
            <a:ext cx="553582" cy="5723158"/>
          </a:xfrm>
          <a:prstGeom prst="rect">
            <a:avLst/>
          </a:prstGeom>
          <a:solidFill>
            <a:srgbClr val="92D05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5188" y="1133018"/>
            <a:ext cx="553582" cy="5723158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550555" y="6084301"/>
            <a:ext cx="3746375" cy="30826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96929" y="5995692"/>
            <a:ext cx="6038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But you also need a column/variable that is a ‘grouping variable’ which you will make separate plots by.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45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016" y="659027"/>
            <a:ext cx="206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Small multiple code</a:t>
            </a:r>
          </a:p>
        </p:txBody>
      </p:sp>
    </p:spTree>
    <p:extLst>
      <p:ext uri="{BB962C8B-B14F-4D97-AF65-F5344CB8AC3E}">
        <p14:creationId xmlns:p14="http://schemas.microsoft.com/office/powerpoint/2010/main" val="357364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016" y="659027"/>
            <a:ext cx="128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Colors code</a:t>
            </a:r>
          </a:p>
        </p:txBody>
      </p:sp>
    </p:spTree>
    <p:extLst>
      <p:ext uri="{BB962C8B-B14F-4D97-AF65-F5344CB8AC3E}">
        <p14:creationId xmlns:p14="http://schemas.microsoft.com/office/powerpoint/2010/main" val="332792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016" y="659027"/>
            <a:ext cx="183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Saving plots code</a:t>
            </a:r>
          </a:p>
        </p:txBody>
      </p:sp>
    </p:spTree>
    <p:extLst>
      <p:ext uri="{BB962C8B-B14F-4D97-AF65-F5344CB8AC3E}">
        <p14:creationId xmlns:p14="http://schemas.microsoft.com/office/powerpoint/2010/main" val="165563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33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color of all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red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795076" y="4797350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4" y="6111793"/>
            <a:ext cx="379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color name inside single quotes,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 double quotes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64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color according to a categorical variable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, color=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31998" y="4668142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6406" y="6132482"/>
            <a:ext cx="570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name of column you wish to color by with no quotes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69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size of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30625" y="1693767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(size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red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,size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500191" y="4760844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7095" y="6042991"/>
            <a:ext cx="336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 and size by comma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217426" y="3210339"/>
            <a:ext cx="3314" cy="13955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36668" y="4605890"/>
            <a:ext cx="232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size by number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ape.inf.usi.ch/sites/default/files/ggplot2-shape-ident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24" y="749760"/>
            <a:ext cx="9162359" cy="610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479" y="197788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dirty="0" err="1" smtClean="0">
                <a:solidFill>
                  <a:srgbClr val="FF0000"/>
                </a:solidFill>
              </a:rPr>
              <a:t>ch</a:t>
            </a:r>
            <a:r>
              <a:rPr lang="en-US" dirty="0" smtClean="0">
                <a:solidFill>
                  <a:srgbClr val="FF0000"/>
                </a:solidFill>
              </a:rPr>
              <a:t> =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479" y="268357"/>
            <a:ext cx="3754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Change the type of point you plot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7915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</TotalTime>
  <Words>2072</Words>
  <Application>Microsoft Office PowerPoint</Application>
  <PresentationFormat>Widescreen</PresentationFormat>
  <Paragraphs>371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Lucida Console</vt:lpstr>
      <vt:lpstr>Office Theme</vt:lpstr>
      <vt:lpstr>Do’s and Don’ts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common errors when coding…</vt:lpstr>
      <vt:lpstr>Some common errors when coding…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Curley, James P</dc:creator>
  <cp:lastModifiedBy>Curley, James P</cp:lastModifiedBy>
  <cp:revision>36</cp:revision>
  <dcterms:created xsi:type="dcterms:W3CDTF">2020-06-01T16:53:06Z</dcterms:created>
  <dcterms:modified xsi:type="dcterms:W3CDTF">2020-06-15T16:48:29Z</dcterms:modified>
</cp:coreProperties>
</file>