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2" r:id="rId4"/>
    <p:sldId id="292" r:id="rId5"/>
    <p:sldId id="256" r:id="rId6"/>
    <p:sldId id="258" r:id="rId7"/>
    <p:sldId id="259" r:id="rId8"/>
    <p:sldId id="260" r:id="rId9"/>
    <p:sldId id="261" r:id="rId10"/>
    <p:sldId id="263" r:id="rId11"/>
    <p:sldId id="265" r:id="rId12"/>
    <p:sldId id="266" r:id="rId13"/>
    <p:sldId id="257" r:id="rId14"/>
    <p:sldId id="279" r:id="rId15"/>
    <p:sldId id="267" r:id="rId16"/>
    <p:sldId id="295" r:id="rId17"/>
    <p:sldId id="276" r:id="rId18"/>
    <p:sldId id="294" r:id="rId19"/>
    <p:sldId id="270" r:id="rId20"/>
    <p:sldId id="293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80" r:id="rId29"/>
    <p:sldId id="281" r:id="rId30"/>
    <p:sldId id="282" r:id="rId31"/>
    <p:sldId id="287" r:id="rId32"/>
    <p:sldId id="288" r:id="rId33"/>
    <p:sldId id="289" r:id="rId34"/>
    <p:sldId id="290" r:id="rId35"/>
    <p:sldId id="285" r:id="rId36"/>
    <p:sldId id="291" r:id="rId37"/>
    <p:sldId id="283" r:id="rId38"/>
    <p:sldId id="296" r:id="rId39"/>
    <p:sldId id="298" r:id="rId40"/>
    <p:sldId id="299" r:id="rId41"/>
    <p:sldId id="300" r:id="rId42"/>
    <p:sldId id="301" r:id="rId43"/>
    <p:sldId id="306" r:id="rId44"/>
    <p:sldId id="302" r:id="rId45"/>
    <p:sldId id="304" r:id="rId46"/>
    <p:sldId id="303" r:id="rId47"/>
    <p:sldId id="305" r:id="rId48"/>
    <p:sldId id="284" r:id="rId49"/>
    <p:sldId id="2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7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A99C-74C4-48BE-A4A2-C59926EA5F7C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3B5B-DE0A-4464-9476-951F59452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Do’s and Don’ts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22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adding axis and main titles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427" y="1779103"/>
            <a:ext cx="9939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xlab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x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ylab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y title here</a:t>
            </a:r>
            <a:r>
              <a:rPr lang="en-US" sz="2400" dirty="0" smtClean="0">
                <a:latin typeface="Lucida Console" panose="020B0609040504020204" pitchFamily="49" charset="0"/>
              </a:rPr>
              <a:t>")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ggtitle</a:t>
            </a:r>
            <a:r>
              <a:rPr 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write a main title here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75852" y="4836605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53823" y="6118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Main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3842" y="4353339"/>
            <a:ext cx="1164184" cy="1364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5940" y="574942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Y-axis title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3431" y="3756991"/>
            <a:ext cx="1856049" cy="168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476" y="3472142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X-axis title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20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changing background themes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6340" y="1858616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theme_minimal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0022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17940" y="525203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Minimal theme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731" y="1858616"/>
            <a:ext cx="5294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theme_bw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425413" y="4228308"/>
            <a:ext cx="473421" cy="1023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13332" y="5252038"/>
            <a:ext cx="27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White &amp; Gray theme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0" y="1162500"/>
            <a:ext cx="11638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theme_bw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variation on </a:t>
            </a:r>
            <a:r>
              <a:rPr lang="en-US" dirty="0" err="1" smtClean="0"/>
              <a:t>theme_grey</a:t>
            </a:r>
            <a:r>
              <a:rPr lang="en-US" dirty="0" smtClean="0"/>
              <a:t>() that uses a white background and thin grey grid lines.</a:t>
            </a:r>
          </a:p>
          <a:p>
            <a:endParaRPr lang="en-US" dirty="0" smtClean="0"/>
          </a:p>
          <a:p>
            <a:r>
              <a:rPr lang="en-US" b="1" dirty="0" err="1" smtClean="0"/>
              <a:t>theme_linedraw</a:t>
            </a:r>
            <a:r>
              <a:rPr lang="en-US" b="1" dirty="0" smtClean="0"/>
              <a:t>() </a:t>
            </a:r>
          </a:p>
          <a:p>
            <a:r>
              <a:rPr lang="en-US" dirty="0" smtClean="0"/>
              <a:t>A theme with only black lines of various widths on white backgrounds, reminiscent of a line drawing.</a:t>
            </a:r>
          </a:p>
          <a:p>
            <a:endParaRPr lang="en-US" dirty="0" smtClean="0"/>
          </a:p>
          <a:p>
            <a:r>
              <a:rPr lang="en-US" b="1" dirty="0" err="1" smtClean="0"/>
              <a:t>theme_light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theme_linedraw</a:t>
            </a:r>
            <a:r>
              <a:rPr lang="en-US" dirty="0" smtClean="0"/>
              <a:t>() but with light grey lines and axes, to direct more attention towards the data.</a:t>
            </a:r>
          </a:p>
          <a:p>
            <a:endParaRPr lang="en-US" dirty="0" smtClean="0"/>
          </a:p>
          <a:p>
            <a:r>
              <a:rPr lang="en-US" b="1" dirty="0" err="1" smtClean="0"/>
              <a:t>theme_dark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the dark cousin of </a:t>
            </a:r>
            <a:r>
              <a:rPr lang="en-US" dirty="0" err="1" smtClean="0"/>
              <a:t>theme_light</a:t>
            </a:r>
            <a:r>
              <a:rPr lang="en-US" dirty="0" smtClean="0"/>
              <a:t>(), with similar line sizes but a dark background. Useful to make thin colored lines pop out.</a:t>
            </a:r>
          </a:p>
          <a:p>
            <a:endParaRPr lang="en-US" dirty="0" smtClean="0"/>
          </a:p>
          <a:p>
            <a:r>
              <a:rPr lang="en-US" b="1" dirty="0" err="1" smtClean="0"/>
              <a:t>theme_minimal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minimalistic theme with no background annotations.</a:t>
            </a:r>
          </a:p>
          <a:p>
            <a:endParaRPr lang="en-US" dirty="0" smtClean="0"/>
          </a:p>
          <a:p>
            <a:r>
              <a:rPr lang="en-US" b="1" dirty="0" err="1" smtClean="0"/>
              <a:t>theme_classic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classic-looking theme, with x and y axis lines and no gridlines.</a:t>
            </a:r>
          </a:p>
          <a:p>
            <a:endParaRPr lang="en-US" dirty="0" smtClean="0"/>
          </a:p>
          <a:p>
            <a:r>
              <a:rPr lang="en-US" b="1" dirty="0" err="1" smtClean="0"/>
              <a:t>theme_void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completely empty theme.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457200"/>
            <a:ext cx="552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Customizing Plots  -  built-in themes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458443" y="6345343"/>
            <a:ext cx="261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https://ggplot2-book.org/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Make sure your cases match, i.e. make sure name of </a:t>
            </a:r>
            <a:r>
              <a:rPr lang="en-US" dirty="0" err="1" smtClean="0"/>
              <a:t>dataframes</a:t>
            </a:r>
            <a:r>
              <a:rPr lang="en-US" dirty="0" smtClean="0"/>
              <a:t>/columns match exactly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close brackets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Look for other typos, e.g. commas/periods in wrong place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don’t end code with a plus +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each row of ggplot2 code has a plus at end, except for last row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common errors when coding…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20783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Each time you restart your work opening </a:t>
            </a:r>
            <a:r>
              <a:rPr lang="en-US" i="1" u="sng" dirty="0" err="1" smtClean="0"/>
              <a:t>Rstudio</a:t>
            </a:r>
            <a:r>
              <a:rPr lang="en-US" i="1" u="sng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Make sure you loaded the dataset in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are using the correct name for the dataset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Make sure you ran </a:t>
            </a:r>
            <a:r>
              <a:rPr lang="en-US" dirty="0" smtClean="0">
                <a:solidFill>
                  <a:srgbClr val="0766F5"/>
                </a:solidFill>
              </a:rPr>
              <a:t>library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again – you have to do this each time you restart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66930" y="534144"/>
            <a:ext cx="561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a continuous variable (y-axis) over time (x-axis)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58" y="1371600"/>
            <a:ext cx="6903967" cy="52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42" y="684287"/>
            <a:ext cx="3400900" cy="507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71" y="589005"/>
            <a:ext cx="5825905" cy="4411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3833" y="5321642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9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0" y="672181"/>
            <a:ext cx="7812157" cy="5881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69" y="17633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Visualizing multiple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3" y="528232"/>
            <a:ext cx="3896269" cy="5801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44" y="660459"/>
            <a:ext cx="5654958" cy="4257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0011" y="5198075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Linegraphs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8812" y="2315817"/>
            <a:ext cx="311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also visualize </a:t>
            </a:r>
            <a:r>
              <a:rPr lang="en-US" sz="2000" dirty="0" smtClean="0"/>
              <a:t>a </a:t>
            </a:r>
            <a:r>
              <a:rPr lang="en-US" sz="2000" b="1" dirty="0" smtClean="0"/>
              <a:t>cumulative </a:t>
            </a:r>
            <a:r>
              <a:rPr lang="en-US" sz="2000" dirty="0" smtClean="0"/>
              <a:t>continuous variable (y-axis) over time (x-axis)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21" y="874643"/>
            <a:ext cx="7487196" cy="55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8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5496" y="427383"/>
            <a:ext cx="83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Wilke –</a:t>
            </a:r>
          </a:p>
          <a:p>
            <a:endParaRPr lang="en-US" dirty="0"/>
          </a:p>
          <a:p>
            <a:r>
              <a:rPr lang="en-US" dirty="0" smtClean="0"/>
              <a:t>Breakdown into categories of type of visualization we will have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7" y="607411"/>
            <a:ext cx="4134427" cy="5544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08" y="1260390"/>
            <a:ext cx="5878056" cy="4366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4898" y="5828569"/>
            <a:ext cx="471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x-axis, the y-axis, &amp; the grouping variable (i.e. for separate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1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1478" y="2047460"/>
            <a:ext cx="10247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61488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28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plot multiple lines – and have different colors for each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group=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Separate lines for each group in that column will be made.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77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width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5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width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5329" y="1621109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width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13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style of lines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80930" y="1654010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purple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lwd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lty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659217" y="4601817"/>
            <a:ext cx="566532" cy="1441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39739" y="1957540"/>
            <a:ext cx="735495" cy="87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74598" y="1354211"/>
            <a:ext cx="252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style type by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30209" y="4601817"/>
            <a:ext cx="188843" cy="144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968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Plotting multiple lines/groups by color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geom_line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that you wish to plot different lines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lot of chunk line_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1679713"/>
            <a:ext cx="7566164" cy="43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617" y="457200"/>
            <a:ext cx="296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Different </a:t>
            </a:r>
            <a:r>
              <a:rPr lang="en-US" sz="2800" b="1" dirty="0" err="1" smtClean="0"/>
              <a:t>linetypes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479" y="197788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lty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64" y="614205"/>
            <a:ext cx="6928514" cy="62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829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amounts -  a continuous variable (y-axis) against a categorical variable (x-axis)</a:t>
            </a:r>
          </a:p>
          <a:p>
            <a:endParaRPr lang="en-US" sz="2400" dirty="0"/>
          </a:p>
          <a:p>
            <a:r>
              <a:rPr lang="en-US" sz="2400" dirty="0" smtClean="0"/>
              <a:t>…. Although the axes can be ‘flipped’ to improve readability…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2" y="137070"/>
            <a:ext cx="6963253" cy="67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1" y="1144551"/>
            <a:ext cx="7268587" cy="5489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6519" y="1441622"/>
            <a:ext cx="331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one continuous variable on the x-axis against another continuous variable on the y-axis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35" y="429148"/>
            <a:ext cx="6928514" cy="6209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6" y="963363"/>
            <a:ext cx="2835752" cy="2942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971" y="4267200"/>
            <a:ext cx="309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already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732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39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Bar Graphs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6"/>
            <a:ext cx="638945" cy="75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552" y="4343400"/>
            <a:ext cx="3292220" cy="66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 – the continuous/count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24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674494" y="3571637"/>
            <a:ext cx="948478" cy="7874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92585" y="4343400"/>
            <a:ext cx="277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you have data where you already have the exact number you wish to plot (i.e. the height of the bars), then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geom_col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0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fill and color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(fill = 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 smtClean="0">
                <a:latin typeface="Lucida Console" panose="020B0609040504020204" pitchFamily="49" charset="0"/>
              </a:rPr>
              <a:t>", </a:t>
            </a:r>
            <a:r>
              <a:rPr lang="en-US" sz="2400" dirty="0">
                <a:latin typeface="Lucida Console" panose="020B0609040504020204" pitchFamily="49" charset="0"/>
              </a:rPr>
              <a:t>color = </a:t>
            </a:r>
            <a:r>
              <a:rPr lang="en-US" sz="2400" dirty="0" smtClean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502202" y="2006181"/>
            <a:ext cx="241537" cy="816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6031" y="980420"/>
            <a:ext cx="300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9606" y="5859348"/>
            <a:ext cx="41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color, style and width by commas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9057" y="4771723"/>
            <a:ext cx="299411" cy="108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425543" y="3349308"/>
            <a:ext cx="1438966" cy="9823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22971" y="4365172"/>
            <a:ext cx="2343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‘fill’ refers to the color inside the bar shape. 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‘color’ refers to the line border around the bar shape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942906" y="4760169"/>
            <a:ext cx="2460172" cy="10991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94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flip orientation of bars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</a:rPr>
              <a:t>coord_flip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5004" y="513672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flip the orientation of the bars using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coord_flip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080723" y="4938773"/>
            <a:ext cx="1064281" cy="3958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06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reorder order of categories on x-axis of bar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6760" y="1796643"/>
            <a:ext cx="9939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(x=reorder(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y</a:t>
            </a:r>
            <a:r>
              <a:rPr lang="en-US" sz="2400" dirty="0" smtClean="0">
                <a:latin typeface="Lucida Console" panose="020B0609040504020204" pitchFamily="49" charset="0"/>
              </a:rPr>
              <a:t>),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geom_col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aes</a:t>
            </a:r>
            <a:r>
              <a:rPr lang="en-US" sz="2400" dirty="0">
                <a:latin typeface="Lucida Console" panose="020B0609040504020204" pitchFamily="49" charset="0"/>
              </a:rPr>
              <a:t>(x=reorder(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-y</a:t>
            </a:r>
            <a:r>
              <a:rPr lang="en-US" sz="2400" dirty="0">
                <a:latin typeface="Lucida Console" panose="020B0609040504020204" pitchFamily="49" charset="0"/>
              </a:rPr>
              <a:t>), y=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latin typeface="Lucida Console" panose="020B0609040504020204" pitchFamily="49" charset="0"/>
              </a:rPr>
              <a:t>)) + </a:t>
            </a:r>
            <a:r>
              <a:rPr lang="en-US" sz="2400" dirty="0" err="1">
                <a:latin typeface="Lucida Console" panose="020B0609040504020204" pitchFamily="49" charset="0"/>
              </a:rPr>
              <a:t>geom_col</a:t>
            </a:r>
            <a:r>
              <a:rPr lang="en-US" sz="2400" dirty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5514" y="1155527"/>
            <a:ext cx="2734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Wrap reorder() around your x. Then put a comma and the column you wish to order by (usually the y column).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Be careful to close brackets.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98173" y="2786743"/>
            <a:ext cx="3487341" cy="12194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96001" y="5497286"/>
            <a:ext cx="1034142" cy="4543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0143" y="5724456"/>
            <a:ext cx="507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Often you actually want to organize in descending order, so put the negative sign in front of the y axis name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50" y="429926"/>
            <a:ext cx="5295950" cy="6267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5" y="582326"/>
            <a:ext cx="2590799" cy="472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171" y="595448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not yet made into summary 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491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945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a bar chart when data not yet summarized into counts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617" y="1796643"/>
            <a:ext cx="9939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)) </a:t>
            </a:r>
            <a:r>
              <a:rPr lang="en-US" sz="2400" dirty="0" smtClean="0">
                <a:latin typeface="Lucida Console" panose="020B0609040504020204" pitchFamily="49" charset="0"/>
              </a:rPr>
              <a:t>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geom_bar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5183" y="4422896"/>
            <a:ext cx="3968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 data are raw values, and not summarized into counts, then you use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geom_bar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91728" y="3403888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32392" y="3403889"/>
            <a:ext cx="604079" cy="1526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8419" y="4942069"/>
            <a:ext cx="321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categorical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 you don’t enter the y column as you don’t have summarized counts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09636" y="3285034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330" y="4337721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16" y="1433384"/>
            <a:ext cx="6509368" cy="3988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628" y="2349218"/>
            <a:ext cx="424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</a:t>
            </a:r>
            <a:r>
              <a:rPr lang="en-US" sz="2400" dirty="0" smtClean="0"/>
              <a:t>distribution of data (y-axis) against grouping variable (x-axis).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…. </a:t>
            </a:r>
            <a:r>
              <a:rPr lang="en-US" sz="2400" dirty="0" smtClean="0"/>
              <a:t>Plotting raw data points over the top aids understanding as long as not too many data 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56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4" y="1581756"/>
            <a:ext cx="5411496" cy="2644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13" y="1581756"/>
            <a:ext cx="5256239" cy="32209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144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6176" y="1523762"/>
            <a:ext cx="521878" cy="3484843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0144" y="5195164"/>
            <a:ext cx="4817910" cy="131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Categorical grouping variable (x-axis) should be in one column, and in another column should be the raw data values for the continuous variable (y-axis)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7718" y="4226010"/>
            <a:ext cx="842194" cy="985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19266" y="4874700"/>
            <a:ext cx="1921606" cy="1470482"/>
          </a:xfrm>
          <a:prstGeom prst="curvedConnector3">
            <a:avLst>
              <a:gd name="adj1" fmla="val 1284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17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045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Boxplots </a:t>
            </a:r>
            <a:r>
              <a:rPr lang="en-US" sz="2800" b="1" dirty="0" smtClean="0"/>
              <a:t>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73" y="1316221"/>
            <a:ext cx="5067239" cy="3827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617" y="457200"/>
            <a:ext cx="196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2" y="1186011"/>
            <a:ext cx="5792008" cy="38105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8614" y="1186011"/>
            <a:ext cx="1306286" cy="4202418"/>
          </a:xfrm>
          <a:prstGeom prst="rect">
            <a:avLst/>
          </a:prstGeom>
          <a:solidFill>
            <a:srgbClr val="FFF2CC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34898" y="5828569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Separate columns for the x-axis and y-axis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 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straight line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7886" y="5363190"/>
            <a:ext cx="396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14431" y="4344182"/>
            <a:ext cx="302986" cy="10190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72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42673" y="1804375"/>
            <a:ext cx="2979680" cy="138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0138" y="2272468"/>
            <a:ext cx="2504302" cy="989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80670" y="3545804"/>
            <a:ext cx="1693771" cy="79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2289" y="1450746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4440" y="4204181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4440" y="2033346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6740" y="5318405"/>
            <a:ext cx="4653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add points in a jittered, wobbly manner but constrained by a width of 0.1 .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Play around with this number until the plots looks not too crazy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70138" y="4283322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814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Overlaying jittered data points – be careful of outliers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outlier.shape</a:t>
            </a:r>
            <a:r>
              <a:rPr lang="en-US" sz="2400" dirty="0" smtClean="0">
                <a:latin typeface="Lucida Console" panose="020B0609040504020204" pitchFamily="49" charset="0"/>
              </a:rPr>
              <a:t>=NA) +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geom_jitter</a:t>
            </a:r>
            <a:r>
              <a:rPr lang="en-US" sz="2400" dirty="0" smtClean="0">
                <a:latin typeface="Lucida Console" panose="020B0609040504020204" pitchFamily="49" charset="0"/>
              </a:rPr>
              <a:t>(width=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.1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5860" y="1177887"/>
            <a:ext cx="4653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When overlaying points on top of your boxplots it’s recommended to do this so that the auto-generated outliers made by the boxplot are removed – otherwise you’ll plot them each twice on the graph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45860" y="2809103"/>
            <a:ext cx="1128583" cy="7414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143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color of boxplots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(fill </a:t>
            </a:r>
            <a:r>
              <a:rPr lang="en-US" sz="2400" dirty="0">
                <a:latin typeface="Lucida Console" panose="020B0609040504020204" pitchFamily="49" charset="0"/>
              </a:rPr>
              <a:t>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pink</a:t>
            </a:r>
            <a:r>
              <a:rPr lang="en-US" sz="2400" dirty="0">
                <a:latin typeface="Lucida Console" panose="020B0609040504020204" pitchFamily="49" charset="0"/>
              </a:rPr>
              <a:t>", color = 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black</a:t>
            </a:r>
            <a:r>
              <a:rPr lang="en-US" sz="2400" dirty="0">
                <a:latin typeface="Lucida Console" panose="020B0609040504020204" pitchFamily="49" charset="0"/>
              </a:rPr>
              <a:t>")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085077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25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</a:t>
            </a:r>
            <a:r>
              <a:rPr lang="en-US" dirty="0" smtClean="0">
                <a:solidFill>
                  <a:srgbClr val="FF0000"/>
                </a:solidFill>
              </a:rPr>
              <a:t>fill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color by </a:t>
            </a:r>
            <a:r>
              <a:rPr lang="en-US" dirty="0" smtClean="0">
                <a:solidFill>
                  <a:srgbClr val="FF0000"/>
                </a:solidFill>
              </a:rPr>
              <a:t>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580606" y="2346702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</a:t>
            </a:r>
            <a:r>
              <a:rPr lang="en-US" dirty="0" smtClean="0">
                <a:solidFill>
                  <a:srgbClr val="FF0000"/>
                </a:solidFill>
              </a:rPr>
              <a:t>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95070" y="2125362"/>
            <a:ext cx="2451738" cy="1392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Remembe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r, ‘fill’ refers to the inside color of the boxplot, and ‘color’ refers to the lines around the boxplot.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58049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13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Changing the color of each category separately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10116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smtClean="0">
                <a:latin typeface="Lucida Console" panose="020B0609040504020204" pitchFamily="49" charset="0"/>
              </a:rPr>
              <a:t>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y,</a:t>
            </a:r>
            <a:r>
              <a:rPr lang="en-US" sz="2400" dirty="0">
                <a:latin typeface="Lucida Console" panose="020B0609040504020204" pitchFamily="49" charset="0"/>
              </a:rPr>
              <a:t> fill =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) </a:t>
            </a:r>
            <a:r>
              <a:rPr lang="en-US" sz="2400" dirty="0" smtClean="0">
                <a:latin typeface="Lucida Console" panose="020B0609040504020204" pitchFamily="49" charset="0"/>
              </a:rPr>
              <a:t>+ 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114806" y="3558120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53365" y="4955143"/>
            <a:ext cx="3044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name of the x-axis column, with no quotes around it.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04668" y="4955143"/>
            <a:ext cx="4653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This will make each group of the x-axis have a separate color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92548" y="3558121"/>
            <a:ext cx="1790649" cy="13970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579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your outliers more noticeable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1276" y="2017643"/>
            <a:ext cx="1149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geom_boxplot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outlier.size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outlier.color</a:t>
            </a:r>
            <a:r>
              <a:rPr lang="en-US" sz="2400" dirty="0" smtClean="0">
                <a:latin typeface="Lucida Console" panose="020B0609040504020204" pitchFamily="49" charset="0"/>
              </a:rPr>
              <a:t>= </a:t>
            </a:r>
            <a:r>
              <a:rPr lang="en-US" sz="2400" dirty="0"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n-US" sz="2400" dirty="0" smtClean="0">
                <a:latin typeface="Lucida Console" panose="020B0609040504020204" pitchFamily="49" charset="0"/>
              </a:rPr>
              <a:t>")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51798" y="3887633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1981" y="5169780"/>
            <a:ext cx="369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number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err="1" smtClean="0">
                <a:solidFill>
                  <a:srgbClr val="FF0000"/>
                </a:solidFill>
              </a:rPr>
              <a:t>outlier.size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Separate each command by a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637288" y="2372021"/>
            <a:ext cx="380014" cy="1137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024" y="1423372"/>
            <a:ext cx="232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</a:t>
            </a:r>
            <a:r>
              <a:rPr lang="en-US" dirty="0" smtClean="0">
                <a:solidFill>
                  <a:srgbClr val="FF0000"/>
                </a:solidFill>
              </a:rPr>
              <a:t>color name with single or double quotes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668" y="4922988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You can make outliers look more noticeable by changing the size and color of them.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54394" y="3958775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29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Making violin plots instead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geom_violin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2798" y="4741755"/>
            <a:ext cx="465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Some people prefer the shape of violin plots to boxplots. Just change the command to ‘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geom_violin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()’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20017" y="3589443"/>
            <a:ext cx="629300" cy="10350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32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2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53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Scatterplots in ggplot2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17643"/>
            <a:ext cx="874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92896" y="3587303"/>
            <a:ext cx="397565" cy="1043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032513" y="3511103"/>
            <a:ext cx="76200" cy="1498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96607" y="3587305"/>
            <a:ext cx="954158" cy="1233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9590" y="4639990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</a:t>
            </a:r>
            <a:r>
              <a:rPr lang="en-US" dirty="0" err="1" smtClean="0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894" y="4820478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9347" y="5080763"/>
            <a:ext cx="163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column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256077" y="1733654"/>
            <a:ext cx="2330794" cy="378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5813" y="1364322"/>
            <a:ext cx="41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Whenever you use </a:t>
            </a:r>
            <a:r>
              <a:rPr lang="en-US" dirty="0" err="1" smtClean="0">
                <a:solidFill>
                  <a:srgbClr val="FF0000"/>
                </a:solidFill>
              </a:rPr>
              <a:t>ggplot</a:t>
            </a:r>
            <a:r>
              <a:rPr lang="en-US" dirty="0" smtClean="0">
                <a:solidFill>
                  <a:srgbClr val="FF0000"/>
                </a:solidFill>
              </a:rPr>
              <a:t>, you should load </a:t>
            </a:r>
            <a:r>
              <a:rPr lang="en-US" dirty="0" err="1" smtClean="0">
                <a:solidFill>
                  <a:srgbClr val="FF0000"/>
                </a:solidFill>
              </a:rPr>
              <a:t>tidyverse</a:t>
            </a:r>
            <a:r>
              <a:rPr lang="en-US" dirty="0" smtClean="0">
                <a:solidFill>
                  <a:srgbClr val="FF0000"/>
                </a:solidFill>
              </a:rPr>
              <a:t> at the very top of your script. You need to do it once for every script.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433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of all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795076" y="4797350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3824" y="6111793"/>
            <a:ext cx="379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color name inside single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double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764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color according to a categorical variable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9590" y="2047460"/>
            <a:ext cx="9939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, color=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1998" y="4668142"/>
            <a:ext cx="692554" cy="136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406" y="6132482"/>
            <a:ext cx="570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 name of column you wish to color by with no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617" y="457200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To change size of points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0625" y="1693767"/>
            <a:ext cx="9939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766F5"/>
                </a:solidFill>
                <a:latin typeface="Lucida Console" panose="020B0609040504020204" pitchFamily="49" charset="0"/>
              </a:rPr>
              <a:t>library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tidyverse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 smtClean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latin typeface="Lucida Console" panose="020B0609040504020204" pitchFamily="49" charset="0"/>
              </a:rPr>
              <a:t>ggplot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aes</a:t>
            </a:r>
            <a:r>
              <a:rPr lang="en-US" sz="2400" dirty="0" smtClean="0">
                <a:latin typeface="Lucida Console" panose="020B0609040504020204" pitchFamily="49" charset="0"/>
              </a:rPr>
              <a:t>(x=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latin typeface="Lucida Console" panose="020B0609040504020204" pitchFamily="49" charset="0"/>
              </a:rPr>
              <a:t>, y=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latin typeface="Lucida Console" panose="020B0609040504020204" pitchFamily="49" charset="0"/>
              </a:rPr>
              <a:t>)) +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sz="2400" dirty="0" err="1" smtClean="0">
                <a:latin typeface="Lucida Console" panose="020B0609040504020204" pitchFamily="49" charset="0"/>
              </a:rPr>
              <a:t>geom_point</a:t>
            </a:r>
            <a:r>
              <a:rPr lang="en-US" sz="2400" dirty="0" smtClean="0">
                <a:latin typeface="Lucida Console" panose="020B0609040504020204" pitchFamily="49" charset="0"/>
              </a:rPr>
              <a:t>(color=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red</a:t>
            </a:r>
            <a:r>
              <a:rPr lang="el-GR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΄</a:t>
            </a:r>
            <a:r>
              <a:rPr lang="en-US" sz="2400" dirty="0" smtClean="0">
                <a:latin typeface="Lucida Console" panose="020B0609040504020204" pitchFamily="49" charset="0"/>
              </a:rPr>
              <a:t>,size =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dirty="0" smtClean="0"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00191" y="4760844"/>
            <a:ext cx="725557" cy="128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095" y="6042991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color and size by comma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7426" y="3210339"/>
            <a:ext cx="3314" cy="1395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6668" y="4605890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a size by number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pe.inf.usi.ch/sites/default/files/ggplot2-shape-ident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24" y="749760"/>
            <a:ext cx="9162359" cy="61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79" y="19778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479" y="268357"/>
            <a:ext cx="375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Change the type of point you plot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915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1862</Words>
  <Application>Microsoft Office PowerPoint</Application>
  <PresentationFormat>Widescreen</PresentationFormat>
  <Paragraphs>349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Lucida Console</vt:lpstr>
      <vt:lpstr>Office Theme</vt:lpstr>
      <vt:lpstr>Do’s and Don’ts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common errors when coding…</vt:lpstr>
      <vt:lpstr>Some common errors when coding…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Curley, James P</dc:creator>
  <cp:lastModifiedBy>James Curley</cp:lastModifiedBy>
  <cp:revision>33</cp:revision>
  <dcterms:created xsi:type="dcterms:W3CDTF">2020-06-01T16:53:06Z</dcterms:created>
  <dcterms:modified xsi:type="dcterms:W3CDTF">2020-06-07T19:37:18Z</dcterms:modified>
</cp:coreProperties>
</file>