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62" r:id="rId4"/>
    <p:sldId id="292" r:id="rId5"/>
    <p:sldId id="256" r:id="rId6"/>
    <p:sldId id="258" r:id="rId7"/>
    <p:sldId id="259" r:id="rId8"/>
    <p:sldId id="260" r:id="rId9"/>
    <p:sldId id="261" r:id="rId10"/>
    <p:sldId id="263" r:id="rId11"/>
    <p:sldId id="265" r:id="rId12"/>
    <p:sldId id="266" r:id="rId13"/>
    <p:sldId id="257" r:id="rId14"/>
    <p:sldId id="279" r:id="rId15"/>
    <p:sldId id="267" r:id="rId16"/>
    <p:sldId id="295" r:id="rId17"/>
    <p:sldId id="276" r:id="rId18"/>
    <p:sldId id="294" r:id="rId19"/>
    <p:sldId id="270" r:id="rId20"/>
    <p:sldId id="293" r:id="rId21"/>
    <p:sldId id="271" r:id="rId22"/>
    <p:sldId id="272" r:id="rId23"/>
    <p:sldId id="273" r:id="rId24"/>
    <p:sldId id="274" r:id="rId25"/>
    <p:sldId id="275" r:id="rId26"/>
    <p:sldId id="277" r:id="rId27"/>
    <p:sldId id="278" r:id="rId28"/>
    <p:sldId id="280" r:id="rId29"/>
    <p:sldId id="281" r:id="rId30"/>
    <p:sldId id="282" r:id="rId31"/>
    <p:sldId id="287" r:id="rId32"/>
    <p:sldId id="288" r:id="rId33"/>
    <p:sldId id="289" r:id="rId34"/>
    <p:sldId id="290" r:id="rId35"/>
    <p:sldId id="285" r:id="rId36"/>
    <p:sldId id="291" r:id="rId37"/>
    <p:sldId id="283" r:id="rId38"/>
    <p:sldId id="296" r:id="rId39"/>
    <p:sldId id="298" r:id="rId40"/>
    <p:sldId id="299" r:id="rId41"/>
    <p:sldId id="300" r:id="rId42"/>
    <p:sldId id="301" r:id="rId43"/>
    <p:sldId id="306" r:id="rId44"/>
    <p:sldId id="302" r:id="rId45"/>
    <p:sldId id="304" r:id="rId46"/>
    <p:sldId id="303" r:id="rId47"/>
    <p:sldId id="305" r:id="rId48"/>
    <p:sldId id="307" r:id="rId49"/>
    <p:sldId id="308" r:id="rId50"/>
    <p:sldId id="284" r:id="rId51"/>
    <p:sldId id="286" r:id="rId52"/>
    <p:sldId id="309" r:id="rId53"/>
    <p:sldId id="313" r:id="rId54"/>
    <p:sldId id="315" r:id="rId55"/>
    <p:sldId id="314" r:id="rId56"/>
    <p:sldId id="310" r:id="rId57"/>
    <p:sldId id="311" r:id="rId58"/>
    <p:sldId id="312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076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2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9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08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82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6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9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63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4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48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84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4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7A99C-74C4-48BE-A4A2-C59926EA5F7C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9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gplot2-book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Do’s and Don’ts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90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7225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Customizing Plots  -  adding axis and main titles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971427" y="1779103"/>
            <a:ext cx="99391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() +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xlab</a:t>
            </a:r>
            <a:r>
              <a:rPr lang="en-US" sz="2400" dirty="0" smtClean="0">
                <a:latin typeface="Lucida Console" panose="020B0609040504020204" pitchFamily="49" charset="0"/>
              </a:rPr>
              <a:t>("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write a x title here</a:t>
            </a:r>
            <a:r>
              <a:rPr lang="en-US" sz="2400" dirty="0" smtClean="0">
                <a:latin typeface="Lucida Console" panose="020B0609040504020204" pitchFamily="49" charset="0"/>
              </a:rPr>
              <a:t>") +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ylab</a:t>
            </a:r>
            <a:r>
              <a:rPr lang="en-US" sz="2400" dirty="0" smtClean="0">
                <a:latin typeface="Lucida Console" panose="020B0609040504020204" pitchFamily="49" charset="0"/>
              </a:rPr>
              <a:t>("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write a y title here</a:t>
            </a:r>
            <a:r>
              <a:rPr lang="en-US" sz="2400" dirty="0" smtClean="0">
                <a:latin typeface="Lucida Console" panose="020B0609040504020204" pitchFamily="49" charset="0"/>
              </a:rPr>
              <a:t>") +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ggtitle</a:t>
            </a:r>
            <a:r>
              <a:rPr lang="en-US" sz="2400" dirty="0" smtClean="0">
                <a:latin typeface="Lucida Console" panose="020B0609040504020204" pitchFamily="49" charset="0"/>
              </a:rPr>
              <a:t>("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write a main title here</a:t>
            </a:r>
            <a:r>
              <a:rPr lang="en-US" sz="2400" dirty="0" smtClean="0">
                <a:latin typeface="Lucida Console" panose="020B0609040504020204" pitchFamily="49" charset="0"/>
              </a:rPr>
              <a:t>")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575852" y="4836605"/>
            <a:ext cx="725557" cy="12821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53823" y="611875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Main title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423842" y="4353339"/>
            <a:ext cx="1164184" cy="13646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35940" y="5749420"/>
            <a:ext cx="11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Y-axis title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73431" y="3756991"/>
            <a:ext cx="1856049" cy="1689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7476" y="3472142"/>
            <a:ext cx="11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X-axis title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48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7620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Customizing Plots  -  changing background themes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6340" y="1858616"/>
            <a:ext cx="99391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() +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theme_minimal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230022" y="4228308"/>
            <a:ext cx="473421" cy="10237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17940" y="5252038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Minimal theme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31731" y="1858616"/>
            <a:ext cx="52946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() +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theme_bw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8425413" y="4228308"/>
            <a:ext cx="473421" cy="10237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13332" y="5252038"/>
            <a:ext cx="272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White &amp; Gray theme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200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5130" y="1162500"/>
            <a:ext cx="1163872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theme_bw</a:t>
            </a:r>
            <a:r>
              <a:rPr lang="en-US" b="1" dirty="0" smtClean="0"/>
              <a:t>()</a:t>
            </a:r>
            <a:r>
              <a:rPr lang="en-US" dirty="0" smtClean="0"/>
              <a:t> </a:t>
            </a:r>
          </a:p>
          <a:p>
            <a:r>
              <a:rPr lang="en-US" dirty="0" smtClean="0"/>
              <a:t>a variation on </a:t>
            </a:r>
            <a:r>
              <a:rPr lang="en-US" dirty="0" err="1" smtClean="0"/>
              <a:t>theme_grey</a:t>
            </a:r>
            <a:r>
              <a:rPr lang="en-US" dirty="0" smtClean="0"/>
              <a:t>() that uses a white background and thin grey grid lines.</a:t>
            </a:r>
          </a:p>
          <a:p>
            <a:endParaRPr lang="en-US" dirty="0" smtClean="0"/>
          </a:p>
          <a:p>
            <a:r>
              <a:rPr lang="en-US" b="1" dirty="0" err="1" smtClean="0"/>
              <a:t>theme_linedraw</a:t>
            </a:r>
            <a:r>
              <a:rPr lang="en-US" b="1" dirty="0" smtClean="0"/>
              <a:t>() </a:t>
            </a:r>
          </a:p>
          <a:p>
            <a:r>
              <a:rPr lang="en-US" dirty="0" smtClean="0"/>
              <a:t>A theme with only black lines of various widths on white backgrounds, reminiscent of a line drawing.</a:t>
            </a:r>
          </a:p>
          <a:p>
            <a:endParaRPr lang="en-US" dirty="0" smtClean="0"/>
          </a:p>
          <a:p>
            <a:r>
              <a:rPr lang="en-US" b="1" dirty="0" err="1" smtClean="0"/>
              <a:t>theme_light</a:t>
            </a:r>
            <a:r>
              <a:rPr lang="en-US" b="1" dirty="0" smtClean="0"/>
              <a:t>()</a:t>
            </a:r>
          </a:p>
          <a:p>
            <a:r>
              <a:rPr lang="en-US" dirty="0" smtClean="0"/>
              <a:t>similar to </a:t>
            </a:r>
            <a:r>
              <a:rPr lang="en-US" dirty="0" err="1" smtClean="0"/>
              <a:t>theme_linedraw</a:t>
            </a:r>
            <a:r>
              <a:rPr lang="en-US" dirty="0" smtClean="0"/>
              <a:t>() but with light grey lines and axes, to direct more attention towards the data.</a:t>
            </a:r>
          </a:p>
          <a:p>
            <a:endParaRPr lang="en-US" dirty="0" smtClean="0"/>
          </a:p>
          <a:p>
            <a:r>
              <a:rPr lang="en-US" b="1" dirty="0" err="1" smtClean="0"/>
              <a:t>theme_dark</a:t>
            </a:r>
            <a:r>
              <a:rPr lang="en-US" b="1" dirty="0" smtClean="0"/>
              <a:t>()</a:t>
            </a:r>
          </a:p>
          <a:p>
            <a:r>
              <a:rPr lang="en-US" dirty="0" smtClean="0"/>
              <a:t>the dark cousin of </a:t>
            </a:r>
            <a:r>
              <a:rPr lang="en-US" dirty="0" err="1" smtClean="0"/>
              <a:t>theme_light</a:t>
            </a:r>
            <a:r>
              <a:rPr lang="en-US" dirty="0" smtClean="0"/>
              <a:t>(), with similar line sizes but a dark background. Useful to make thin colored lines pop out.</a:t>
            </a:r>
          </a:p>
          <a:p>
            <a:endParaRPr lang="en-US" dirty="0" smtClean="0"/>
          </a:p>
          <a:p>
            <a:r>
              <a:rPr lang="en-US" b="1" dirty="0" err="1" smtClean="0"/>
              <a:t>theme_minimal</a:t>
            </a:r>
            <a:r>
              <a:rPr lang="en-US" b="1" dirty="0" smtClean="0"/>
              <a:t>()</a:t>
            </a:r>
          </a:p>
          <a:p>
            <a:r>
              <a:rPr lang="en-US" dirty="0" smtClean="0"/>
              <a:t>A minimalistic theme with no background annotations.</a:t>
            </a:r>
          </a:p>
          <a:p>
            <a:endParaRPr lang="en-US" dirty="0" smtClean="0"/>
          </a:p>
          <a:p>
            <a:r>
              <a:rPr lang="en-US" b="1" dirty="0" err="1" smtClean="0"/>
              <a:t>theme_classic</a:t>
            </a:r>
            <a:r>
              <a:rPr lang="en-US" b="1" dirty="0" smtClean="0"/>
              <a:t>()</a:t>
            </a:r>
          </a:p>
          <a:p>
            <a:r>
              <a:rPr lang="en-US" dirty="0" smtClean="0"/>
              <a:t>A classic-looking theme, with x and y axis lines and no gridlines.</a:t>
            </a:r>
          </a:p>
          <a:p>
            <a:endParaRPr lang="en-US" dirty="0" smtClean="0"/>
          </a:p>
          <a:p>
            <a:r>
              <a:rPr lang="en-US" b="1" dirty="0" err="1" smtClean="0"/>
              <a:t>theme_void</a:t>
            </a:r>
            <a:r>
              <a:rPr lang="en-US" b="1" dirty="0" smtClean="0"/>
              <a:t>()</a:t>
            </a:r>
          </a:p>
          <a:p>
            <a:r>
              <a:rPr lang="en-US" dirty="0" smtClean="0"/>
              <a:t>A completely empty theme.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5617" y="457200"/>
            <a:ext cx="5524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Customizing Plots  -  built-in themes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9458443" y="6345343"/>
            <a:ext cx="2617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https://ggplot2-book.org/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446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Some common errors when coding…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US" dirty="0" smtClean="0"/>
              <a:t>Make sure your cases match, i.e. make sure name of </a:t>
            </a:r>
            <a:r>
              <a:rPr lang="en-US" dirty="0" err="1" smtClean="0"/>
              <a:t>dataframes</a:t>
            </a:r>
            <a:r>
              <a:rPr lang="en-US" dirty="0" smtClean="0"/>
              <a:t>/columns match exactly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Make sure you close brackets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Look for other typos, e.g. commas/periods in wrong place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Make sure don’t end code with a plus +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Make sure each row of ggplot2 code has a plus at end, except for last row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61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Some common errors when coding…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652" y="207831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u="sng" dirty="0" smtClean="0"/>
              <a:t>Each time you restart your work opening </a:t>
            </a:r>
            <a:r>
              <a:rPr lang="en-US" i="1" u="sng" dirty="0" err="1" smtClean="0"/>
              <a:t>Rstudio</a:t>
            </a:r>
            <a:r>
              <a:rPr lang="en-US" i="1" u="sng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Make sure you loaded the dataset in 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Make sure you are using the correct name for the dataset 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Make sure you ran </a:t>
            </a:r>
            <a:r>
              <a:rPr lang="en-US" dirty="0" smtClean="0">
                <a:solidFill>
                  <a:srgbClr val="0766F5"/>
                </a:solidFill>
              </a:rPr>
              <a:t>library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tidyverse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 again – you have to do this each time you restart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52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1794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Linegraphs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766930" y="534144"/>
            <a:ext cx="561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Visualizing a continuous variable (y-axis) over time (x-axis)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258" y="1371600"/>
            <a:ext cx="6903967" cy="522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62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042" y="684287"/>
            <a:ext cx="3400900" cy="50775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971" y="589005"/>
            <a:ext cx="5825905" cy="44113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93833" y="5321642"/>
            <a:ext cx="471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Separate columns for the x-axis and the y-axis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190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120" y="672181"/>
            <a:ext cx="7812157" cy="58816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7869" y="176335"/>
            <a:ext cx="248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Visualizing multiple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507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73" y="528232"/>
            <a:ext cx="3896269" cy="58015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044" y="660459"/>
            <a:ext cx="5654958" cy="42575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50011" y="5198075"/>
            <a:ext cx="4712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Separate columns for the x-axis, the y-axis, &amp; the grouping variable (i.e. for separate lines)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356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1794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Linegraphs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88812" y="2315817"/>
            <a:ext cx="31103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Can also visualize a </a:t>
            </a:r>
            <a:r>
              <a:rPr lang="en-US" sz="2000" b="1" dirty="0" smtClean="0"/>
              <a:t>cumulative </a:t>
            </a:r>
            <a:r>
              <a:rPr lang="en-US" sz="2000" dirty="0" smtClean="0"/>
              <a:t>continuous variable (y-axis) over time (x-axis)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021" y="874643"/>
            <a:ext cx="7487196" cy="556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86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5496" y="427383"/>
            <a:ext cx="8388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Wilke –</a:t>
            </a:r>
          </a:p>
          <a:p>
            <a:endParaRPr lang="en-US" dirty="0"/>
          </a:p>
          <a:p>
            <a:r>
              <a:rPr lang="en-US" dirty="0" smtClean="0"/>
              <a:t>Breakdown into categories of type of visualization we will have 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612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407" y="607411"/>
            <a:ext cx="4134427" cy="55443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108" y="1260390"/>
            <a:ext cx="5878056" cy="43660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34898" y="5828569"/>
            <a:ext cx="4712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Separate columns for the x-axis, the y-axis, &amp; the grouping variable (i.e. for separate lines)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362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3443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Line graphs in ggplot2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17643"/>
            <a:ext cx="87464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792896" y="3587303"/>
            <a:ext cx="397565" cy="10436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5032513" y="3511103"/>
            <a:ext cx="76200" cy="14982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996607" y="3587305"/>
            <a:ext cx="954158" cy="12331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99590" y="4639990"/>
            <a:ext cx="201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Name of </a:t>
            </a:r>
            <a:r>
              <a:rPr lang="en-US" dirty="0" err="1" smtClean="0">
                <a:solidFill>
                  <a:srgbClr val="FF0000"/>
                </a:solidFill>
              </a:rPr>
              <a:t>dataframe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02894" y="4820478"/>
            <a:ext cx="163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 column 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9347" y="5080763"/>
            <a:ext cx="163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 column name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05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3517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change color of line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91478" y="2047460"/>
            <a:ext cx="102472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(color=</a:t>
            </a:r>
            <a:r>
              <a:rPr lang="el-GR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΄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purple</a:t>
            </a:r>
            <a:r>
              <a:rPr lang="el-GR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΄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795076" y="4797350"/>
            <a:ext cx="692554" cy="13641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83824" y="6161488"/>
            <a:ext cx="3795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Insert color name inside single quotes,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or double quotes.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14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9287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plot multiple lines – and have different colors for each line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47460"/>
            <a:ext cx="99391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, group=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var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031998" y="4668142"/>
            <a:ext cx="692554" cy="13641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96406" y="6132482"/>
            <a:ext cx="5705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Insert name of column you wish to color by with no quotes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Separate lines for each group in that column will be made.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55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3775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change width of lines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80930" y="1654010"/>
            <a:ext cx="99391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lwd</a:t>
            </a:r>
            <a:r>
              <a:rPr lang="en-US" sz="2400" dirty="0" smtClean="0">
                <a:latin typeface="Lucida Console" panose="020B0609040504020204" pitchFamily="49" charset="0"/>
              </a:rPr>
              <a:t> = 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(color=</a:t>
            </a:r>
            <a:r>
              <a:rPr lang="el-GR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΄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purple</a:t>
            </a:r>
            <a:r>
              <a:rPr lang="el-GR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΄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lwd</a:t>
            </a:r>
            <a:r>
              <a:rPr lang="en-US" sz="2400" dirty="0" smtClean="0">
                <a:latin typeface="Lucida Console" panose="020B0609040504020204" pitchFamily="49" charset="0"/>
              </a:rPr>
              <a:t> = 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659217" y="4601817"/>
            <a:ext cx="566532" cy="14411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57095" y="6042991"/>
            <a:ext cx="3563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Separate color and width by comma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9839739" y="1957540"/>
            <a:ext cx="735495" cy="8735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455329" y="1621109"/>
            <a:ext cx="251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Enter a width by number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55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3613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change style of lines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80930" y="1654010"/>
            <a:ext cx="99391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lty</a:t>
            </a:r>
            <a:r>
              <a:rPr lang="en-US" sz="2400" dirty="0" smtClean="0">
                <a:latin typeface="Lucida Console" panose="020B0609040504020204" pitchFamily="49" charset="0"/>
              </a:rPr>
              <a:t> = 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3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(color=</a:t>
            </a:r>
            <a:r>
              <a:rPr lang="el-GR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΄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purple</a:t>
            </a:r>
            <a:r>
              <a:rPr lang="el-GR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΄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lwd</a:t>
            </a:r>
            <a:r>
              <a:rPr lang="en-US" sz="2400" dirty="0" smtClean="0">
                <a:latin typeface="Lucida Console" panose="020B0609040504020204" pitchFamily="49" charset="0"/>
              </a:rPr>
              <a:t> = 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sz="2400" dirty="0" smtClean="0">
                <a:latin typeface="Lucida Console" panose="020B0609040504020204" pitchFamily="49" charset="0"/>
              </a:rPr>
              <a:t>,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 err="1" smtClean="0">
                <a:latin typeface="Lucida Console" panose="020B0609040504020204" pitchFamily="49" charset="0"/>
              </a:rPr>
              <a:t>lty</a:t>
            </a:r>
            <a:r>
              <a:rPr lang="en-US" sz="2400" dirty="0" smtClean="0">
                <a:latin typeface="Lucida Console" panose="020B0609040504020204" pitchFamily="49" charset="0"/>
              </a:rPr>
              <a:t> = 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3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659217" y="4601817"/>
            <a:ext cx="566532" cy="14411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57095" y="6042991"/>
            <a:ext cx="418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Separate color, style and width by commas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9839739" y="1957540"/>
            <a:ext cx="735495" cy="8735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574598" y="1354211"/>
            <a:ext cx="2521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Enter a style type by number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8130209" y="4601817"/>
            <a:ext cx="188843" cy="14411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76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5968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Plotting multiple lines/groups by color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47460"/>
            <a:ext cx="99391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, color=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var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031998" y="4668142"/>
            <a:ext cx="692554" cy="13641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96406" y="6132482"/>
            <a:ext cx="734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Insert name of column that you wish to plot different lines by with no quotes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64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lot of chunk line_typ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236" y="1679713"/>
            <a:ext cx="7566164" cy="432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5617" y="457200"/>
            <a:ext cx="2961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Different </a:t>
            </a:r>
            <a:r>
              <a:rPr lang="en-US" sz="2800" b="1" dirty="0" err="1" smtClean="0"/>
              <a:t>linetypes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48479" y="197788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lty</a:t>
            </a:r>
            <a:r>
              <a:rPr lang="en-US" dirty="0" smtClean="0">
                <a:solidFill>
                  <a:srgbClr val="FF0000"/>
                </a:solidFill>
              </a:rPr>
              <a:t> =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60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1829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Bar Graphs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2628" y="2349218"/>
            <a:ext cx="42459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Visualizing amounts -  a continuous variable (y-axis) against a categorical variable (x-axis)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64" y="614205"/>
            <a:ext cx="6928514" cy="620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7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1829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Bar Graphs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2628" y="2349218"/>
            <a:ext cx="42459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Visualizing amounts -  a continuous variable (y-axis) against a categorical variable (x-axis)</a:t>
            </a:r>
          </a:p>
          <a:p>
            <a:endParaRPr lang="en-US" sz="2400" dirty="0"/>
          </a:p>
          <a:p>
            <a:r>
              <a:rPr lang="en-US" sz="2400" dirty="0" smtClean="0"/>
              <a:t>…. Although the axes can be ‘flipped’ to improve readability…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882" y="137070"/>
            <a:ext cx="6963253" cy="672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49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821" y="1144551"/>
            <a:ext cx="7268587" cy="54899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5617" y="457200"/>
            <a:ext cx="1969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Scatterplots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56519" y="1441622"/>
            <a:ext cx="3311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Plotting one continuous variable on the x-axis against another continuous variable on the y-axis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08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235" y="429148"/>
            <a:ext cx="6928514" cy="62090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906" y="963363"/>
            <a:ext cx="2835752" cy="29427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9971" y="4267200"/>
            <a:ext cx="3091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 already made into summary counts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4732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3396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Bar Graphs in ggplot2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17643"/>
            <a:ext cx="87464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geom_col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792896" y="3587303"/>
            <a:ext cx="397565" cy="10436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5032513" y="3511103"/>
            <a:ext cx="76200" cy="14982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996607" y="3587306"/>
            <a:ext cx="638945" cy="7560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99590" y="4639990"/>
            <a:ext cx="201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Name of </a:t>
            </a:r>
            <a:r>
              <a:rPr lang="en-US" dirty="0" err="1" smtClean="0">
                <a:solidFill>
                  <a:srgbClr val="FF0000"/>
                </a:solidFill>
              </a:rPr>
              <a:t>dataframe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35552" y="4343400"/>
            <a:ext cx="3292220" cy="66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 column name – the continuous/count data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9347" y="5080763"/>
            <a:ext cx="2400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 column name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categorical variable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256077" y="1733654"/>
            <a:ext cx="2330794" cy="3784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55813" y="1364322"/>
            <a:ext cx="4141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Whenever you use </a:t>
            </a:r>
            <a:r>
              <a:rPr lang="en-US" dirty="0" err="1" smtClean="0">
                <a:solidFill>
                  <a:srgbClr val="FF0000"/>
                </a:solidFill>
              </a:rPr>
              <a:t>ggplot</a:t>
            </a:r>
            <a:r>
              <a:rPr lang="en-US" dirty="0" smtClean="0">
                <a:solidFill>
                  <a:srgbClr val="FF0000"/>
                </a:solidFill>
              </a:rPr>
              <a:t>, you should load </a:t>
            </a:r>
            <a:r>
              <a:rPr lang="en-US" dirty="0" err="1" smtClean="0">
                <a:solidFill>
                  <a:srgbClr val="FF0000"/>
                </a:solidFill>
              </a:rPr>
              <a:t>tidyverse</a:t>
            </a:r>
            <a:r>
              <a:rPr lang="en-US" dirty="0" smtClean="0">
                <a:solidFill>
                  <a:srgbClr val="FF0000"/>
                </a:solidFill>
              </a:rPr>
              <a:t> at the very top of your script. You need to do it once for every script.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8674494" y="3571637"/>
            <a:ext cx="948478" cy="78742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92585" y="4343400"/>
            <a:ext cx="27741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If you have data where you already have the exact number you wish to plot (i.e. the height of the bars), then use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geom_col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()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60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4709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change fill and color of bars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15617" y="1796643"/>
            <a:ext cx="99391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geom_col</a:t>
            </a:r>
            <a:r>
              <a:rPr lang="en-US" sz="2400" dirty="0">
                <a:latin typeface="Lucida Console" panose="020B0609040504020204" pitchFamily="49" charset="0"/>
              </a:rPr>
              <a:t>(fill = </a:t>
            </a:r>
            <a:r>
              <a:rPr lang="en-US" sz="2400" dirty="0" smtClean="0">
                <a:latin typeface="Lucida Console" panose="020B0609040504020204" pitchFamily="49" charset="0"/>
              </a:rPr>
              <a:t>"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pink</a:t>
            </a:r>
            <a:r>
              <a:rPr lang="en-US" sz="2400" dirty="0" smtClean="0">
                <a:latin typeface="Lucida Console" panose="020B0609040504020204" pitchFamily="49" charset="0"/>
              </a:rPr>
              <a:t>")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geom_col</a:t>
            </a:r>
            <a:r>
              <a:rPr lang="en-US" sz="2400" dirty="0">
                <a:latin typeface="Lucida Console" panose="020B0609040504020204" pitchFamily="49" charset="0"/>
              </a:rPr>
              <a:t>(fill = "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pink</a:t>
            </a:r>
            <a:r>
              <a:rPr lang="en-US" sz="2400" dirty="0" smtClean="0">
                <a:latin typeface="Lucida Console" panose="020B0609040504020204" pitchFamily="49" charset="0"/>
              </a:rPr>
              <a:t>", </a:t>
            </a:r>
            <a:r>
              <a:rPr lang="en-US" sz="2400" dirty="0">
                <a:latin typeface="Lucida Console" panose="020B0609040504020204" pitchFamily="49" charset="0"/>
              </a:rPr>
              <a:t>color = </a:t>
            </a:r>
            <a:r>
              <a:rPr lang="en-US" sz="2400" dirty="0" smtClean="0">
                <a:latin typeface="Lucida Console" panose="020B0609040504020204" pitchFamily="49" charset="0"/>
              </a:rPr>
              <a:t>"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black</a:t>
            </a:r>
            <a:r>
              <a:rPr lang="en-US" sz="2400" dirty="0" smtClean="0">
                <a:latin typeface="Lucida Console" panose="020B0609040504020204" pitchFamily="49" charset="0"/>
              </a:rPr>
              <a:t>")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9502202" y="2006181"/>
            <a:ext cx="241537" cy="8162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916031" y="980420"/>
            <a:ext cx="3000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Insert color name inside single quotes,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or double quotes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99606" y="5859348"/>
            <a:ext cx="418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Separate color, style and width by commas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519057" y="4771723"/>
            <a:ext cx="299411" cy="10876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8425543" y="3349308"/>
            <a:ext cx="1438966" cy="98239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622971" y="4365172"/>
            <a:ext cx="23437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‘fill’ refers to the color inside the bar shape.  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‘color’ refers to the line border around the bar shape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6942906" y="4760169"/>
            <a:ext cx="2460172" cy="109917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61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3949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flip orientation of bars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15617" y="1796643"/>
            <a:ext cx="99391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geom_col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geom_col</a:t>
            </a:r>
            <a:r>
              <a:rPr lang="en-US" sz="2400" dirty="0" smtClean="0">
                <a:latin typeface="Lucida Console" panose="020B0609040504020204" pitchFamily="49" charset="0"/>
              </a:rPr>
              <a:t>() +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  </a:t>
            </a:r>
            <a:r>
              <a:rPr lang="en-US" sz="2400" dirty="0" err="1" smtClean="0">
                <a:latin typeface="Lucida Console" panose="020B0609040504020204" pitchFamily="49" charset="0"/>
              </a:rPr>
              <a:t>coord_flip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45004" y="5136720"/>
            <a:ext cx="3968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You can flip the orientation of the bars using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coord_flip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()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080723" y="4938773"/>
            <a:ext cx="1064281" cy="39589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71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8062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reorder order of categories on x-axis of bar graphs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6760" y="1796643"/>
            <a:ext cx="99391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geom_col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(x=reorder(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y</a:t>
            </a:r>
            <a:r>
              <a:rPr lang="en-US" sz="2400" dirty="0" smtClean="0">
                <a:latin typeface="Lucida Console" panose="020B0609040504020204" pitchFamily="49" charset="0"/>
              </a:rPr>
              <a:t>),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geom_col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>
                <a:latin typeface="Lucida Console" panose="020B0609040504020204" pitchFamily="49" charset="0"/>
              </a:rPr>
              <a:t>, </a:t>
            </a:r>
            <a:r>
              <a:rPr lang="en-US" sz="2400" dirty="0" err="1">
                <a:latin typeface="Lucida Console" panose="020B0609040504020204" pitchFamily="49" charset="0"/>
              </a:rPr>
              <a:t>aes</a:t>
            </a:r>
            <a:r>
              <a:rPr lang="en-US" sz="2400" dirty="0">
                <a:latin typeface="Lucida Console" panose="020B0609040504020204" pitchFamily="49" charset="0"/>
              </a:rPr>
              <a:t>(x=reorder(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>
                <a:latin typeface="Lucida Console" panose="020B0609040504020204" pitchFamily="49" charset="0"/>
              </a:rPr>
              <a:t>,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-y</a:t>
            </a:r>
            <a:r>
              <a:rPr lang="en-US" sz="2400" dirty="0">
                <a:latin typeface="Lucida Console" panose="020B0609040504020204" pitchFamily="49" charset="0"/>
              </a:rPr>
              <a:t>), y=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>
                <a:latin typeface="Lucida Console" panose="020B0609040504020204" pitchFamily="49" charset="0"/>
              </a:rPr>
              <a:t>)) + </a:t>
            </a:r>
            <a:r>
              <a:rPr lang="en-US" sz="2400" dirty="0" err="1">
                <a:latin typeface="Lucida Console" panose="020B0609040504020204" pitchFamily="49" charset="0"/>
              </a:rPr>
              <a:t>geom_col</a:t>
            </a:r>
            <a:r>
              <a:rPr lang="en-US" sz="2400" dirty="0">
                <a:latin typeface="Lucida Console" panose="020B0609040504020204" pitchFamily="49" charset="0"/>
              </a:rPr>
              <a:t>()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85514" y="1155527"/>
            <a:ext cx="27348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Wrap reorder() around your x. Then put a comma and the column you wish to order by (usually the y column).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Be careful to close brackets.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798173" y="2786743"/>
            <a:ext cx="3487341" cy="121944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6096001" y="5497286"/>
            <a:ext cx="1034142" cy="45434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30143" y="5724456"/>
            <a:ext cx="5077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Often you actually want to organize in descending order, so put the negative sign in front of the y axis name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40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450" y="429926"/>
            <a:ext cx="5295950" cy="62671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315" y="582326"/>
            <a:ext cx="2590799" cy="4722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4171" y="5954485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 not yet made into summary counts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24910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9451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Making a bar chart when data not yet summarized into counts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15617" y="1796643"/>
            <a:ext cx="99391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geom_bar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85183" y="4422896"/>
            <a:ext cx="39688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If data are raw values, and not summarized into counts, then you use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geom_bar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()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6391728" y="3403888"/>
            <a:ext cx="302986" cy="101900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432392" y="3403889"/>
            <a:ext cx="604079" cy="15268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08419" y="4942069"/>
            <a:ext cx="32187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 column name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categorical variable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Note you don’t enter the y column as you don’t have summarized counts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709636" y="3285034"/>
            <a:ext cx="397565" cy="10436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6330" y="4337721"/>
            <a:ext cx="201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Name of </a:t>
            </a:r>
            <a:r>
              <a:rPr lang="en-US" dirty="0" err="1" smtClean="0">
                <a:solidFill>
                  <a:srgbClr val="FF0000"/>
                </a:solidFill>
              </a:rPr>
              <a:t>dataframe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95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216" y="1433384"/>
            <a:ext cx="6509368" cy="39889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5617" y="457200"/>
            <a:ext cx="1477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Boxplots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2628" y="2349218"/>
            <a:ext cx="42459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Visualizing distribution of data (y-axis) against grouping variable (x-axis).</a:t>
            </a:r>
          </a:p>
          <a:p>
            <a:endParaRPr lang="en-US" sz="2400" dirty="0"/>
          </a:p>
          <a:p>
            <a:r>
              <a:rPr lang="en-US" sz="2400" dirty="0" smtClean="0"/>
              <a:t>…. Plotting raw data points over the top aids understanding as long as not too many data points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7569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1477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Boxplots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44" y="1581756"/>
            <a:ext cx="5411496" cy="26442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913" y="1581756"/>
            <a:ext cx="5256239" cy="32209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0144" y="1523762"/>
            <a:ext cx="521878" cy="3484843"/>
          </a:xfrm>
          <a:prstGeom prst="rect">
            <a:avLst/>
          </a:prstGeom>
          <a:solidFill>
            <a:srgbClr val="FFF2CC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06176" y="1523762"/>
            <a:ext cx="521878" cy="3484843"/>
          </a:xfrm>
          <a:prstGeom prst="rect">
            <a:avLst/>
          </a:prstGeom>
          <a:solidFill>
            <a:srgbClr val="FFF2CC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0144" y="5195164"/>
            <a:ext cx="4817910" cy="1317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Categorical grouping variable (x-axis) should be in one column, and in another column should be the raw data values for the continuous variable (y-axis)</a:t>
            </a:r>
            <a:endParaRPr lang="en-US" sz="20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707718" y="4226010"/>
            <a:ext cx="842194" cy="9856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219266" y="4874700"/>
            <a:ext cx="1921606" cy="1470482"/>
          </a:xfrm>
          <a:prstGeom prst="curvedConnector3">
            <a:avLst>
              <a:gd name="adj1" fmla="val 12845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8177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3045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Boxplots in ggplot2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17643"/>
            <a:ext cx="87464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geom_boxplot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792896" y="3587303"/>
            <a:ext cx="397565" cy="10436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5032513" y="3511103"/>
            <a:ext cx="76200" cy="14982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996607" y="3587305"/>
            <a:ext cx="954158" cy="12331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99590" y="4639990"/>
            <a:ext cx="201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Name of </a:t>
            </a:r>
            <a:r>
              <a:rPr lang="en-US" dirty="0" err="1" smtClean="0">
                <a:solidFill>
                  <a:srgbClr val="FF0000"/>
                </a:solidFill>
              </a:rPr>
              <a:t>dataframe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02894" y="4820478"/>
            <a:ext cx="163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 column 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9347" y="5080763"/>
            <a:ext cx="163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 column name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256077" y="1733654"/>
            <a:ext cx="2330794" cy="3784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55813" y="1364322"/>
            <a:ext cx="4141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Whenever you use </a:t>
            </a:r>
            <a:r>
              <a:rPr lang="en-US" dirty="0" err="1" smtClean="0">
                <a:solidFill>
                  <a:srgbClr val="FF0000"/>
                </a:solidFill>
              </a:rPr>
              <a:t>ggplot</a:t>
            </a:r>
            <a:r>
              <a:rPr lang="en-US" dirty="0" smtClean="0">
                <a:solidFill>
                  <a:srgbClr val="FF0000"/>
                </a:solidFill>
              </a:rPr>
              <a:t>, you should load </a:t>
            </a:r>
            <a:r>
              <a:rPr lang="en-US" dirty="0" err="1" smtClean="0">
                <a:solidFill>
                  <a:srgbClr val="FF0000"/>
                </a:solidFill>
              </a:rPr>
              <a:t>tidyverse</a:t>
            </a:r>
            <a:r>
              <a:rPr lang="en-US" dirty="0" smtClean="0">
                <a:solidFill>
                  <a:srgbClr val="FF0000"/>
                </a:solidFill>
              </a:rPr>
              <a:t> at the very top of your script. You need to do it once for every script.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70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073" y="1316221"/>
            <a:ext cx="5067239" cy="38272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5617" y="457200"/>
            <a:ext cx="1969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Scatterplots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2" y="1186011"/>
            <a:ext cx="5792008" cy="381053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08614" y="1186011"/>
            <a:ext cx="1306286" cy="4202418"/>
          </a:xfrm>
          <a:prstGeom prst="rect">
            <a:avLst/>
          </a:prstGeom>
          <a:solidFill>
            <a:srgbClr val="FFF2CC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34898" y="5828569"/>
            <a:ext cx="471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Separate columns for the x-axis and y-axis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15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3542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Overlaying data points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17643"/>
            <a:ext cx="87464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geom_boxplot</a:t>
            </a:r>
            <a:r>
              <a:rPr lang="en-US" sz="2400" dirty="0" smtClean="0">
                <a:latin typeface="Lucida Console" panose="020B0609040504020204" pitchFamily="49" charset="0"/>
              </a:rPr>
              <a:t>() +</a:t>
            </a:r>
          </a:p>
          <a:p>
            <a:r>
              <a:rPr lang="en-US" sz="2400" dirty="0" smtClean="0">
                <a:latin typeface="Lucida Console" panose="020B0609040504020204" pitchFamily="49" charset="0"/>
              </a:rPr>
              <a:t> 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() 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542673" y="1804375"/>
            <a:ext cx="2979680" cy="1387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170138" y="2272468"/>
            <a:ext cx="2504302" cy="9893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980670" y="3545804"/>
            <a:ext cx="1693771" cy="7958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22289" y="1450746"/>
            <a:ext cx="201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Name of </a:t>
            </a:r>
            <a:r>
              <a:rPr lang="en-US" dirty="0" err="1" smtClean="0">
                <a:solidFill>
                  <a:srgbClr val="FF0000"/>
                </a:solidFill>
              </a:rPr>
              <a:t>dataframe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74440" y="4204181"/>
            <a:ext cx="163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 column 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74440" y="2033346"/>
            <a:ext cx="163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 column 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07886" y="5363190"/>
            <a:ext cx="3968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This will add points in a straight line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3714431" y="4344182"/>
            <a:ext cx="302986" cy="101900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24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472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Overlaying jittered data points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17643"/>
            <a:ext cx="87464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geom_boxplot</a:t>
            </a:r>
            <a:r>
              <a:rPr lang="en-US" sz="2400" dirty="0" smtClean="0">
                <a:latin typeface="Lucida Console" panose="020B0609040504020204" pitchFamily="49" charset="0"/>
              </a:rPr>
              <a:t>() +</a:t>
            </a:r>
          </a:p>
          <a:p>
            <a:r>
              <a:rPr lang="en-US" sz="2400" dirty="0" smtClean="0">
                <a:latin typeface="Lucida Console" panose="020B0609040504020204" pitchFamily="49" charset="0"/>
              </a:rPr>
              <a:t> 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geom_jitter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542673" y="1804375"/>
            <a:ext cx="2979680" cy="1387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170138" y="2272468"/>
            <a:ext cx="2504302" cy="9893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980670" y="3545804"/>
            <a:ext cx="1693771" cy="7958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22289" y="1450746"/>
            <a:ext cx="201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Name of </a:t>
            </a:r>
            <a:r>
              <a:rPr lang="en-US" dirty="0" err="1" smtClean="0">
                <a:solidFill>
                  <a:srgbClr val="FF0000"/>
                </a:solidFill>
              </a:rPr>
              <a:t>dataframe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74440" y="4204181"/>
            <a:ext cx="163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 column 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74440" y="2033346"/>
            <a:ext cx="163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 column 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07886" y="5363190"/>
            <a:ext cx="3968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This will add points in a jittered, wobbly manner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3714431" y="4344182"/>
            <a:ext cx="302986" cy="101900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07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472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Overlaying jittered data points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17643"/>
            <a:ext cx="87464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geom_boxplot</a:t>
            </a:r>
            <a:r>
              <a:rPr lang="en-US" sz="2400" dirty="0" smtClean="0">
                <a:latin typeface="Lucida Console" panose="020B0609040504020204" pitchFamily="49" charset="0"/>
              </a:rPr>
              <a:t>() +</a:t>
            </a:r>
          </a:p>
          <a:p>
            <a:r>
              <a:rPr lang="en-US" sz="2400" dirty="0" smtClean="0">
                <a:latin typeface="Lucida Console" panose="020B0609040504020204" pitchFamily="49" charset="0"/>
              </a:rPr>
              <a:t> 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geom_jitter</a:t>
            </a:r>
            <a:r>
              <a:rPr lang="en-US" sz="2400" dirty="0" smtClean="0">
                <a:latin typeface="Lucida Console" panose="020B0609040504020204" pitchFamily="49" charset="0"/>
              </a:rPr>
              <a:t>(width=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.1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542673" y="1804375"/>
            <a:ext cx="2979680" cy="1387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170138" y="2272468"/>
            <a:ext cx="2504302" cy="9893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980670" y="3545804"/>
            <a:ext cx="1693771" cy="7958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22289" y="1450746"/>
            <a:ext cx="201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Name of </a:t>
            </a:r>
            <a:r>
              <a:rPr lang="en-US" dirty="0" err="1" smtClean="0">
                <a:solidFill>
                  <a:srgbClr val="FF0000"/>
                </a:solidFill>
              </a:rPr>
              <a:t>dataframe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74440" y="4204181"/>
            <a:ext cx="163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 column 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74440" y="2033346"/>
            <a:ext cx="163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 column 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06740" y="5318405"/>
            <a:ext cx="46533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This will add points in a jittered, wobbly manner but constrained by a width of 0.1 . Play around with this number until the plots looks not too crazy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170138" y="4283322"/>
            <a:ext cx="629300" cy="103508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65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8149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Overlaying jittered data points – be careful of outliers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17643"/>
            <a:ext cx="87464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geom_boxplot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outlier.shape</a:t>
            </a:r>
            <a:r>
              <a:rPr lang="en-US" sz="2400" dirty="0" smtClean="0">
                <a:latin typeface="Lucida Console" panose="020B0609040504020204" pitchFamily="49" charset="0"/>
              </a:rPr>
              <a:t>=NA) +</a:t>
            </a:r>
          </a:p>
          <a:p>
            <a:r>
              <a:rPr lang="en-US" sz="2400" dirty="0" smtClean="0">
                <a:latin typeface="Lucida Console" panose="020B0609040504020204" pitchFamily="49" charset="0"/>
              </a:rPr>
              <a:t> 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geom_jitter</a:t>
            </a:r>
            <a:r>
              <a:rPr lang="en-US" sz="2400" dirty="0" smtClean="0">
                <a:latin typeface="Lucida Console" panose="020B0609040504020204" pitchFamily="49" charset="0"/>
              </a:rPr>
              <a:t>(width=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.1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45860" y="1177887"/>
            <a:ext cx="46533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When overlaying points on top of your boxplots it’s recommended to do this so that the auto-generated outliers made by the boxplot are removed – otherwise you’ll plot them each twice on the graph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7545860" y="2809103"/>
            <a:ext cx="1128583" cy="74140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3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4143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Changing color of boxplots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17643"/>
            <a:ext cx="87464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geom_boxplot</a:t>
            </a:r>
            <a:r>
              <a:rPr lang="en-US" sz="2400" dirty="0" smtClean="0">
                <a:latin typeface="Lucida Console" panose="020B0609040504020204" pitchFamily="49" charset="0"/>
              </a:rPr>
              <a:t>(fill </a:t>
            </a:r>
            <a:r>
              <a:rPr lang="en-US" sz="2400" dirty="0">
                <a:latin typeface="Lucida Console" panose="020B0609040504020204" pitchFamily="49" charset="0"/>
              </a:rPr>
              <a:t>= "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pink</a:t>
            </a:r>
            <a:r>
              <a:rPr lang="en-US" sz="2400" dirty="0">
                <a:latin typeface="Lucida Console" panose="020B0609040504020204" pitchFamily="49" charset="0"/>
              </a:rPr>
              <a:t>", color = "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black</a:t>
            </a:r>
            <a:r>
              <a:rPr lang="en-US" sz="2400" dirty="0">
                <a:latin typeface="Lucida Console" panose="020B0609040504020204" pitchFamily="49" charset="0"/>
              </a:rPr>
              <a:t>")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7085077" y="3887633"/>
            <a:ext cx="725557" cy="12821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41981" y="5169780"/>
            <a:ext cx="325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Separate fill and color by comma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9580606" y="2346702"/>
            <a:ext cx="380014" cy="11379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493024" y="1423372"/>
            <a:ext cx="2323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Enter a color name with single or double quotes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895070" y="2125362"/>
            <a:ext cx="2451738" cy="13922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4668" y="4922988"/>
            <a:ext cx="46533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Remember, ‘fill’ refers to the inside color of the boxplot, and ‘color’ refers to the lines around the boxplot.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958049" y="3958775"/>
            <a:ext cx="629300" cy="103508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76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7138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Changing the color of each category separately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17643"/>
            <a:ext cx="101167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y,</a:t>
            </a:r>
            <a:r>
              <a:rPr lang="en-US" sz="2400" dirty="0">
                <a:latin typeface="Lucida Console" panose="020B0609040504020204" pitchFamily="49" charset="0"/>
              </a:rPr>
              <a:t> fill = 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geom_boxplot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8114806" y="3558120"/>
            <a:ext cx="725557" cy="12821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953365" y="4955143"/>
            <a:ext cx="3044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name of the x-axis column, with no quotes around it.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04668" y="4955143"/>
            <a:ext cx="46533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This will make each group of the x-axis have a separate color.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592548" y="3558121"/>
            <a:ext cx="1790649" cy="139702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70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5798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Making your outliers more noticeable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1276" y="2017643"/>
            <a:ext cx="114950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geom_boxplot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outlier.size</a:t>
            </a:r>
            <a:r>
              <a:rPr 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sz="2400" dirty="0">
                <a:latin typeface="Lucida Console" panose="020B0609040504020204" pitchFamily="49" charset="0"/>
              </a:rPr>
              <a:t>= 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3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outlier.color</a:t>
            </a:r>
            <a:r>
              <a:rPr lang="en-US" sz="2400" dirty="0" smtClean="0">
                <a:latin typeface="Lucida Console" panose="020B0609040504020204" pitchFamily="49" charset="0"/>
              </a:rPr>
              <a:t>= </a:t>
            </a:r>
            <a:r>
              <a:rPr lang="en-US" sz="2400" dirty="0">
                <a:latin typeface="Lucida Console" panose="020B0609040504020204" pitchFamily="49" charset="0"/>
              </a:rPr>
              <a:t>"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red</a:t>
            </a:r>
            <a:r>
              <a:rPr lang="en-US" sz="2400" dirty="0" smtClean="0">
                <a:latin typeface="Lucida Console" panose="020B0609040504020204" pitchFamily="49" charset="0"/>
              </a:rPr>
              <a:t>")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151798" y="3887633"/>
            <a:ext cx="725557" cy="12821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41981" y="5169780"/>
            <a:ext cx="3695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Enter a number for </a:t>
            </a:r>
            <a:r>
              <a:rPr lang="en-US" dirty="0" err="1" smtClean="0">
                <a:solidFill>
                  <a:srgbClr val="FF0000"/>
                </a:solidFill>
              </a:rPr>
              <a:t>outlier.size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Separate each command by a comma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9637288" y="2372021"/>
            <a:ext cx="380014" cy="11379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493024" y="1423372"/>
            <a:ext cx="2323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Enter a color name with single or double quotes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4668" y="4922988"/>
            <a:ext cx="46533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You can make outliers look more noticeable by changing the size and color of them.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554394" y="3958775"/>
            <a:ext cx="629300" cy="103508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73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4292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Making violin plots instead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17643"/>
            <a:ext cx="87464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geom_violin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32798" y="4741755"/>
            <a:ext cx="46533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Some people prefer the shape of violin plots to boxplots. Just change the command to ‘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geom_violin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()’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6520017" y="3589443"/>
            <a:ext cx="629300" cy="103508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32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1853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Histograms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2628" y="2349218"/>
            <a:ext cx="4245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Visualizing </a:t>
            </a:r>
            <a:r>
              <a:rPr lang="en-US" sz="2400" dirty="0" smtClean="0"/>
              <a:t>the frequency (</a:t>
            </a:r>
            <a:r>
              <a:rPr lang="en-US" sz="2400" dirty="0" smtClean="0"/>
              <a:t>y-axis) of a continuous variable (x-axis)</a:t>
            </a:r>
          </a:p>
          <a:p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870" y="1534306"/>
            <a:ext cx="7005390" cy="450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364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1853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Histograms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13949" y="5318732"/>
            <a:ext cx="48179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 create a histogram you need all the data for one variable in a column. Each row is a separate observation.</a:t>
            </a:r>
            <a:endParaRPr lang="en-US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043" y="980420"/>
            <a:ext cx="6336606" cy="407404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39" y="908357"/>
            <a:ext cx="3777301" cy="560453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20438" y="1202486"/>
            <a:ext cx="521878" cy="5310403"/>
          </a:xfrm>
          <a:prstGeom prst="rect">
            <a:avLst/>
          </a:prstGeom>
          <a:solidFill>
            <a:srgbClr val="FFF2CC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684614" y="4562794"/>
            <a:ext cx="1389894" cy="8795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921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3536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Scatterplots in ggplot2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17643"/>
            <a:ext cx="87464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792896" y="3587303"/>
            <a:ext cx="397565" cy="10436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5032513" y="3511103"/>
            <a:ext cx="76200" cy="14982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996607" y="3587305"/>
            <a:ext cx="954158" cy="12331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99590" y="4639990"/>
            <a:ext cx="201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Name of </a:t>
            </a:r>
            <a:r>
              <a:rPr lang="en-US" dirty="0" err="1" smtClean="0">
                <a:solidFill>
                  <a:srgbClr val="FF0000"/>
                </a:solidFill>
              </a:rPr>
              <a:t>dataframe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02894" y="4820478"/>
            <a:ext cx="163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 column 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9347" y="5080763"/>
            <a:ext cx="163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 column name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256077" y="1733654"/>
            <a:ext cx="2330794" cy="3784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55813" y="1364322"/>
            <a:ext cx="4141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Whenever you use </a:t>
            </a:r>
            <a:r>
              <a:rPr lang="en-US" dirty="0" err="1" smtClean="0">
                <a:solidFill>
                  <a:srgbClr val="FF0000"/>
                </a:solidFill>
              </a:rPr>
              <a:t>ggplot</a:t>
            </a:r>
            <a:r>
              <a:rPr lang="en-US" dirty="0" smtClean="0">
                <a:solidFill>
                  <a:srgbClr val="FF0000"/>
                </a:solidFill>
              </a:rPr>
              <a:t>, you should load </a:t>
            </a:r>
            <a:r>
              <a:rPr lang="en-US" dirty="0" err="1" smtClean="0">
                <a:solidFill>
                  <a:srgbClr val="FF0000"/>
                </a:solidFill>
              </a:rPr>
              <a:t>tidyverse</a:t>
            </a:r>
            <a:r>
              <a:rPr lang="en-US" dirty="0" smtClean="0">
                <a:solidFill>
                  <a:srgbClr val="FF0000"/>
                </a:solidFill>
              </a:rPr>
              <a:t> at the very top of your script. You need to do it once for every script.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21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7641" y="403654"/>
            <a:ext cx="580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Histograms can also be represented as ‘density plots’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281" y="1707776"/>
            <a:ext cx="5379309" cy="3591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94" y="1707776"/>
            <a:ext cx="5578725" cy="358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24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01" y="897225"/>
            <a:ext cx="6394826" cy="43400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36552" y="2357456"/>
            <a:ext cx="42459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You can also overlay histograms with their density curve – especially if you have lots of data</a:t>
            </a:r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905277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5016" y="659027"/>
            <a:ext cx="288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Histogram Code information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133670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2494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Small Multiples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908185" y="2036180"/>
            <a:ext cx="42459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Small multiples are when you plot the same chart several times, but each one is for a different ‘group’.</a:t>
            </a:r>
          </a:p>
          <a:p>
            <a:endParaRPr lang="en-US" sz="2400" dirty="0"/>
          </a:p>
          <a:p>
            <a:r>
              <a:rPr lang="en-US" sz="2400" dirty="0" smtClean="0"/>
              <a:t>They can be histograms, line graphs, bar charts etc.</a:t>
            </a:r>
          </a:p>
          <a:p>
            <a:endParaRPr lang="en-US" sz="2400" dirty="0" smtClean="0"/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79" y="1482214"/>
            <a:ext cx="5948663" cy="381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03941" y="5432396"/>
            <a:ext cx="4738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 Covid19 cases over time in 8 selected states.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0789" y="5083168"/>
            <a:ext cx="5838553" cy="3492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870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2494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Small Multiples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650789" y="5083168"/>
            <a:ext cx="5838553" cy="3492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16" y="1417707"/>
            <a:ext cx="8009524" cy="45333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73298" y="1828799"/>
            <a:ext cx="28832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example shows the same relationship (x-axis = year;  y-axis = life expectancy) for various countries (different lines) – but separated by continent (separate panels). </a:t>
            </a:r>
          </a:p>
          <a:p>
            <a:endParaRPr lang="en-US" dirty="0"/>
          </a:p>
          <a:p>
            <a:r>
              <a:rPr lang="en-US" dirty="0" smtClean="0"/>
              <a:t>Small multiples enable you to plot a lot of information in a small space.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966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98" y="1070569"/>
            <a:ext cx="4020111" cy="50299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5617" y="457200"/>
            <a:ext cx="2494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Small Multiples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206992" y="5046884"/>
            <a:ext cx="4817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For small multiples you identify the columns that make your regular plot (yellow)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744775" y="1070569"/>
            <a:ext cx="553582" cy="5633009"/>
          </a:xfrm>
          <a:prstGeom prst="rect">
            <a:avLst/>
          </a:prstGeom>
          <a:solidFill>
            <a:srgbClr val="FFF2CC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929108" y="4546151"/>
            <a:ext cx="2235591" cy="6354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138" y="859086"/>
            <a:ext cx="6543738" cy="370370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333233" y="980420"/>
            <a:ext cx="553582" cy="5723158"/>
          </a:xfrm>
          <a:prstGeom prst="rect">
            <a:avLst/>
          </a:prstGeom>
          <a:solidFill>
            <a:srgbClr val="FFF2CC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44588" y="980420"/>
            <a:ext cx="553582" cy="5723158"/>
          </a:xfrm>
          <a:prstGeom prst="rect">
            <a:avLst/>
          </a:prstGeom>
          <a:solidFill>
            <a:srgbClr val="92D050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25188" y="1133018"/>
            <a:ext cx="553582" cy="5723158"/>
          </a:xfrm>
          <a:prstGeom prst="rect">
            <a:avLst/>
          </a:prstGeom>
          <a:solidFill>
            <a:srgbClr val="FFF2CC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550555" y="6084301"/>
            <a:ext cx="3746375" cy="308261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96929" y="5995692"/>
            <a:ext cx="6038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But you also need a column/variable that is a ‘grouping variable’ which you will make separate plots by.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45599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5016" y="659027"/>
            <a:ext cx="206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Small multiple code</a:t>
            </a:r>
          </a:p>
        </p:txBody>
      </p:sp>
    </p:spTree>
    <p:extLst>
      <p:ext uri="{BB962C8B-B14F-4D97-AF65-F5344CB8AC3E}">
        <p14:creationId xmlns:p14="http://schemas.microsoft.com/office/powerpoint/2010/main" val="35736459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5016" y="659027"/>
            <a:ext cx="128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Colors code</a:t>
            </a:r>
          </a:p>
        </p:txBody>
      </p:sp>
    </p:spTree>
    <p:extLst>
      <p:ext uri="{BB962C8B-B14F-4D97-AF65-F5344CB8AC3E}">
        <p14:creationId xmlns:p14="http://schemas.microsoft.com/office/powerpoint/2010/main" val="332792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5016" y="659027"/>
            <a:ext cx="1839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Saving plots code</a:t>
            </a:r>
          </a:p>
        </p:txBody>
      </p:sp>
    </p:spTree>
    <p:extLst>
      <p:ext uri="{BB962C8B-B14F-4D97-AF65-F5344CB8AC3E}">
        <p14:creationId xmlns:p14="http://schemas.microsoft.com/office/powerpoint/2010/main" val="1655637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4333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change color of all points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47460"/>
            <a:ext cx="99391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(color=</a:t>
            </a:r>
            <a:r>
              <a:rPr lang="el-GR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΄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red</a:t>
            </a:r>
            <a:r>
              <a:rPr lang="el-GR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΄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795076" y="4797350"/>
            <a:ext cx="692554" cy="13641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83824" y="6111793"/>
            <a:ext cx="3795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Insert color name inside single quotes,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or double quotes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9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7648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change color according to a categorical variable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47460"/>
            <a:ext cx="99391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, color=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var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031998" y="4668142"/>
            <a:ext cx="692554" cy="13641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96406" y="6132482"/>
            <a:ext cx="570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Insert name of column you wish to color by with no quotes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10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3695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change size of points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30625" y="1693767"/>
            <a:ext cx="99391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(size = 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(color=</a:t>
            </a:r>
            <a:r>
              <a:rPr lang="el-GR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΄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red</a:t>
            </a:r>
            <a:r>
              <a:rPr lang="el-GR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΄</a:t>
            </a:r>
            <a:r>
              <a:rPr lang="en-US" sz="2400" dirty="0" smtClean="0">
                <a:latin typeface="Lucida Console" panose="020B0609040504020204" pitchFamily="49" charset="0"/>
              </a:rPr>
              <a:t>,size = 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500191" y="4760844"/>
            <a:ext cx="725557" cy="12821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57095" y="6042991"/>
            <a:ext cx="336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Separate color and size by comma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0217426" y="3210339"/>
            <a:ext cx="3314" cy="13955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236668" y="4605890"/>
            <a:ext cx="2323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Enter a size by number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5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ape.inf.usi.ch/sites/default/files/ggplot2-shape-ident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224" y="749760"/>
            <a:ext cx="9162359" cy="610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8479" y="1977888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</a:t>
            </a:r>
            <a:r>
              <a:rPr lang="en-US" dirty="0" err="1" smtClean="0">
                <a:solidFill>
                  <a:srgbClr val="FF0000"/>
                </a:solidFill>
              </a:rPr>
              <a:t>ch</a:t>
            </a:r>
            <a:r>
              <a:rPr lang="en-US" dirty="0" smtClean="0">
                <a:solidFill>
                  <a:srgbClr val="FF0000"/>
                </a:solidFill>
              </a:rPr>
              <a:t> =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8479" y="268357"/>
            <a:ext cx="3754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Change the type of point you plot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79150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3187</TotalTime>
  <Words>2072</Words>
  <Application>Microsoft Office PowerPoint</Application>
  <PresentationFormat>Widescreen</PresentationFormat>
  <Paragraphs>371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Lucida Console</vt:lpstr>
      <vt:lpstr>Office Theme</vt:lpstr>
      <vt:lpstr>Do’s and Don’ts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common errors when coding…</vt:lpstr>
      <vt:lpstr>Some common errors when coding…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Curley, James P</dc:creator>
  <cp:lastModifiedBy>James Curley</cp:lastModifiedBy>
  <cp:revision>36</cp:revision>
  <dcterms:created xsi:type="dcterms:W3CDTF">2020-06-01T16:53:06Z</dcterms:created>
  <dcterms:modified xsi:type="dcterms:W3CDTF">2020-06-15T02:08:46Z</dcterms:modified>
</cp:coreProperties>
</file>