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71" r:id="rId2"/>
    <p:sldId id="257" r:id="rId3"/>
    <p:sldId id="258" r:id="rId4"/>
    <p:sldId id="274" r:id="rId5"/>
    <p:sldId id="275" r:id="rId6"/>
    <p:sldId id="273" r:id="rId7"/>
    <p:sldId id="272" r:id="rId8"/>
    <p:sldId id="259" r:id="rId9"/>
    <p:sldId id="260" r:id="rId10"/>
    <p:sldId id="261" r:id="rId11"/>
    <p:sldId id="263" r:id="rId12"/>
    <p:sldId id="264" r:id="rId13"/>
    <p:sldId id="265" r:id="rId14"/>
    <p:sldId id="266" r:id="rId15"/>
    <p:sldId id="276" r:id="rId16"/>
  </p:sldIdLst>
  <p:sldSz cx="9144000" cy="6858000" type="screen4x3"/>
  <p:notesSz cx="6858000" cy="91900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CC0000"/>
    <a:srgbClr val="008000"/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66" autoAdjust="0"/>
  </p:normalViewPr>
  <p:slideViewPr>
    <p:cSldViewPr>
      <p:cViewPr varScale="1">
        <p:scale>
          <a:sx n="72" d="100"/>
          <a:sy n="72" d="100"/>
        </p:scale>
        <p:origin x="1285" y="4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9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872B57B-8637-4369-8DBB-ACB324A511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6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1888" y="688975"/>
            <a:ext cx="4595812" cy="3446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5625"/>
            <a:ext cx="54864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F6E3EE8-E7EE-4662-9D4D-EDFD50A598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038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3EE8-E7EE-4662-9D4D-EDFD50A5987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86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3EE8-E7EE-4662-9D4D-EDFD50A5987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20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3EE8-E7EE-4662-9D4D-EDFD50A5987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96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C17885-E2C0-4639-B2C2-4175290335B2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FE57BC-AED1-49EE-84E3-CD551AE060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08D173-E069-4C51-9AF8-A42705B43A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0025"/>
            <a:ext cx="4343400" cy="3079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Kansas City, MO ●  20 August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340B0F2-26BD-4713-9559-F0FFAE77F00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CB8B4C8-D6E7-49C9-889D-F4C61EDEBE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E84DE67-21DB-4416-97AD-ADD6EAA2B2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51D519-F86A-46BE-B2CD-5EA27A0019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66AF3D0-9E61-41B9-9C1A-9EA9C05722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9BE662A-6FCB-4AB3-91D5-24D05426EC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6FA0D0B-41AB-45EC-9833-33E82F8E32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5F6AADB-F47B-4231-944C-33BA3E5DB8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bg1"/>
            </a:gs>
            <a:gs pos="43000">
              <a:schemeClr val="bg1">
                <a:tint val="45000"/>
                <a:shade val="99000"/>
                <a:satMod val="350000"/>
              </a:schemeClr>
            </a:gs>
            <a:gs pos="100000">
              <a:schemeClr val="bg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A3A5FB7-F528-4E39-9DB4-A1787182BA0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derekogle.com/IFAR/exercises/LORockBass_ALK_B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derekogle.com/IFAR/exercises/LORockBass_ALK_A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Age-Length Key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Concept, Construction, </a:t>
            </a:r>
          </a:p>
          <a:p>
            <a:r>
              <a:rPr lang="en-US" dirty="0"/>
              <a:t>a</a:t>
            </a:r>
            <a:r>
              <a:rPr lang="en-US" dirty="0" smtClean="0"/>
              <a:t>nd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57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0025"/>
            <a:ext cx="4648200" cy="307975"/>
          </a:xfrm>
        </p:spPr>
        <p:txBody>
          <a:bodyPr/>
          <a:lstStyle/>
          <a:p>
            <a:r>
              <a:rPr lang="en-US" dirty="0" smtClean="0"/>
              <a:t>Age &amp; Growth R  ●  Kansas City, MO ●  20 August 2016</a:t>
            </a:r>
            <a:endParaRPr lang="en-US" dirty="0"/>
          </a:p>
        </p:txBody>
      </p:sp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Age-Length Key – Concept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>
                <a:latin typeface="Courier New" pitchFamily="49" charset="0"/>
              </a:rPr>
              <a:t>len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54</a:t>
            </a:r>
          </a:p>
        </p:txBody>
      </p:sp>
      <p:sp>
        <p:nvSpPr>
          <p:cNvPr id="268292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519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/>
              <a:t>Age-Length Key (</a:t>
            </a:r>
            <a:r>
              <a:rPr lang="en-US" sz="2000" i="1"/>
              <a:t>as a reminder</a:t>
            </a:r>
            <a:r>
              <a:rPr lang="en-US" sz="2000"/>
              <a:t>)</a:t>
            </a:r>
          </a:p>
          <a:p>
            <a:pPr lvl="2"/>
            <a:r>
              <a:rPr lang="en-US" sz="1800">
                <a:latin typeface="Courier New" pitchFamily="49" charset="0"/>
              </a:rPr>
              <a:t>     </a:t>
            </a:r>
            <a:r>
              <a:rPr lang="en-US" sz="1800" b="1">
                <a:latin typeface="Courier New" pitchFamily="49" charset="0"/>
              </a:rPr>
              <a:t>	LCat    1    2    3</a:t>
            </a:r>
          </a:p>
          <a:p>
            <a:pPr lvl="2"/>
            <a:r>
              <a:rPr lang="en-US" sz="1800" b="1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sz="1800" b="1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sz="1800" b="1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sz="1800" b="1">
                <a:latin typeface="Courier New" pitchFamily="49" charset="0"/>
              </a:rPr>
              <a:t>	  50 0.00 0.50 0.50</a:t>
            </a:r>
          </a:p>
          <a:p>
            <a:pPr marL="228600" indent="-228600"/>
            <a:endParaRPr lang="en-US" sz="80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000"/>
              <a:t>Length distribution (</a:t>
            </a:r>
            <a:r>
              <a:rPr lang="en-US" sz="2000" i="1"/>
              <a:t>as a reminder</a:t>
            </a:r>
            <a:r>
              <a:rPr lang="en-US" sz="2000"/>
              <a:t>)</a:t>
            </a:r>
          </a:p>
          <a:p>
            <a:pPr lvl="2"/>
            <a:r>
              <a:rPr lang="en-US" sz="1800" b="1">
                <a:latin typeface="Courier New" pitchFamily="49" charset="0"/>
              </a:rPr>
              <a:t>LCat  20  30  40  50</a:t>
            </a:r>
          </a:p>
          <a:p>
            <a:pPr lvl="2"/>
            <a:r>
              <a:rPr lang="en-US" sz="1800" b="1">
                <a:latin typeface="Courier New" pitchFamily="49" charset="0"/>
              </a:rPr>
              <a:t>Freq   4   3   5   2</a:t>
            </a:r>
          </a:p>
          <a:p>
            <a:pPr lvl="2"/>
            <a:endParaRPr lang="en-US" sz="900" b="1"/>
          </a:p>
          <a:p>
            <a:pPr marL="228600" indent="-228600">
              <a:buFontTx/>
              <a:buChar char="•"/>
            </a:pPr>
            <a:r>
              <a:rPr lang="en-US" sz="2400"/>
              <a:t>Identify number in each length category to be assigned each age</a:t>
            </a:r>
          </a:p>
          <a:p>
            <a:pPr marL="228600" indent="-228600">
              <a:buFontTx/>
              <a:buChar char="•"/>
            </a:pPr>
            <a:endParaRPr lang="en-US" sz="1000"/>
          </a:p>
          <a:p>
            <a:pPr marL="635000" lvl="1" indent="-177800">
              <a:buFontTx/>
              <a:buChar char="•"/>
            </a:pPr>
            <a:r>
              <a:rPr lang="en-US" sz="2000"/>
              <a:t>30-cm </a:t>
            </a:r>
            <a:r>
              <a:rPr lang="en-US" sz="2000">
                <a:sym typeface="Wingdings" pitchFamily="2" charset="2"/>
              </a:rPr>
              <a:t> 3*0.25 = </a:t>
            </a:r>
            <a:r>
              <a:rPr lang="en-US" sz="2000">
                <a:solidFill>
                  <a:srgbClr val="CC0000"/>
                </a:solidFill>
                <a:sym typeface="Wingdings" pitchFamily="2" charset="2"/>
              </a:rPr>
              <a:t>0.75</a:t>
            </a:r>
            <a:r>
              <a:rPr lang="en-US" sz="2000">
                <a:sym typeface="Wingdings" pitchFamily="2" charset="2"/>
              </a:rPr>
              <a:t> age-1</a:t>
            </a:r>
          </a:p>
          <a:p>
            <a:pPr marL="635000" lvl="1" indent="-177800">
              <a:buFontTx/>
              <a:buChar char="•"/>
            </a:pPr>
            <a:r>
              <a:rPr lang="en-US" sz="2000">
                <a:sym typeface="Wingdings" pitchFamily="2" charset="2"/>
              </a:rPr>
              <a:t>            3*0.5   = </a:t>
            </a:r>
            <a:r>
              <a:rPr lang="en-US" sz="2000">
                <a:solidFill>
                  <a:srgbClr val="CC0000"/>
                </a:solidFill>
                <a:sym typeface="Wingdings" pitchFamily="2" charset="2"/>
              </a:rPr>
              <a:t>1.5</a:t>
            </a:r>
            <a:r>
              <a:rPr lang="en-US" sz="2000">
                <a:sym typeface="Wingdings" pitchFamily="2" charset="2"/>
              </a:rPr>
              <a:t>   age-2</a:t>
            </a:r>
          </a:p>
          <a:p>
            <a:pPr marL="635000" lvl="1" indent="-177800">
              <a:buFontTx/>
              <a:buChar char="•"/>
            </a:pPr>
            <a:r>
              <a:rPr lang="en-US" sz="2000">
                <a:sym typeface="Wingdings" pitchFamily="2" charset="2"/>
              </a:rPr>
              <a:t>            3*0.25 = </a:t>
            </a:r>
            <a:r>
              <a:rPr lang="en-US" sz="2000">
                <a:solidFill>
                  <a:srgbClr val="CC0000"/>
                </a:solidFill>
                <a:sym typeface="Wingdings" pitchFamily="2" charset="2"/>
              </a:rPr>
              <a:t>0.75</a:t>
            </a:r>
            <a:r>
              <a:rPr lang="en-US" sz="2000">
                <a:sym typeface="Wingdings" pitchFamily="2" charset="2"/>
              </a:rPr>
              <a:t> age-3</a:t>
            </a:r>
          </a:p>
          <a:p>
            <a:pPr marL="635000" lvl="1" indent="-177800">
              <a:buFontTx/>
              <a:buChar char="•"/>
            </a:pPr>
            <a:endParaRPr lang="en-US" sz="100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 b="1">
                <a:sym typeface="Wingdings" pitchFamily="2" charset="2"/>
              </a:rPr>
              <a:t>What to do now?</a:t>
            </a:r>
            <a:endParaRPr lang="en-US" sz="2400" b="1"/>
          </a:p>
        </p:txBody>
      </p:sp>
      <p:sp>
        <p:nvSpPr>
          <p:cNvPr id="268293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68294" name="Rectangle 6"/>
          <p:cNvSpPr>
            <a:spLocks noChangeArrowheads="1"/>
          </p:cNvSpPr>
          <p:nvPr/>
        </p:nvSpPr>
        <p:spPr bwMode="auto">
          <a:xfrm>
            <a:off x="1143000" y="19812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68295" name="Rectangle 7"/>
          <p:cNvSpPr>
            <a:spLocks noChangeArrowheads="1"/>
          </p:cNvSpPr>
          <p:nvPr/>
        </p:nvSpPr>
        <p:spPr bwMode="auto">
          <a:xfrm>
            <a:off x="1143000" y="22955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68296" name="Rectangle 8"/>
          <p:cNvSpPr>
            <a:spLocks noChangeArrowheads="1"/>
          </p:cNvSpPr>
          <p:nvPr/>
        </p:nvSpPr>
        <p:spPr bwMode="auto">
          <a:xfrm>
            <a:off x="1143000" y="2613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68297" name="Rectangle 9"/>
          <p:cNvSpPr>
            <a:spLocks noChangeArrowheads="1"/>
          </p:cNvSpPr>
          <p:nvPr/>
        </p:nvSpPr>
        <p:spPr bwMode="auto">
          <a:xfrm>
            <a:off x="1143000" y="16891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68298" name="Rectangle 10"/>
          <p:cNvSpPr>
            <a:spLocks noChangeArrowheads="1"/>
          </p:cNvSpPr>
          <p:nvPr/>
        </p:nvSpPr>
        <p:spPr bwMode="auto">
          <a:xfrm>
            <a:off x="5067300" y="1866900"/>
            <a:ext cx="2489200" cy="304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8299" name="Rectangle 11"/>
          <p:cNvSpPr>
            <a:spLocks noChangeArrowheads="1"/>
          </p:cNvSpPr>
          <p:nvPr/>
        </p:nvSpPr>
        <p:spPr bwMode="auto">
          <a:xfrm>
            <a:off x="5232400" y="3124200"/>
            <a:ext cx="457200" cy="609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8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8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2" grpId="0" uiExpand="1" build="allAtOnce"/>
      <p:bldP spid="268298" grpId="0" animBg="1"/>
      <p:bldP spid="26829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0025"/>
            <a:ext cx="4648200" cy="307975"/>
          </a:xfrm>
        </p:spPr>
        <p:txBody>
          <a:bodyPr/>
          <a:lstStyle/>
          <a:p>
            <a:r>
              <a:rPr lang="en-US" dirty="0" smtClean="0"/>
              <a:t>Age &amp; Growth R  ●  Kansas City, MO ●  20 August 2016</a:t>
            </a:r>
            <a:endParaRPr lang="en-US" dirty="0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Age-Length Key – Fractionation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715000"/>
          </a:xfrm>
        </p:spPr>
        <p:txBody>
          <a:bodyPr/>
          <a:lstStyle/>
          <a:p>
            <a:r>
              <a:rPr lang="en-US" dirty="0" smtClean="0"/>
              <a:t>Round </a:t>
            </a:r>
            <a:r>
              <a:rPr lang="en-US" dirty="0"/>
              <a:t>all values </a:t>
            </a:r>
            <a:r>
              <a:rPr lang="en-US" b="1" dirty="0">
                <a:solidFill>
                  <a:srgbClr val="FF0000"/>
                </a:solidFill>
              </a:rPr>
              <a:t>down</a:t>
            </a:r>
            <a:r>
              <a:rPr lang="en-US" dirty="0"/>
              <a:t> to integers.</a:t>
            </a:r>
          </a:p>
          <a:p>
            <a:pPr lvl="1"/>
            <a:r>
              <a:rPr lang="en-US" sz="2400" dirty="0"/>
              <a:t>30-cm </a:t>
            </a:r>
            <a:r>
              <a:rPr lang="en-US" sz="2400" dirty="0">
                <a:sym typeface="Wingdings" pitchFamily="2" charset="2"/>
              </a:rPr>
              <a:t> 3*0.25 = </a:t>
            </a:r>
            <a:r>
              <a:rPr lang="en-US" sz="2400" dirty="0">
                <a:solidFill>
                  <a:srgbClr val="CC0000"/>
                </a:solidFill>
                <a:sym typeface="Wingdings" pitchFamily="2" charset="2"/>
              </a:rPr>
              <a:t>0.75</a:t>
            </a:r>
            <a:r>
              <a:rPr lang="en-US" sz="2400" dirty="0">
                <a:sym typeface="Wingdings" pitchFamily="2" charset="2"/>
              </a:rPr>
              <a:t> = </a:t>
            </a:r>
            <a:r>
              <a:rPr lang="en-US" sz="2400" dirty="0">
                <a:solidFill>
                  <a:srgbClr val="CC0000"/>
                </a:solidFill>
                <a:sym typeface="Wingdings" pitchFamily="2" charset="2"/>
              </a:rPr>
              <a:t>0</a:t>
            </a:r>
            <a:r>
              <a:rPr lang="en-US" sz="2400" dirty="0">
                <a:sym typeface="Wingdings" pitchFamily="2" charset="2"/>
              </a:rPr>
              <a:t> age-1</a:t>
            </a:r>
          </a:p>
          <a:p>
            <a:pPr lvl="1"/>
            <a:r>
              <a:rPr lang="en-US" sz="2400" dirty="0">
                <a:sym typeface="Wingdings" pitchFamily="2" charset="2"/>
              </a:rPr>
              <a:t>            3*0.5   = </a:t>
            </a:r>
            <a:r>
              <a:rPr lang="en-US" sz="2400" dirty="0">
                <a:solidFill>
                  <a:srgbClr val="CC0000"/>
                </a:solidFill>
                <a:sym typeface="Wingdings" pitchFamily="2" charset="2"/>
              </a:rPr>
              <a:t>1.5</a:t>
            </a:r>
            <a:r>
              <a:rPr lang="en-US" sz="2400" dirty="0">
                <a:sym typeface="Wingdings" pitchFamily="2" charset="2"/>
              </a:rPr>
              <a:t>   = </a:t>
            </a:r>
            <a:r>
              <a:rPr lang="en-US" sz="2400" dirty="0">
                <a:solidFill>
                  <a:srgbClr val="CC0000"/>
                </a:solidFill>
                <a:sym typeface="Wingdings" pitchFamily="2" charset="2"/>
              </a:rPr>
              <a:t>1</a:t>
            </a:r>
            <a:r>
              <a:rPr lang="en-US" sz="2400" dirty="0">
                <a:sym typeface="Wingdings" pitchFamily="2" charset="2"/>
              </a:rPr>
              <a:t> age-2</a:t>
            </a:r>
          </a:p>
          <a:p>
            <a:pPr lvl="1"/>
            <a:r>
              <a:rPr lang="en-US" sz="2400" dirty="0">
                <a:sym typeface="Wingdings" pitchFamily="2" charset="2"/>
              </a:rPr>
              <a:t>            3*0.25 = </a:t>
            </a:r>
            <a:r>
              <a:rPr lang="en-US" sz="2400" dirty="0">
                <a:solidFill>
                  <a:srgbClr val="CC0000"/>
                </a:solidFill>
                <a:sym typeface="Wingdings" pitchFamily="2" charset="2"/>
              </a:rPr>
              <a:t>0.75</a:t>
            </a:r>
            <a:r>
              <a:rPr lang="en-US" sz="2400" dirty="0">
                <a:sym typeface="Wingdings" pitchFamily="2" charset="2"/>
              </a:rPr>
              <a:t> = </a:t>
            </a:r>
            <a:r>
              <a:rPr lang="en-US" sz="2400" dirty="0">
                <a:solidFill>
                  <a:srgbClr val="CC0000"/>
                </a:solidFill>
                <a:sym typeface="Wingdings" pitchFamily="2" charset="2"/>
              </a:rPr>
              <a:t>0</a:t>
            </a:r>
            <a:r>
              <a:rPr lang="en-US" sz="2400" dirty="0">
                <a:sym typeface="Wingdings" pitchFamily="2" charset="2"/>
              </a:rPr>
              <a:t> age-3</a:t>
            </a:r>
          </a:p>
          <a:p>
            <a:pPr lvl="2"/>
            <a:endParaRPr lang="en-US" sz="1000" dirty="0"/>
          </a:p>
          <a:p>
            <a:r>
              <a:rPr lang="en-US" dirty="0"/>
              <a:t>For remaining </a:t>
            </a:r>
            <a:r>
              <a:rPr lang="en-US" dirty="0" smtClean="0"/>
              <a:t>two fish </a:t>
            </a:r>
            <a:r>
              <a:rPr lang="en-US" dirty="0"/>
              <a:t>...</a:t>
            </a:r>
          </a:p>
          <a:p>
            <a:pPr lvl="1"/>
            <a:r>
              <a:rPr lang="en-US" sz="2400" dirty="0" smtClean="0"/>
              <a:t>Choose two </a:t>
            </a:r>
            <a:r>
              <a:rPr lang="en-US" sz="2400" dirty="0"/>
              <a:t>ages </a:t>
            </a:r>
            <a:r>
              <a:rPr lang="en-US" sz="2400" dirty="0" smtClean="0"/>
              <a:t>such </a:t>
            </a:r>
            <a:r>
              <a:rPr lang="en-US" sz="2400" dirty="0"/>
              <a:t>that age-1 has </a:t>
            </a:r>
            <a:r>
              <a:rPr lang="en-US" sz="2400" dirty="0" smtClean="0"/>
              <a:t>a 25%, </a:t>
            </a:r>
            <a:r>
              <a:rPr lang="en-US" sz="2400" dirty="0"/>
              <a:t>age-2 has </a:t>
            </a:r>
            <a:r>
              <a:rPr lang="en-US" sz="2400" dirty="0" smtClean="0"/>
              <a:t>a 50%, </a:t>
            </a:r>
            <a:r>
              <a:rPr lang="en-US" sz="2400" dirty="0"/>
              <a:t>and age-3 has </a:t>
            </a:r>
            <a:r>
              <a:rPr lang="en-US" sz="2400" dirty="0" smtClean="0"/>
              <a:t>a 25</a:t>
            </a:r>
            <a:r>
              <a:rPr lang="en-US" sz="2400" dirty="0"/>
              <a:t>% chance of being </a:t>
            </a:r>
            <a:r>
              <a:rPr lang="en-US" sz="2400" dirty="0" smtClean="0"/>
              <a:t>selected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e.g., 2, 1 </a:t>
            </a:r>
            <a:r>
              <a:rPr lang="en-US" sz="2400" dirty="0" smtClean="0"/>
              <a:t>were chosen</a:t>
            </a:r>
          </a:p>
          <a:p>
            <a:pPr lvl="1"/>
            <a:endParaRPr lang="en-US" sz="1600" dirty="0"/>
          </a:p>
          <a:p>
            <a:r>
              <a:rPr lang="en-US" dirty="0"/>
              <a:t>thus, </a:t>
            </a:r>
            <a:r>
              <a:rPr lang="en-US" dirty="0" smtClean="0"/>
              <a:t>assign </a:t>
            </a:r>
            <a:r>
              <a:rPr lang="en-US" dirty="0">
                <a:solidFill>
                  <a:srgbClr val="CC0000"/>
                </a:solidFill>
              </a:rPr>
              <a:t>1</a:t>
            </a:r>
            <a:r>
              <a:rPr lang="en-US" dirty="0"/>
              <a:t> age-1, </a:t>
            </a:r>
            <a:r>
              <a:rPr lang="en-US" dirty="0">
                <a:solidFill>
                  <a:srgbClr val="CC0000"/>
                </a:solidFill>
              </a:rPr>
              <a:t>2</a:t>
            </a:r>
            <a:r>
              <a:rPr lang="en-US" dirty="0"/>
              <a:t> age-2, &amp; </a:t>
            </a:r>
            <a:r>
              <a:rPr lang="en-US" dirty="0">
                <a:solidFill>
                  <a:srgbClr val="CC0000"/>
                </a:solidFill>
              </a:rPr>
              <a:t>0</a:t>
            </a:r>
            <a:r>
              <a:rPr lang="en-US" dirty="0"/>
              <a:t> </a:t>
            </a:r>
            <a:r>
              <a:rPr lang="en-US" dirty="0" smtClean="0"/>
              <a:t>age-3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9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0025"/>
            <a:ext cx="4648200" cy="307975"/>
          </a:xfrm>
        </p:spPr>
        <p:txBody>
          <a:bodyPr/>
          <a:lstStyle/>
          <a:p>
            <a:r>
              <a:rPr lang="en-US" dirty="0" smtClean="0"/>
              <a:t>Age &amp; Growth R  ●  Kansas City, MO ●  20 August 2016</a:t>
            </a:r>
            <a:endParaRPr lang="en-US" dirty="0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Age-Length Key – Concept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>
                <a:latin typeface="Courier New" pitchFamily="49" charset="0"/>
              </a:rPr>
              <a:t>len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54</a:t>
            </a:r>
          </a:p>
        </p:txBody>
      </p:sp>
      <p:sp>
        <p:nvSpPr>
          <p:cNvPr id="271364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5247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 dirty="0"/>
              <a:t>Age-Length Key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LCat</a:t>
            </a:r>
            <a:r>
              <a:rPr lang="en-US" sz="1800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50 0.00 0.50 0.50</a:t>
            </a:r>
          </a:p>
          <a:p>
            <a:pPr marL="228600" indent="-228600"/>
            <a:endParaRPr lang="en-US" sz="800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000" dirty="0"/>
              <a:t>Length distribution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sz="1800" b="1" dirty="0" err="1">
                <a:latin typeface="Courier New" pitchFamily="49" charset="0"/>
              </a:rPr>
              <a:t>LCat</a:t>
            </a:r>
            <a:r>
              <a:rPr lang="en-US" sz="1800" b="1" dirty="0">
                <a:latin typeface="Courier New" pitchFamily="49" charset="0"/>
              </a:rPr>
              <a:t>  20  30  40  50</a:t>
            </a:r>
          </a:p>
          <a:p>
            <a:pPr lvl="2"/>
            <a:r>
              <a:rPr lang="en-US" sz="1800" b="1" dirty="0" err="1">
                <a:latin typeface="Courier New" pitchFamily="49" charset="0"/>
              </a:rPr>
              <a:t>Freq</a:t>
            </a:r>
            <a:r>
              <a:rPr lang="en-US" sz="1800" b="1" dirty="0">
                <a:latin typeface="Courier New" pitchFamily="49" charset="0"/>
              </a:rPr>
              <a:t>   4   3   5   2</a:t>
            </a:r>
          </a:p>
          <a:p>
            <a:pPr lvl="2"/>
            <a:endParaRPr lang="en-US" sz="900" b="1" dirty="0"/>
          </a:p>
          <a:p>
            <a:pPr marL="228600" indent="-228600">
              <a:buFontTx/>
              <a:buChar char="•"/>
            </a:pPr>
            <a:r>
              <a:rPr lang="en-US" sz="2400" dirty="0"/>
              <a:t>Identify number in each length category to be assigned each age</a:t>
            </a:r>
          </a:p>
          <a:p>
            <a:pPr marL="228600" indent="-228600">
              <a:buFontTx/>
              <a:buChar char="•"/>
            </a:pPr>
            <a:endParaRPr lang="en-US" sz="1000" dirty="0"/>
          </a:p>
          <a:p>
            <a:pPr marL="635000" lvl="1" indent="-177800">
              <a:buFontTx/>
              <a:buChar char="•"/>
            </a:pPr>
            <a:r>
              <a:rPr lang="en-US" sz="2000" dirty="0"/>
              <a:t>30-cm </a:t>
            </a:r>
            <a:r>
              <a:rPr lang="en-US" sz="2000" dirty="0">
                <a:sym typeface="Wingdings" pitchFamily="2" charset="2"/>
              </a:rPr>
              <a:t> 3*0.25 = </a:t>
            </a:r>
            <a:r>
              <a:rPr lang="en-US" sz="2000" dirty="0">
                <a:solidFill>
                  <a:srgbClr val="CC0000"/>
                </a:solidFill>
                <a:sym typeface="Wingdings" pitchFamily="2" charset="2"/>
              </a:rPr>
              <a:t>0.75</a:t>
            </a:r>
            <a:r>
              <a:rPr lang="en-US" sz="2000" dirty="0">
                <a:sym typeface="Wingdings" pitchFamily="2" charset="2"/>
              </a:rPr>
              <a:t> age-1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3*0.5   = </a:t>
            </a:r>
            <a:r>
              <a:rPr lang="en-US" sz="2000" dirty="0">
                <a:solidFill>
                  <a:srgbClr val="CC0000"/>
                </a:solidFill>
                <a:sym typeface="Wingdings" pitchFamily="2" charset="2"/>
              </a:rPr>
              <a:t>1.5</a:t>
            </a:r>
            <a:r>
              <a:rPr lang="en-US" sz="2000" dirty="0">
                <a:sym typeface="Wingdings" pitchFamily="2" charset="2"/>
              </a:rPr>
              <a:t>   age-2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3*0.25 = </a:t>
            </a:r>
            <a:r>
              <a:rPr lang="en-US" sz="2000" dirty="0">
                <a:solidFill>
                  <a:srgbClr val="CC0000"/>
                </a:solidFill>
                <a:sym typeface="Wingdings" pitchFamily="2" charset="2"/>
              </a:rPr>
              <a:t>0.75</a:t>
            </a:r>
            <a:r>
              <a:rPr lang="en-US" sz="2000" dirty="0">
                <a:sym typeface="Wingdings" pitchFamily="2" charset="2"/>
              </a:rPr>
              <a:t> age-3</a:t>
            </a:r>
          </a:p>
          <a:p>
            <a:pPr marL="635000" lvl="1" indent="-177800">
              <a:buFontTx/>
              <a:buChar char="•"/>
            </a:pPr>
            <a:endParaRPr lang="en-US" sz="1000" dirty="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 dirty="0">
                <a:sym typeface="Wingdings" pitchFamily="2" charset="2"/>
              </a:rPr>
              <a:t>Randomly </a:t>
            </a:r>
            <a:r>
              <a:rPr lang="en-US" sz="2400" dirty="0" smtClean="0">
                <a:sym typeface="Wingdings" pitchFamily="2" charset="2"/>
              </a:rPr>
              <a:t>assign </a:t>
            </a:r>
            <a:r>
              <a:rPr lang="en-US" sz="2400" dirty="0">
                <a:sym typeface="Wingdings" pitchFamily="2" charset="2"/>
              </a:rPr>
              <a:t>these </a:t>
            </a:r>
            <a:r>
              <a:rPr lang="en-US" sz="2400" dirty="0" smtClean="0">
                <a:sym typeface="Wingdings" pitchFamily="2" charset="2"/>
              </a:rPr>
              <a:t>ages</a:t>
            </a:r>
            <a:endParaRPr lang="en-US" sz="2000" b="1" dirty="0"/>
          </a:p>
        </p:txBody>
      </p:sp>
      <p:sp>
        <p:nvSpPr>
          <p:cNvPr id="271365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71366" name="Rectangle 6"/>
          <p:cNvSpPr>
            <a:spLocks noChangeArrowheads="1"/>
          </p:cNvSpPr>
          <p:nvPr/>
        </p:nvSpPr>
        <p:spPr bwMode="auto">
          <a:xfrm>
            <a:off x="1143000" y="19812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1367" name="Rectangle 7"/>
          <p:cNvSpPr>
            <a:spLocks noChangeArrowheads="1"/>
          </p:cNvSpPr>
          <p:nvPr/>
        </p:nvSpPr>
        <p:spPr bwMode="auto">
          <a:xfrm>
            <a:off x="1143000" y="22955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1368" name="Rectangle 8"/>
          <p:cNvSpPr>
            <a:spLocks noChangeArrowheads="1"/>
          </p:cNvSpPr>
          <p:nvPr/>
        </p:nvSpPr>
        <p:spPr bwMode="auto">
          <a:xfrm>
            <a:off x="1143000" y="2613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1369" name="Rectangle 9"/>
          <p:cNvSpPr>
            <a:spLocks noChangeArrowheads="1"/>
          </p:cNvSpPr>
          <p:nvPr/>
        </p:nvSpPr>
        <p:spPr bwMode="auto">
          <a:xfrm>
            <a:off x="1143000" y="16891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1370" name="Text Box 10"/>
          <p:cNvSpPr txBox="1">
            <a:spLocks noChangeArrowheads="1"/>
          </p:cNvSpPr>
          <p:nvPr/>
        </p:nvSpPr>
        <p:spPr bwMode="auto">
          <a:xfrm>
            <a:off x="7029450" y="4648200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sym typeface="Wingdings" pitchFamily="2" charset="2"/>
              </a:rPr>
              <a:t> 1</a:t>
            </a:r>
            <a:endParaRPr lang="en-US" sz="2000" b="1">
              <a:solidFill>
                <a:schemeClr val="accent2"/>
              </a:solidFill>
            </a:endParaRPr>
          </a:p>
        </p:txBody>
      </p:sp>
      <p:sp>
        <p:nvSpPr>
          <p:cNvPr id="271371" name="Text Box 11"/>
          <p:cNvSpPr txBox="1">
            <a:spLocks noChangeArrowheads="1"/>
          </p:cNvSpPr>
          <p:nvPr/>
        </p:nvSpPr>
        <p:spPr bwMode="auto">
          <a:xfrm>
            <a:off x="7029450" y="4975225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sym typeface="Wingdings" pitchFamily="2" charset="2"/>
              </a:rPr>
              <a:t> 2</a:t>
            </a:r>
            <a:endParaRPr lang="en-US" sz="2000" b="1">
              <a:solidFill>
                <a:schemeClr val="accent2"/>
              </a:solidFill>
            </a:endParaRPr>
          </a:p>
        </p:txBody>
      </p:sp>
      <p:sp>
        <p:nvSpPr>
          <p:cNvPr id="271372" name="Text Box 12"/>
          <p:cNvSpPr txBox="1">
            <a:spLocks noChangeArrowheads="1"/>
          </p:cNvSpPr>
          <p:nvPr/>
        </p:nvSpPr>
        <p:spPr bwMode="auto">
          <a:xfrm>
            <a:off x="7029450" y="5280025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sym typeface="Wingdings" pitchFamily="2" charset="2"/>
              </a:rPr>
              <a:t> 0</a:t>
            </a:r>
            <a:endParaRPr lang="en-US" sz="2000" b="1">
              <a:solidFill>
                <a:schemeClr val="accent2"/>
              </a:solidFill>
            </a:endParaRPr>
          </a:p>
        </p:txBody>
      </p:sp>
      <p:sp>
        <p:nvSpPr>
          <p:cNvPr id="271373" name="Rectangle 13"/>
          <p:cNvSpPr>
            <a:spLocks noChangeArrowheads="1"/>
          </p:cNvSpPr>
          <p:nvPr/>
        </p:nvSpPr>
        <p:spPr bwMode="auto">
          <a:xfrm>
            <a:off x="1143000" y="32226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71374" name="Rectangle 14"/>
          <p:cNvSpPr>
            <a:spLocks noChangeArrowheads="1"/>
          </p:cNvSpPr>
          <p:nvPr/>
        </p:nvSpPr>
        <p:spPr bwMode="auto">
          <a:xfrm>
            <a:off x="1143000" y="29178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71375" name="Rectangle 15"/>
          <p:cNvSpPr>
            <a:spLocks noChangeArrowheads="1"/>
          </p:cNvSpPr>
          <p:nvPr/>
        </p:nvSpPr>
        <p:spPr bwMode="auto">
          <a:xfrm>
            <a:off x="1143000" y="35274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1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1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1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71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1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71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4" grpId="0" uiExpand="1" build="allAtOnce"/>
      <p:bldP spid="271370" grpId="0"/>
      <p:bldP spid="271371" grpId="0"/>
      <p:bldP spid="271372" grpId="0"/>
      <p:bldP spid="271373" grpId="0"/>
      <p:bldP spid="271374" grpId="0"/>
      <p:bldP spid="27137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0025"/>
            <a:ext cx="4648200" cy="307975"/>
          </a:xfrm>
        </p:spPr>
        <p:txBody>
          <a:bodyPr/>
          <a:lstStyle/>
          <a:p>
            <a:r>
              <a:rPr lang="en-US" dirty="0" smtClean="0"/>
              <a:t>Age &amp; Growth R  ●  Kansas City, MO ●  20 August 2016</a:t>
            </a:r>
            <a:endParaRPr lang="en-US" dirty="0"/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Age-Length Key – Concept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>
                <a:latin typeface="Courier New" pitchFamily="49" charset="0"/>
              </a:rPr>
              <a:t>len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54</a:t>
            </a:r>
          </a:p>
        </p:txBody>
      </p:sp>
      <p:sp>
        <p:nvSpPr>
          <p:cNvPr id="272388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 dirty="0"/>
              <a:t>Age-Length Key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LCat</a:t>
            </a:r>
            <a:r>
              <a:rPr lang="en-US" sz="1800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50 0.00 0.50 0.50</a:t>
            </a:r>
          </a:p>
          <a:p>
            <a:pPr marL="228600" indent="-228600"/>
            <a:endParaRPr lang="en-US" sz="800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000" dirty="0"/>
              <a:t>Length distribution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sz="1800" b="1" dirty="0" err="1">
                <a:latin typeface="Courier New" pitchFamily="49" charset="0"/>
              </a:rPr>
              <a:t>LCat</a:t>
            </a:r>
            <a:r>
              <a:rPr lang="en-US" sz="1800" b="1" dirty="0">
                <a:latin typeface="Courier New" pitchFamily="49" charset="0"/>
              </a:rPr>
              <a:t>  20  30  40  50</a:t>
            </a:r>
          </a:p>
          <a:p>
            <a:pPr lvl="2"/>
            <a:r>
              <a:rPr lang="en-US" sz="1800" b="1" dirty="0" err="1">
                <a:latin typeface="Courier New" pitchFamily="49" charset="0"/>
              </a:rPr>
              <a:t>Freq</a:t>
            </a:r>
            <a:r>
              <a:rPr lang="en-US" sz="1800" b="1" dirty="0">
                <a:latin typeface="Courier New" pitchFamily="49" charset="0"/>
              </a:rPr>
              <a:t>   4   3   5   2</a:t>
            </a:r>
          </a:p>
          <a:p>
            <a:pPr lvl="2"/>
            <a:endParaRPr lang="en-US" sz="900" b="1" dirty="0"/>
          </a:p>
          <a:p>
            <a:pPr marL="228600" indent="-228600">
              <a:buFontTx/>
              <a:buChar char="•"/>
            </a:pPr>
            <a:r>
              <a:rPr lang="en-US" sz="2400" dirty="0"/>
              <a:t>Identify number in each length category to be assigned each age</a:t>
            </a:r>
          </a:p>
          <a:p>
            <a:pPr marL="228600" indent="-228600">
              <a:buFontTx/>
              <a:buChar char="•"/>
            </a:pPr>
            <a:endParaRPr lang="en-US" sz="1000" dirty="0"/>
          </a:p>
          <a:p>
            <a:pPr marL="635000" lvl="1" indent="-177800">
              <a:buFontTx/>
              <a:buChar char="•"/>
            </a:pPr>
            <a:r>
              <a:rPr lang="en-US" sz="2000" dirty="0"/>
              <a:t>40-cm </a:t>
            </a:r>
            <a:r>
              <a:rPr lang="en-US" sz="2000" dirty="0">
                <a:sym typeface="Wingdings" pitchFamily="2" charset="2"/>
              </a:rPr>
              <a:t> 5*0.25 = 1.25 = 1 age-1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5*0.25 = 1.25 = 1 age-2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5*0.5   = 2.5   = 2 age-3</a:t>
            </a:r>
          </a:p>
          <a:p>
            <a:pPr marL="635000" lvl="1" indent="-177800">
              <a:buFontTx/>
              <a:buChar char="•"/>
            </a:pPr>
            <a:endParaRPr lang="en-US" sz="1000" dirty="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 dirty="0">
                <a:sym typeface="Wingdings" pitchFamily="2" charset="2"/>
              </a:rPr>
              <a:t>Extra fish was chosen to be </a:t>
            </a:r>
            <a:r>
              <a:rPr lang="en-US" sz="2400" dirty="0" smtClean="0">
                <a:sym typeface="Wingdings" pitchFamily="2" charset="2"/>
              </a:rPr>
              <a:t>age-3</a:t>
            </a:r>
            <a:endParaRPr lang="en-US" sz="2400" dirty="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 dirty="0" smtClean="0">
                <a:sym typeface="Wingdings" pitchFamily="2" charset="2"/>
              </a:rPr>
              <a:t>Randomly assign these ages</a:t>
            </a:r>
            <a:endParaRPr lang="en-US" sz="2000" b="1" dirty="0"/>
          </a:p>
        </p:txBody>
      </p:sp>
      <p:sp>
        <p:nvSpPr>
          <p:cNvPr id="272389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72390" name="Rectangle 6"/>
          <p:cNvSpPr>
            <a:spLocks noChangeArrowheads="1"/>
          </p:cNvSpPr>
          <p:nvPr/>
        </p:nvSpPr>
        <p:spPr bwMode="auto">
          <a:xfrm>
            <a:off x="1143000" y="19812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2391" name="Rectangle 7"/>
          <p:cNvSpPr>
            <a:spLocks noChangeArrowheads="1"/>
          </p:cNvSpPr>
          <p:nvPr/>
        </p:nvSpPr>
        <p:spPr bwMode="auto">
          <a:xfrm>
            <a:off x="1143000" y="22955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2392" name="Rectangle 8"/>
          <p:cNvSpPr>
            <a:spLocks noChangeArrowheads="1"/>
          </p:cNvSpPr>
          <p:nvPr/>
        </p:nvSpPr>
        <p:spPr bwMode="auto">
          <a:xfrm>
            <a:off x="1143000" y="2613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2393" name="Rectangle 9"/>
          <p:cNvSpPr>
            <a:spLocks noChangeArrowheads="1"/>
          </p:cNvSpPr>
          <p:nvPr/>
        </p:nvSpPr>
        <p:spPr bwMode="auto">
          <a:xfrm>
            <a:off x="1143000" y="16891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2394" name="Text Box 10"/>
          <p:cNvSpPr txBox="1">
            <a:spLocks noChangeArrowheads="1"/>
          </p:cNvSpPr>
          <p:nvPr/>
        </p:nvSpPr>
        <p:spPr bwMode="auto">
          <a:xfrm>
            <a:off x="7486650" y="4648200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sym typeface="Wingdings" pitchFamily="2" charset="2"/>
              </a:rPr>
              <a:t> 1</a:t>
            </a:r>
            <a:endParaRPr lang="en-US" sz="2000" b="1">
              <a:solidFill>
                <a:schemeClr val="accent2"/>
              </a:solidFill>
            </a:endParaRPr>
          </a:p>
        </p:txBody>
      </p:sp>
      <p:sp>
        <p:nvSpPr>
          <p:cNvPr id="272395" name="Text Box 11"/>
          <p:cNvSpPr txBox="1">
            <a:spLocks noChangeArrowheads="1"/>
          </p:cNvSpPr>
          <p:nvPr/>
        </p:nvSpPr>
        <p:spPr bwMode="auto">
          <a:xfrm>
            <a:off x="7486650" y="4975225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sym typeface="Wingdings" pitchFamily="2" charset="2"/>
              </a:rPr>
              <a:t> 1</a:t>
            </a:r>
            <a:endParaRPr lang="en-US" sz="2000" b="1">
              <a:solidFill>
                <a:schemeClr val="accent2"/>
              </a:solidFill>
            </a:endParaRPr>
          </a:p>
        </p:txBody>
      </p:sp>
      <p:sp>
        <p:nvSpPr>
          <p:cNvPr id="272396" name="Text Box 12"/>
          <p:cNvSpPr txBox="1">
            <a:spLocks noChangeArrowheads="1"/>
          </p:cNvSpPr>
          <p:nvPr/>
        </p:nvSpPr>
        <p:spPr bwMode="auto">
          <a:xfrm>
            <a:off x="7486650" y="5280025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sym typeface="Wingdings" pitchFamily="2" charset="2"/>
              </a:rPr>
              <a:t> 3</a:t>
            </a:r>
            <a:endParaRPr lang="en-US" sz="2000" b="1">
              <a:solidFill>
                <a:schemeClr val="accent2"/>
              </a:solidFill>
            </a:endParaRPr>
          </a:p>
        </p:txBody>
      </p:sp>
      <p:sp>
        <p:nvSpPr>
          <p:cNvPr id="272397" name="Rectangle 13"/>
          <p:cNvSpPr>
            <a:spLocks noChangeArrowheads="1"/>
          </p:cNvSpPr>
          <p:nvPr/>
        </p:nvSpPr>
        <p:spPr bwMode="auto">
          <a:xfrm>
            <a:off x="1143000" y="32226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2398" name="Rectangle 14"/>
          <p:cNvSpPr>
            <a:spLocks noChangeArrowheads="1"/>
          </p:cNvSpPr>
          <p:nvPr/>
        </p:nvSpPr>
        <p:spPr bwMode="auto">
          <a:xfrm>
            <a:off x="1143000" y="29178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2399" name="Rectangle 15"/>
          <p:cNvSpPr>
            <a:spLocks noChangeArrowheads="1"/>
          </p:cNvSpPr>
          <p:nvPr/>
        </p:nvSpPr>
        <p:spPr bwMode="auto">
          <a:xfrm>
            <a:off x="1143000" y="35274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2400" name="Rectangle 16"/>
          <p:cNvSpPr>
            <a:spLocks noChangeArrowheads="1"/>
          </p:cNvSpPr>
          <p:nvPr/>
        </p:nvSpPr>
        <p:spPr bwMode="auto">
          <a:xfrm>
            <a:off x="1143000" y="4137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72401" name="Rectangle 17"/>
          <p:cNvSpPr>
            <a:spLocks noChangeArrowheads="1"/>
          </p:cNvSpPr>
          <p:nvPr/>
        </p:nvSpPr>
        <p:spPr bwMode="auto">
          <a:xfrm>
            <a:off x="1143000" y="38322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72402" name="Rectangle 18"/>
          <p:cNvSpPr>
            <a:spLocks noChangeArrowheads="1"/>
          </p:cNvSpPr>
          <p:nvPr/>
        </p:nvSpPr>
        <p:spPr bwMode="auto">
          <a:xfrm>
            <a:off x="1143000" y="44418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72403" name="Rectangle 19"/>
          <p:cNvSpPr>
            <a:spLocks noChangeArrowheads="1"/>
          </p:cNvSpPr>
          <p:nvPr/>
        </p:nvSpPr>
        <p:spPr bwMode="auto">
          <a:xfrm>
            <a:off x="1143000" y="47466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72404" name="Rectangle 20"/>
          <p:cNvSpPr>
            <a:spLocks noChangeArrowheads="1"/>
          </p:cNvSpPr>
          <p:nvPr/>
        </p:nvSpPr>
        <p:spPr bwMode="auto">
          <a:xfrm>
            <a:off x="1143000" y="50514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72405" name="Rectangle 21"/>
          <p:cNvSpPr>
            <a:spLocks noChangeArrowheads="1"/>
          </p:cNvSpPr>
          <p:nvPr/>
        </p:nvSpPr>
        <p:spPr bwMode="auto">
          <a:xfrm>
            <a:off x="5067300" y="2133600"/>
            <a:ext cx="2489200" cy="304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06" name="Rectangle 22"/>
          <p:cNvSpPr>
            <a:spLocks noChangeArrowheads="1"/>
          </p:cNvSpPr>
          <p:nvPr/>
        </p:nvSpPr>
        <p:spPr bwMode="auto">
          <a:xfrm>
            <a:off x="5791200" y="3124200"/>
            <a:ext cx="457200" cy="609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2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2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2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72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7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7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72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7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8" grpId="0" uiExpand="1" build="allAtOnce"/>
      <p:bldP spid="272394" grpId="0"/>
      <p:bldP spid="272395" grpId="0"/>
      <p:bldP spid="272396" grpId="0"/>
      <p:bldP spid="272400" grpId="0"/>
      <p:bldP spid="272401" grpId="0"/>
      <p:bldP spid="272402" grpId="0"/>
      <p:bldP spid="272403" grpId="0"/>
      <p:bldP spid="272404" grpId="0"/>
      <p:bldP spid="272405" grpId="0" animBg="1"/>
      <p:bldP spid="27240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0025"/>
            <a:ext cx="4648200" cy="307975"/>
          </a:xfrm>
        </p:spPr>
        <p:txBody>
          <a:bodyPr/>
          <a:lstStyle/>
          <a:p>
            <a:r>
              <a:rPr lang="en-US" dirty="0" smtClean="0"/>
              <a:t>Age &amp; Growth R  ●  Kansas City, MO ●  20 August 2016</a:t>
            </a:r>
            <a:endParaRPr lang="en-US" dirty="0"/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Age-Length Key – Concept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>
                <a:latin typeface="Courier New" pitchFamily="49" charset="0"/>
              </a:rPr>
              <a:t>len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54</a:t>
            </a:r>
          </a:p>
        </p:txBody>
      </p:sp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4939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 dirty="0"/>
              <a:t>Age-Length Key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LCat</a:t>
            </a:r>
            <a:r>
              <a:rPr lang="en-US" sz="1800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50 0.00 0.50 0.50</a:t>
            </a:r>
          </a:p>
          <a:p>
            <a:pPr marL="228600" indent="-228600"/>
            <a:endParaRPr lang="en-US" sz="800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000" dirty="0"/>
              <a:t>Length distribution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sz="1800" b="1" dirty="0" err="1">
                <a:latin typeface="Courier New" pitchFamily="49" charset="0"/>
              </a:rPr>
              <a:t>LCat</a:t>
            </a:r>
            <a:r>
              <a:rPr lang="en-US" sz="1800" b="1" dirty="0">
                <a:latin typeface="Courier New" pitchFamily="49" charset="0"/>
              </a:rPr>
              <a:t>  20  30  40  50</a:t>
            </a:r>
          </a:p>
          <a:p>
            <a:pPr lvl="2"/>
            <a:r>
              <a:rPr lang="en-US" sz="1800" b="1" dirty="0" err="1">
                <a:latin typeface="Courier New" pitchFamily="49" charset="0"/>
              </a:rPr>
              <a:t>Freq</a:t>
            </a:r>
            <a:r>
              <a:rPr lang="en-US" sz="1800" b="1" dirty="0">
                <a:latin typeface="Courier New" pitchFamily="49" charset="0"/>
              </a:rPr>
              <a:t>   4   3   5   2</a:t>
            </a:r>
          </a:p>
          <a:p>
            <a:pPr lvl="2"/>
            <a:endParaRPr lang="en-US" sz="900" b="1" dirty="0"/>
          </a:p>
          <a:p>
            <a:pPr marL="228600" indent="-228600">
              <a:buFontTx/>
              <a:buChar char="•"/>
            </a:pPr>
            <a:r>
              <a:rPr lang="en-US" sz="2400" dirty="0"/>
              <a:t>Identify number in each length category to be assigned each age</a:t>
            </a:r>
          </a:p>
          <a:p>
            <a:pPr marL="228600" indent="-228600">
              <a:buFontTx/>
              <a:buChar char="•"/>
            </a:pPr>
            <a:endParaRPr lang="en-US" sz="1000" dirty="0"/>
          </a:p>
          <a:p>
            <a:pPr marL="635000" lvl="1" indent="-177800">
              <a:buFontTx/>
              <a:buChar char="•"/>
            </a:pPr>
            <a:r>
              <a:rPr lang="en-US" sz="2000" dirty="0"/>
              <a:t>50-cm </a:t>
            </a:r>
            <a:r>
              <a:rPr lang="en-US" sz="2000" dirty="0">
                <a:sym typeface="Wingdings" pitchFamily="2" charset="2"/>
              </a:rPr>
              <a:t> 2*0.5 = </a:t>
            </a:r>
            <a:r>
              <a:rPr lang="en-US" sz="2000" dirty="0">
                <a:solidFill>
                  <a:schemeClr val="accent2"/>
                </a:solidFill>
                <a:sym typeface="Wingdings" pitchFamily="2" charset="2"/>
              </a:rPr>
              <a:t>1</a:t>
            </a:r>
            <a:r>
              <a:rPr lang="en-US" sz="2000" dirty="0">
                <a:sym typeface="Wingdings" pitchFamily="2" charset="2"/>
              </a:rPr>
              <a:t> age-2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2*0.5 = </a:t>
            </a:r>
            <a:r>
              <a:rPr lang="en-US" sz="2000" dirty="0">
                <a:solidFill>
                  <a:schemeClr val="accent2"/>
                </a:solidFill>
                <a:sym typeface="Wingdings" pitchFamily="2" charset="2"/>
              </a:rPr>
              <a:t>1</a:t>
            </a:r>
            <a:r>
              <a:rPr lang="en-US" sz="2000" dirty="0">
                <a:sym typeface="Wingdings" pitchFamily="2" charset="2"/>
              </a:rPr>
              <a:t> age-3</a:t>
            </a:r>
          </a:p>
          <a:p>
            <a:pPr marL="635000" lvl="1" indent="-177800">
              <a:buFontTx/>
              <a:buChar char="•"/>
            </a:pPr>
            <a:endParaRPr lang="en-US" sz="1000" dirty="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 dirty="0" smtClean="0">
                <a:sym typeface="Wingdings" pitchFamily="2" charset="2"/>
              </a:rPr>
              <a:t>Randomly assign these ages.</a:t>
            </a:r>
            <a:endParaRPr lang="en-US" sz="2000" b="1" dirty="0"/>
          </a:p>
        </p:txBody>
      </p:sp>
      <p:sp>
        <p:nvSpPr>
          <p:cNvPr id="273413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73414" name="Rectangle 6"/>
          <p:cNvSpPr>
            <a:spLocks noChangeArrowheads="1"/>
          </p:cNvSpPr>
          <p:nvPr/>
        </p:nvSpPr>
        <p:spPr bwMode="auto">
          <a:xfrm>
            <a:off x="1143000" y="19812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3415" name="Rectangle 7"/>
          <p:cNvSpPr>
            <a:spLocks noChangeArrowheads="1"/>
          </p:cNvSpPr>
          <p:nvPr/>
        </p:nvSpPr>
        <p:spPr bwMode="auto">
          <a:xfrm>
            <a:off x="1143000" y="22955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3416" name="Rectangle 8"/>
          <p:cNvSpPr>
            <a:spLocks noChangeArrowheads="1"/>
          </p:cNvSpPr>
          <p:nvPr/>
        </p:nvSpPr>
        <p:spPr bwMode="auto">
          <a:xfrm>
            <a:off x="1143000" y="2613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3417" name="Rectangle 9"/>
          <p:cNvSpPr>
            <a:spLocks noChangeArrowheads="1"/>
          </p:cNvSpPr>
          <p:nvPr/>
        </p:nvSpPr>
        <p:spPr bwMode="auto">
          <a:xfrm>
            <a:off x="1143000" y="16891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3421" name="Rectangle 13"/>
          <p:cNvSpPr>
            <a:spLocks noChangeArrowheads="1"/>
          </p:cNvSpPr>
          <p:nvPr/>
        </p:nvSpPr>
        <p:spPr bwMode="auto">
          <a:xfrm>
            <a:off x="1143000" y="32226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3422" name="Rectangle 14"/>
          <p:cNvSpPr>
            <a:spLocks noChangeArrowheads="1"/>
          </p:cNvSpPr>
          <p:nvPr/>
        </p:nvSpPr>
        <p:spPr bwMode="auto">
          <a:xfrm>
            <a:off x="1143000" y="29178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3423" name="Rectangle 15"/>
          <p:cNvSpPr>
            <a:spLocks noChangeArrowheads="1"/>
          </p:cNvSpPr>
          <p:nvPr/>
        </p:nvSpPr>
        <p:spPr bwMode="auto">
          <a:xfrm>
            <a:off x="1143000" y="35274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3424" name="Rectangle 16"/>
          <p:cNvSpPr>
            <a:spLocks noChangeArrowheads="1"/>
          </p:cNvSpPr>
          <p:nvPr/>
        </p:nvSpPr>
        <p:spPr bwMode="auto">
          <a:xfrm>
            <a:off x="1143000" y="4137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3425" name="Rectangle 17"/>
          <p:cNvSpPr>
            <a:spLocks noChangeArrowheads="1"/>
          </p:cNvSpPr>
          <p:nvPr/>
        </p:nvSpPr>
        <p:spPr bwMode="auto">
          <a:xfrm>
            <a:off x="1143000" y="38322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3</a:t>
            </a:r>
          </a:p>
        </p:txBody>
      </p:sp>
      <p:sp>
        <p:nvSpPr>
          <p:cNvPr id="273426" name="Rectangle 18"/>
          <p:cNvSpPr>
            <a:spLocks noChangeArrowheads="1"/>
          </p:cNvSpPr>
          <p:nvPr/>
        </p:nvSpPr>
        <p:spPr bwMode="auto">
          <a:xfrm>
            <a:off x="1143000" y="44418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3427" name="Rectangle 19"/>
          <p:cNvSpPr>
            <a:spLocks noChangeArrowheads="1"/>
          </p:cNvSpPr>
          <p:nvPr/>
        </p:nvSpPr>
        <p:spPr bwMode="auto">
          <a:xfrm>
            <a:off x="1143000" y="47466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3</a:t>
            </a:r>
          </a:p>
        </p:txBody>
      </p:sp>
      <p:sp>
        <p:nvSpPr>
          <p:cNvPr id="273428" name="Rectangle 20"/>
          <p:cNvSpPr>
            <a:spLocks noChangeArrowheads="1"/>
          </p:cNvSpPr>
          <p:nvPr/>
        </p:nvSpPr>
        <p:spPr bwMode="auto">
          <a:xfrm>
            <a:off x="1143000" y="50514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3</a:t>
            </a:r>
          </a:p>
        </p:txBody>
      </p:sp>
      <p:sp>
        <p:nvSpPr>
          <p:cNvPr id="273429" name="Rectangle 21"/>
          <p:cNvSpPr>
            <a:spLocks noChangeArrowheads="1"/>
          </p:cNvSpPr>
          <p:nvPr/>
        </p:nvSpPr>
        <p:spPr bwMode="auto">
          <a:xfrm>
            <a:off x="1143000" y="53689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73430" name="Rectangle 22"/>
          <p:cNvSpPr>
            <a:spLocks noChangeArrowheads="1"/>
          </p:cNvSpPr>
          <p:nvPr/>
        </p:nvSpPr>
        <p:spPr bwMode="auto">
          <a:xfrm>
            <a:off x="1143000" y="56737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73431" name="Rectangle 23"/>
          <p:cNvSpPr>
            <a:spLocks noChangeArrowheads="1"/>
          </p:cNvSpPr>
          <p:nvPr/>
        </p:nvSpPr>
        <p:spPr bwMode="auto">
          <a:xfrm>
            <a:off x="5067300" y="2400300"/>
            <a:ext cx="2489200" cy="304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32" name="Rectangle 24"/>
          <p:cNvSpPr>
            <a:spLocks noChangeArrowheads="1"/>
          </p:cNvSpPr>
          <p:nvPr/>
        </p:nvSpPr>
        <p:spPr bwMode="auto">
          <a:xfrm>
            <a:off x="6324600" y="3124200"/>
            <a:ext cx="457200" cy="609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7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2" grpId="0" build="allAtOnce"/>
      <p:bldP spid="273429" grpId="0"/>
      <p:bldP spid="273430" grpId="0"/>
      <p:bldP spid="273431" grpId="0" animBg="1"/>
      <p:bldP spid="2734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Examine Handout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0025"/>
            <a:ext cx="4648200" cy="307975"/>
          </a:xfrm>
        </p:spPr>
        <p:txBody>
          <a:bodyPr/>
          <a:lstStyle/>
          <a:p>
            <a:r>
              <a:rPr lang="en-US" dirty="0" smtClean="0"/>
              <a:t>Age &amp; Growth R  ●  Kansas City, MO ●  20 August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65088" y="28654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ALK Application Exercise</a:t>
            </a:r>
            <a:endParaRPr lang="en-US" kern="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3886200"/>
            <a:ext cx="8458200" cy="172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Courier New" panose="02070309020205020404" pitchFamily="49" charset="0"/>
              <a:buChar char="o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>
                <a:hlinkClick r:id="rId2"/>
              </a:rPr>
              <a:t>Complete Lake Ontario Rock  Bass B</a:t>
            </a:r>
            <a:endParaRPr lang="en-US" kern="0" dirty="0" smtClean="0"/>
          </a:p>
          <a:p>
            <a:pPr lvl="1"/>
            <a:r>
              <a:rPr lang="en-US" kern="0" dirty="0" smtClean="0"/>
              <a:t>Note that this is a continuation of the previous exercise.  So continue with your previous script.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66346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0025"/>
            <a:ext cx="4648200" cy="307975"/>
          </a:xfrm>
        </p:spPr>
        <p:txBody>
          <a:bodyPr/>
          <a:lstStyle/>
          <a:p>
            <a:r>
              <a:rPr lang="en-US" dirty="0" smtClean="0"/>
              <a:t>Age &amp; Growth R  ●  Kansas City, MO ●  20 August 2016</a:t>
            </a:r>
            <a:endParaRPr lang="en-US" dirty="0"/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Age-Length Key </a:t>
            </a:r>
            <a:r>
              <a:rPr lang="en-US" dirty="0"/>
              <a:t>– </a:t>
            </a:r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7630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Gather </a:t>
            </a:r>
            <a:r>
              <a:rPr lang="en-US" sz="2800" dirty="0"/>
              <a:t>a </a:t>
            </a:r>
            <a:r>
              <a:rPr lang="en-US" sz="2800" dirty="0" smtClean="0"/>
              <a:t>large </a:t>
            </a:r>
            <a:r>
              <a:rPr lang="en-US" sz="2800" dirty="0"/>
              <a:t>sample of </a:t>
            </a:r>
            <a:r>
              <a:rPr lang="en-US" sz="2800" dirty="0" smtClean="0"/>
              <a:t>fish.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Measure length of all fish.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Assess </a:t>
            </a:r>
            <a:r>
              <a:rPr lang="en-US" sz="2400" dirty="0"/>
              <a:t>age </a:t>
            </a:r>
            <a:r>
              <a:rPr lang="en-US" sz="2400" dirty="0" smtClean="0"/>
              <a:t>for only </a:t>
            </a:r>
            <a:r>
              <a:rPr lang="en-US" sz="2400" dirty="0"/>
              <a:t>a portion of </a:t>
            </a:r>
            <a:r>
              <a:rPr lang="en-US" sz="2400" dirty="0" smtClean="0"/>
              <a:t>sample (</a:t>
            </a:r>
            <a:r>
              <a:rPr lang="en-US" sz="2000" b="1" i="1" dirty="0" smtClean="0">
                <a:solidFill>
                  <a:schemeClr val="accent2"/>
                </a:solidFill>
              </a:rPr>
              <a:t>age sample</a:t>
            </a:r>
            <a:r>
              <a:rPr lang="en-US" sz="2000" dirty="0" smtClean="0"/>
              <a:t>).</a:t>
            </a:r>
            <a:endParaRPr lang="en-US" sz="2000" dirty="0"/>
          </a:p>
          <a:p>
            <a:pPr lvl="2">
              <a:lnSpc>
                <a:spcPct val="90000"/>
              </a:lnSpc>
            </a:pPr>
            <a:r>
              <a:rPr lang="en-US" sz="2000" dirty="0" smtClean="0"/>
              <a:t>Generally a </a:t>
            </a:r>
            <a:r>
              <a:rPr lang="en-US" sz="2000" dirty="0"/>
              <a:t>fixed number per </a:t>
            </a:r>
            <a:r>
              <a:rPr lang="en-US" sz="2000" dirty="0" smtClean="0"/>
              <a:t>length category.</a:t>
            </a:r>
          </a:p>
          <a:p>
            <a:pPr lvl="2"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800" dirty="0"/>
              <a:t>Develop relationship between age and length.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Two-way </a:t>
            </a:r>
            <a:r>
              <a:rPr lang="en-US" sz="2400" dirty="0"/>
              <a:t>table called an </a:t>
            </a:r>
            <a:r>
              <a:rPr lang="en-US" sz="2400" b="1" i="1" dirty="0">
                <a:solidFill>
                  <a:schemeClr val="accent2"/>
                </a:solidFill>
              </a:rPr>
              <a:t>age-length </a:t>
            </a:r>
            <a:r>
              <a:rPr lang="en-US" sz="2400" b="1" i="1" dirty="0" smtClean="0">
                <a:solidFill>
                  <a:schemeClr val="accent2"/>
                </a:solidFill>
              </a:rPr>
              <a:t>key.</a:t>
            </a:r>
          </a:p>
          <a:p>
            <a:pPr lvl="1">
              <a:lnSpc>
                <a:spcPct val="90000"/>
              </a:lnSpc>
            </a:pPr>
            <a:endParaRPr lang="en-US" sz="2400" b="1" i="1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/>
              <a:t>Fish that are not aged are the </a:t>
            </a:r>
            <a:r>
              <a:rPr lang="en-US" sz="2800" b="1" i="1" dirty="0">
                <a:solidFill>
                  <a:schemeClr val="accent2"/>
                </a:solidFill>
              </a:rPr>
              <a:t>length sample.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Use age-length key to “assign” age to these fish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-1" y="6550025"/>
            <a:ext cx="4613275" cy="307975"/>
          </a:xfrm>
        </p:spPr>
        <p:txBody>
          <a:bodyPr/>
          <a:lstStyle/>
          <a:p>
            <a:pPr algn="ctr"/>
            <a:r>
              <a:rPr lang="en-US" dirty="0" smtClean="0"/>
              <a:t>Age &amp; Growth R  ●  Kansas City, MO ●  20 August 2016</a:t>
            </a:r>
            <a:endParaRPr lang="en-US" dirty="0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Age-Length Key – Concept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1981200" cy="5715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Age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>
                <a:latin typeface="Courier New" pitchFamily="49" charset="0"/>
              </a:rPr>
              <a:t>len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22   1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24   1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26   2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27   2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30   1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32   2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34   2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39   3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40   1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44   2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46   3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49   3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52   2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53   2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55   3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56   3</a:t>
            </a:r>
          </a:p>
        </p:txBody>
      </p:sp>
      <p:sp>
        <p:nvSpPr>
          <p:cNvPr id="265220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57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400" dirty="0"/>
              <a:t>Use 10-cm intervals for length categories</a:t>
            </a:r>
          </a:p>
          <a:p>
            <a:pPr marL="228600" indent="-228600">
              <a:buFontTx/>
              <a:buChar char="•"/>
            </a:pPr>
            <a:r>
              <a:rPr lang="en-US" sz="2400" dirty="0"/>
              <a:t>Make raw </a:t>
            </a:r>
            <a:r>
              <a:rPr lang="en-US" sz="2400" dirty="0" smtClean="0"/>
              <a:t>frequency </a:t>
            </a:r>
            <a:r>
              <a:rPr lang="en-US" sz="2400" dirty="0"/>
              <a:t>table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    Age</a:t>
            </a:r>
          </a:p>
          <a:p>
            <a:pPr lvl="2"/>
            <a:r>
              <a:rPr lang="en-US" sz="2400" b="1" dirty="0" err="1">
                <a:latin typeface="Courier New" pitchFamily="49" charset="0"/>
              </a:rPr>
              <a:t>LCat</a:t>
            </a:r>
            <a:r>
              <a:rPr lang="en-US" sz="2400" b="1" dirty="0">
                <a:latin typeface="Courier New" pitchFamily="49" charset="0"/>
              </a:rPr>
              <a:t> 1 2 3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20 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30 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40 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50 </a:t>
            </a:r>
            <a:endParaRPr lang="en-US" sz="2000" b="1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endParaRPr lang="en-US" sz="1000" b="1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400" dirty="0"/>
              <a:t>Convert to row-proportions table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         Age</a:t>
            </a:r>
          </a:p>
          <a:p>
            <a:pPr lvl="2"/>
            <a:r>
              <a:rPr lang="en-US" sz="2400" b="1" dirty="0" err="1">
                <a:latin typeface="Courier New" pitchFamily="49" charset="0"/>
              </a:rPr>
              <a:t>LCat</a:t>
            </a:r>
            <a:r>
              <a:rPr lang="en-US" sz="2400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20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30 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40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50</a:t>
            </a:r>
          </a:p>
        </p:txBody>
      </p:sp>
      <p:sp>
        <p:nvSpPr>
          <p:cNvPr id="265221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65222" name="Rectangle 6"/>
          <p:cNvSpPr>
            <a:spLocks noChangeArrowheads="1"/>
          </p:cNvSpPr>
          <p:nvPr/>
        </p:nvSpPr>
        <p:spPr bwMode="auto">
          <a:xfrm>
            <a:off x="4775200" y="24511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3" name="Rectangle 7"/>
          <p:cNvSpPr>
            <a:spLocks noChangeArrowheads="1"/>
          </p:cNvSpPr>
          <p:nvPr/>
        </p:nvSpPr>
        <p:spPr bwMode="auto">
          <a:xfrm>
            <a:off x="5143500" y="24511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4" name="Rectangle 8"/>
          <p:cNvSpPr>
            <a:spLocks noChangeArrowheads="1"/>
          </p:cNvSpPr>
          <p:nvPr/>
        </p:nvSpPr>
        <p:spPr bwMode="auto">
          <a:xfrm>
            <a:off x="5145088" y="28194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5" name="Rectangle 9"/>
          <p:cNvSpPr>
            <a:spLocks noChangeArrowheads="1"/>
          </p:cNvSpPr>
          <p:nvPr/>
        </p:nvSpPr>
        <p:spPr bwMode="auto">
          <a:xfrm>
            <a:off x="5511800" y="31877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6" name="Rectangle 10"/>
          <p:cNvSpPr>
            <a:spLocks noChangeArrowheads="1"/>
          </p:cNvSpPr>
          <p:nvPr/>
        </p:nvSpPr>
        <p:spPr bwMode="auto">
          <a:xfrm>
            <a:off x="5511800" y="35560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7" name="Rectangle 11"/>
          <p:cNvSpPr>
            <a:spLocks noChangeArrowheads="1"/>
          </p:cNvSpPr>
          <p:nvPr/>
        </p:nvSpPr>
        <p:spPr bwMode="auto">
          <a:xfrm>
            <a:off x="5143500" y="35560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8" name="Rectangle 12"/>
          <p:cNvSpPr>
            <a:spLocks noChangeArrowheads="1"/>
          </p:cNvSpPr>
          <p:nvPr/>
        </p:nvSpPr>
        <p:spPr bwMode="auto">
          <a:xfrm>
            <a:off x="4775200" y="35560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</a:t>
            </a:r>
          </a:p>
        </p:txBody>
      </p:sp>
      <p:sp>
        <p:nvSpPr>
          <p:cNvPr id="265229" name="Rectangle 13"/>
          <p:cNvSpPr>
            <a:spLocks noChangeArrowheads="1"/>
          </p:cNvSpPr>
          <p:nvPr/>
        </p:nvSpPr>
        <p:spPr bwMode="auto">
          <a:xfrm>
            <a:off x="5513388" y="24511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</a:t>
            </a:r>
          </a:p>
        </p:txBody>
      </p:sp>
      <p:sp>
        <p:nvSpPr>
          <p:cNvPr id="265230" name="Rectangle 14"/>
          <p:cNvSpPr>
            <a:spLocks noChangeArrowheads="1"/>
          </p:cNvSpPr>
          <p:nvPr/>
        </p:nvSpPr>
        <p:spPr bwMode="auto">
          <a:xfrm>
            <a:off x="5511800" y="28194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1</a:t>
            </a:r>
          </a:p>
        </p:txBody>
      </p:sp>
      <p:sp>
        <p:nvSpPr>
          <p:cNvPr id="265231" name="Rectangle 15"/>
          <p:cNvSpPr>
            <a:spLocks noChangeArrowheads="1"/>
          </p:cNvSpPr>
          <p:nvPr/>
        </p:nvSpPr>
        <p:spPr bwMode="auto">
          <a:xfrm>
            <a:off x="4776788" y="28194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1</a:t>
            </a:r>
          </a:p>
        </p:txBody>
      </p:sp>
      <p:sp>
        <p:nvSpPr>
          <p:cNvPr id="265232" name="Rectangle 16"/>
          <p:cNvSpPr>
            <a:spLocks noChangeArrowheads="1"/>
          </p:cNvSpPr>
          <p:nvPr/>
        </p:nvSpPr>
        <p:spPr bwMode="auto">
          <a:xfrm>
            <a:off x="4775200" y="31877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1</a:t>
            </a:r>
          </a:p>
        </p:txBody>
      </p:sp>
      <p:sp>
        <p:nvSpPr>
          <p:cNvPr id="265233" name="Rectangle 17"/>
          <p:cNvSpPr>
            <a:spLocks noChangeArrowheads="1"/>
          </p:cNvSpPr>
          <p:nvPr/>
        </p:nvSpPr>
        <p:spPr bwMode="auto">
          <a:xfrm>
            <a:off x="5145088" y="31877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1</a:t>
            </a:r>
          </a:p>
        </p:txBody>
      </p:sp>
      <p:sp>
        <p:nvSpPr>
          <p:cNvPr id="265234" name="Rectangle 18"/>
          <p:cNvSpPr>
            <a:spLocks noChangeArrowheads="1"/>
          </p:cNvSpPr>
          <p:nvPr/>
        </p:nvSpPr>
        <p:spPr bwMode="auto">
          <a:xfrm>
            <a:off x="6604000" y="51689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0.00</a:t>
            </a:r>
          </a:p>
        </p:txBody>
      </p:sp>
      <p:sp>
        <p:nvSpPr>
          <p:cNvPr id="265235" name="Rectangle 19"/>
          <p:cNvSpPr>
            <a:spLocks noChangeArrowheads="1"/>
          </p:cNvSpPr>
          <p:nvPr/>
        </p:nvSpPr>
        <p:spPr bwMode="auto">
          <a:xfrm>
            <a:off x="4775200" y="62611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0.00</a:t>
            </a:r>
          </a:p>
        </p:txBody>
      </p:sp>
      <p:sp>
        <p:nvSpPr>
          <p:cNvPr id="265236" name="Rectangle 20"/>
          <p:cNvSpPr>
            <a:spLocks noChangeArrowheads="1"/>
          </p:cNvSpPr>
          <p:nvPr/>
        </p:nvSpPr>
        <p:spPr bwMode="auto">
          <a:xfrm>
            <a:off x="4775200" y="51689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37" name="Rectangle 21"/>
          <p:cNvSpPr>
            <a:spLocks noChangeArrowheads="1"/>
          </p:cNvSpPr>
          <p:nvPr/>
        </p:nvSpPr>
        <p:spPr bwMode="auto">
          <a:xfrm>
            <a:off x="5702300" y="51689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38" name="Rectangle 22"/>
          <p:cNvSpPr>
            <a:spLocks noChangeArrowheads="1"/>
          </p:cNvSpPr>
          <p:nvPr/>
        </p:nvSpPr>
        <p:spPr bwMode="auto">
          <a:xfrm>
            <a:off x="5689600" y="55245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39" name="Rectangle 23"/>
          <p:cNvSpPr>
            <a:spLocks noChangeArrowheads="1"/>
          </p:cNvSpPr>
          <p:nvPr/>
        </p:nvSpPr>
        <p:spPr bwMode="auto">
          <a:xfrm>
            <a:off x="6616700" y="5892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40" name="Rectangle 24"/>
          <p:cNvSpPr>
            <a:spLocks noChangeArrowheads="1"/>
          </p:cNvSpPr>
          <p:nvPr/>
        </p:nvSpPr>
        <p:spPr bwMode="auto">
          <a:xfrm>
            <a:off x="5702300" y="62611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41" name="Rectangle 25"/>
          <p:cNvSpPr>
            <a:spLocks noChangeArrowheads="1"/>
          </p:cNvSpPr>
          <p:nvPr/>
        </p:nvSpPr>
        <p:spPr bwMode="auto">
          <a:xfrm>
            <a:off x="6616700" y="62611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42" name="Rectangle 26"/>
          <p:cNvSpPr>
            <a:spLocks noChangeArrowheads="1"/>
          </p:cNvSpPr>
          <p:nvPr/>
        </p:nvSpPr>
        <p:spPr bwMode="auto">
          <a:xfrm>
            <a:off x="5689600" y="5892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0.25</a:t>
            </a:r>
          </a:p>
        </p:txBody>
      </p:sp>
      <p:sp>
        <p:nvSpPr>
          <p:cNvPr id="265243" name="Rectangle 27"/>
          <p:cNvSpPr>
            <a:spLocks noChangeArrowheads="1"/>
          </p:cNvSpPr>
          <p:nvPr/>
        </p:nvSpPr>
        <p:spPr bwMode="auto">
          <a:xfrm>
            <a:off x="4775200" y="5892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0.25</a:t>
            </a:r>
          </a:p>
        </p:txBody>
      </p:sp>
      <p:sp>
        <p:nvSpPr>
          <p:cNvPr id="265244" name="Rectangle 28"/>
          <p:cNvSpPr>
            <a:spLocks noChangeArrowheads="1"/>
          </p:cNvSpPr>
          <p:nvPr/>
        </p:nvSpPr>
        <p:spPr bwMode="auto">
          <a:xfrm>
            <a:off x="4775200" y="55245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0.25</a:t>
            </a:r>
          </a:p>
        </p:txBody>
      </p:sp>
      <p:sp>
        <p:nvSpPr>
          <p:cNvPr id="265245" name="Rectangle 29"/>
          <p:cNvSpPr>
            <a:spLocks noChangeArrowheads="1"/>
          </p:cNvSpPr>
          <p:nvPr/>
        </p:nvSpPr>
        <p:spPr bwMode="auto">
          <a:xfrm>
            <a:off x="6604000" y="55245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0.25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0" grpId="0" uiExpand="1" build="allAtOnce"/>
      <p:bldP spid="265221" grpId="0"/>
      <p:bldP spid="265222" grpId="0"/>
      <p:bldP spid="265223" grpId="0"/>
      <p:bldP spid="265224" grpId="0"/>
      <p:bldP spid="265225" grpId="0"/>
      <p:bldP spid="265226" grpId="0"/>
      <p:bldP spid="265227" grpId="0"/>
      <p:bldP spid="265228" grpId="0"/>
      <p:bldP spid="265229" grpId="0"/>
      <p:bldP spid="265230" grpId="0"/>
      <p:bldP spid="265231" grpId="0"/>
      <p:bldP spid="265232" grpId="0"/>
      <p:bldP spid="265233" grpId="0"/>
      <p:bldP spid="265234" grpId="0"/>
      <p:bldP spid="265235" grpId="0"/>
      <p:bldP spid="265236" grpId="0"/>
      <p:bldP spid="265237" grpId="0"/>
      <p:bldP spid="265238" grpId="0"/>
      <p:bldP spid="265239" grpId="0"/>
      <p:bldP spid="265240" grpId="0"/>
      <p:bldP spid="265241" grpId="0"/>
      <p:bldP spid="265242" grpId="0"/>
      <p:bldP spid="265243" grpId="0"/>
      <p:bldP spid="265244" grpId="0"/>
      <p:bldP spid="2652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Issues with 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763000" cy="5334000"/>
          </a:xfrm>
        </p:spPr>
        <p:txBody>
          <a:bodyPr/>
          <a:lstStyle/>
          <a:p>
            <a:r>
              <a:rPr lang="en-US" dirty="0" smtClean="0"/>
              <a:t>No fish in a length category in the age sample</a:t>
            </a:r>
          </a:p>
          <a:p>
            <a:endParaRPr lang="en-US" dirty="0" smtClean="0"/>
          </a:p>
          <a:p>
            <a:r>
              <a:rPr lang="en-US" dirty="0" smtClean="0"/>
              <a:t>Older fish in shorter, but not longer length categories (or vice-versa)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0025"/>
            <a:ext cx="4648200" cy="307975"/>
          </a:xfrm>
        </p:spPr>
        <p:txBody>
          <a:bodyPr/>
          <a:lstStyle/>
          <a:p>
            <a:r>
              <a:rPr lang="en-US" dirty="0" smtClean="0"/>
              <a:t>Age &amp; Growth R  ●  Kansas City, MO ●  20 August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0" y="3635276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en-US" sz="2400" b="1" dirty="0" smtClean="0">
                <a:latin typeface="Courier New" pitchFamily="49" charset="0"/>
              </a:rPr>
              <a:t>           </a:t>
            </a:r>
            <a:r>
              <a:rPr lang="en-US" sz="2400" b="1" dirty="0">
                <a:latin typeface="Courier New" pitchFamily="49" charset="0"/>
              </a:rPr>
              <a:t>Age</a:t>
            </a:r>
          </a:p>
          <a:p>
            <a:pPr lvl="2"/>
            <a:r>
              <a:rPr lang="en-US" sz="2400" b="1" dirty="0" err="1">
                <a:latin typeface="Courier New" pitchFamily="49" charset="0"/>
              </a:rPr>
              <a:t>LCat</a:t>
            </a:r>
            <a:r>
              <a:rPr lang="en-US" sz="2400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 smtClean="0">
                <a:latin typeface="Courier New" pitchFamily="49" charset="0"/>
              </a:rPr>
              <a:t>20 0.50 0.50 0.00</a:t>
            </a:r>
            <a:endParaRPr lang="en-US" sz="2400" b="1" dirty="0">
              <a:latin typeface="Courier New" pitchFamily="49" charset="0"/>
            </a:endParaRPr>
          </a:p>
          <a:p>
            <a:pPr lvl="2"/>
            <a:r>
              <a:rPr lang="en-US" sz="2400" b="1" dirty="0">
                <a:latin typeface="Courier New" pitchFamily="49" charset="0"/>
              </a:rPr>
              <a:t>  30 </a:t>
            </a:r>
            <a:r>
              <a:rPr lang="en-US" sz="2400" b="1" dirty="0" smtClean="0">
                <a:latin typeface="Courier New" pitchFamily="49" charset="0"/>
              </a:rPr>
              <a:t>0.25 0.50 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</a:rPr>
              <a:t>0.25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</a:endParaRPr>
          </a:p>
          <a:p>
            <a:pPr lvl="2"/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 smtClean="0">
                <a:latin typeface="Courier New" pitchFamily="49" charset="0"/>
              </a:rPr>
              <a:t>40 0.25 0.75 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</a:rPr>
              <a:t>0.00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</a:endParaRPr>
          </a:p>
          <a:p>
            <a:pPr lvl="2"/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 smtClean="0">
                <a:latin typeface="Courier New" pitchFamily="49" charset="0"/>
              </a:rPr>
              <a:t>50 0.10 0.90 0.10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22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Smoothed Age-Length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10600" cy="5334000"/>
          </a:xfrm>
        </p:spPr>
        <p:txBody>
          <a:bodyPr/>
          <a:lstStyle/>
          <a:p>
            <a:r>
              <a:rPr lang="en-US" dirty="0" smtClean="0"/>
              <a:t>Use multinomial logistic regression to model proportions at each age for each length category</a:t>
            </a:r>
          </a:p>
          <a:p>
            <a:pPr lvl="1"/>
            <a:r>
              <a:rPr lang="en-US" dirty="0" smtClean="0"/>
              <a:t>Assumes a smooth-curved representation</a:t>
            </a:r>
          </a:p>
          <a:p>
            <a:pPr lvl="1"/>
            <a:r>
              <a:rPr lang="en-US" dirty="0" smtClean="0"/>
              <a:t>Uses information from adjacent length categories</a:t>
            </a:r>
          </a:p>
          <a:p>
            <a:pPr lvl="1"/>
            <a:r>
              <a:rPr lang="en-US" dirty="0" smtClean="0"/>
              <a:t>Can predict values for missing length categories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0025"/>
            <a:ext cx="4724400" cy="307975"/>
          </a:xfrm>
        </p:spPr>
        <p:txBody>
          <a:bodyPr/>
          <a:lstStyle/>
          <a:p>
            <a:r>
              <a:rPr lang="en-US" dirty="0" smtClean="0"/>
              <a:t>Age &amp; Growth R  ●  Kansas City, MO ●  20 August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64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Examine Handout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0025"/>
            <a:ext cx="4648200" cy="307975"/>
          </a:xfrm>
        </p:spPr>
        <p:txBody>
          <a:bodyPr/>
          <a:lstStyle/>
          <a:p>
            <a:r>
              <a:rPr lang="en-US" dirty="0" smtClean="0"/>
              <a:t>Age &amp; Growth R  ●  Kansas City, MO ●  20 August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65088" y="28654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ALK Construction Exercise</a:t>
            </a:r>
            <a:endParaRPr lang="en-US" kern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3886200"/>
            <a:ext cx="8686800" cy="198120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Complete </a:t>
            </a:r>
            <a:r>
              <a:rPr lang="en-US" dirty="0" smtClean="0">
                <a:hlinkClick r:id="rId2"/>
              </a:rPr>
              <a:t>Lake Ontario Rock  Bass A</a:t>
            </a:r>
            <a:endParaRPr lang="en-US" dirty="0" smtClean="0"/>
          </a:p>
          <a:p>
            <a:pPr lvl="1"/>
            <a:r>
              <a:rPr lang="en-US" dirty="0" smtClean="0"/>
              <a:t>Note that data are also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data(RockBassLO2)</a:t>
            </a:r>
            <a:r>
              <a:rPr lang="en-US" dirty="0" smtClean="0"/>
              <a:t> from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FSAdata</a:t>
            </a:r>
            <a:r>
              <a:rPr lang="en-US" dirty="0" smtClean="0"/>
              <a:t> package.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1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0025"/>
            <a:ext cx="4648200" cy="307975"/>
          </a:xfrm>
        </p:spPr>
        <p:txBody>
          <a:bodyPr/>
          <a:lstStyle/>
          <a:p>
            <a:r>
              <a:rPr lang="en-US" dirty="0" smtClean="0"/>
              <a:t>Age &amp; Growth R  ●  Kansas City, MO ●  20 August 2016</a:t>
            </a:r>
            <a:endParaRPr lang="en-US" dirty="0"/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Age-Length Key </a:t>
            </a:r>
            <a:r>
              <a:rPr lang="en-US" dirty="0"/>
              <a:t>– </a:t>
            </a:r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7630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C0C0C0"/>
                </a:solidFill>
              </a:rPr>
              <a:t>Gather </a:t>
            </a:r>
            <a:r>
              <a:rPr lang="en-US" sz="2800" dirty="0">
                <a:solidFill>
                  <a:srgbClr val="C0C0C0"/>
                </a:solidFill>
              </a:rPr>
              <a:t>a </a:t>
            </a:r>
            <a:r>
              <a:rPr lang="en-US" sz="2800" dirty="0" smtClean="0">
                <a:solidFill>
                  <a:srgbClr val="C0C0C0"/>
                </a:solidFill>
              </a:rPr>
              <a:t>large </a:t>
            </a:r>
            <a:r>
              <a:rPr lang="en-US" sz="2800" dirty="0">
                <a:solidFill>
                  <a:srgbClr val="C0C0C0"/>
                </a:solidFill>
              </a:rPr>
              <a:t>sample of </a:t>
            </a:r>
            <a:r>
              <a:rPr lang="en-US" sz="2800" dirty="0" smtClean="0">
                <a:solidFill>
                  <a:srgbClr val="C0C0C0"/>
                </a:solidFill>
              </a:rPr>
              <a:t>fish.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rgbClr val="C0C0C0"/>
                </a:solidFill>
              </a:rPr>
              <a:t>Measure length on all fish.</a:t>
            </a:r>
            <a:endParaRPr lang="en-US" sz="2400" dirty="0">
              <a:solidFill>
                <a:srgbClr val="C0C0C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rgbClr val="C0C0C0"/>
                </a:solidFill>
              </a:rPr>
              <a:t>Assess </a:t>
            </a:r>
            <a:r>
              <a:rPr lang="en-US" sz="2400" dirty="0">
                <a:solidFill>
                  <a:srgbClr val="C0C0C0"/>
                </a:solidFill>
              </a:rPr>
              <a:t>age </a:t>
            </a:r>
            <a:r>
              <a:rPr lang="en-US" sz="2400" dirty="0" smtClean="0">
                <a:solidFill>
                  <a:srgbClr val="C0C0C0"/>
                </a:solidFill>
              </a:rPr>
              <a:t>for only </a:t>
            </a:r>
            <a:r>
              <a:rPr lang="en-US" sz="2400" dirty="0">
                <a:solidFill>
                  <a:srgbClr val="C0C0C0"/>
                </a:solidFill>
              </a:rPr>
              <a:t>a portion of </a:t>
            </a:r>
            <a:r>
              <a:rPr lang="en-US" sz="2400" dirty="0" smtClean="0">
                <a:solidFill>
                  <a:srgbClr val="C0C0C0"/>
                </a:solidFill>
              </a:rPr>
              <a:t>sample (</a:t>
            </a:r>
            <a:r>
              <a:rPr lang="en-US" sz="2000" b="1" i="1" dirty="0" smtClean="0">
                <a:solidFill>
                  <a:srgbClr val="C0C0C0"/>
                </a:solidFill>
              </a:rPr>
              <a:t>age sample</a:t>
            </a:r>
            <a:r>
              <a:rPr lang="en-US" sz="2000" dirty="0" smtClean="0">
                <a:solidFill>
                  <a:srgbClr val="C0C0C0"/>
                </a:solidFill>
              </a:rPr>
              <a:t>).</a:t>
            </a:r>
            <a:endParaRPr lang="en-US" sz="2000" dirty="0">
              <a:solidFill>
                <a:srgbClr val="C0C0C0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sz="2000" dirty="0" smtClean="0">
                <a:solidFill>
                  <a:srgbClr val="C0C0C0"/>
                </a:solidFill>
              </a:rPr>
              <a:t>Generally a </a:t>
            </a:r>
            <a:r>
              <a:rPr lang="en-US" sz="2000" dirty="0">
                <a:solidFill>
                  <a:srgbClr val="C0C0C0"/>
                </a:solidFill>
              </a:rPr>
              <a:t>fixed number per </a:t>
            </a:r>
            <a:r>
              <a:rPr lang="en-US" sz="2000" dirty="0" smtClean="0">
                <a:solidFill>
                  <a:srgbClr val="C0C0C0"/>
                </a:solidFill>
              </a:rPr>
              <a:t>length category.</a:t>
            </a:r>
          </a:p>
          <a:p>
            <a:pPr lvl="2">
              <a:lnSpc>
                <a:spcPct val="90000"/>
              </a:lnSpc>
            </a:pPr>
            <a:endParaRPr lang="en-US" sz="2000" dirty="0" smtClean="0">
              <a:solidFill>
                <a:srgbClr val="C0C0C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C0C0C0"/>
                </a:solidFill>
              </a:rPr>
              <a:t>Develop relationship between age and length.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rgbClr val="C0C0C0"/>
                </a:solidFill>
              </a:rPr>
              <a:t>Two-way </a:t>
            </a:r>
            <a:r>
              <a:rPr lang="en-US" sz="2400" dirty="0">
                <a:solidFill>
                  <a:srgbClr val="C0C0C0"/>
                </a:solidFill>
              </a:rPr>
              <a:t>table called an </a:t>
            </a:r>
            <a:r>
              <a:rPr lang="en-US" sz="2400" b="1" i="1" dirty="0">
                <a:solidFill>
                  <a:srgbClr val="C0C0C0"/>
                </a:solidFill>
              </a:rPr>
              <a:t>age-length </a:t>
            </a:r>
            <a:r>
              <a:rPr lang="en-US" sz="2400" b="1" i="1" dirty="0" smtClean="0">
                <a:solidFill>
                  <a:srgbClr val="C0C0C0"/>
                </a:solidFill>
              </a:rPr>
              <a:t>key.</a:t>
            </a:r>
            <a:endParaRPr lang="en-US" sz="2400" dirty="0">
              <a:solidFill>
                <a:srgbClr val="C0C0C0"/>
              </a:solidFill>
            </a:endParaRPr>
          </a:p>
          <a:p>
            <a:pPr>
              <a:lnSpc>
                <a:spcPct val="90000"/>
              </a:lnSpc>
            </a:pPr>
            <a:endParaRPr lang="en-US" sz="2800" dirty="0" smtClean="0">
              <a:solidFill>
                <a:srgbClr val="C0C0C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 smtClean="0"/>
              <a:t>Fish </a:t>
            </a:r>
            <a:r>
              <a:rPr lang="en-US" sz="2800" dirty="0"/>
              <a:t>that are not aged </a:t>
            </a:r>
            <a:r>
              <a:rPr lang="en-US" sz="2800" dirty="0" smtClean="0"/>
              <a:t>are </a:t>
            </a:r>
            <a:r>
              <a:rPr lang="en-US" sz="2800" dirty="0"/>
              <a:t>the </a:t>
            </a:r>
            <a:r>
              <a:rPr lang="en-US" sz="2800" b="1" i="1" dirty="0">
                <a:solidFill>
                  <a:schemeClr val="accent2"/>
                </a:solidFill>
              </a:rPr>
              <a:t>length sample.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Use age-length key to “assign” age to these fish.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Isermann and Knight (2005) method actually assigns ages to each individual fish.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0025"/>
            <a:ext cx="4648200" cy="307975"/>
          </a:xfrm>
        </p:spPr>
        <p:txBody>
          <a:bodyPr/>
          <a:lstStyle/>
          <a:p>
            <a:r>
              <a:rPr lang="en-US" dirty="0" smtClean="0"/>
              <a:t>Age &amp; Growth R  ●  Kansas City, MO ●  20 August 2016</a:t>
            </a:r>
            <a:endParaRPr lang="en-US" dirty="0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Age-Length Key – Concept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>
                <a:latin typeface="Courier New" pitchFamily="49" charset="0"/>
              </a:rPr>
              <a:t>len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54</a:t>
            </a:r>
          </a:p>
        </p:txBody>
      </p:sp>
      <p:sp>
        <p:nvSpPr>
          <p:cNvPr id="266244" name="Text Box 4"/>
          <p:cNvSpPr txBox="1">
            <a:spLocks noChangeArrowheads="1"/>
          </p:cNvSpPr>
          <p:nvPr/>
        </p:nvSpPr>
        <p:spPr bwMode="auto">
          <a:xfrm>
            <a:off x="2959100" y="2895600"/>
            <a:ext cx="5956300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400" dirty="0" smtClean="0"/>
              <a:t>Use </a:t>
            </a:r>
            <a:r>
              <a:rPr lang="en-US" sz="2400" dirty="0"/>
              <a:t>10-cm intervals for length categories</a:t>
            </a:r>
          </a:p>
          <a:p>
            <a:pPr marL="228600" indent="-228600">
              <a:buFontTx/>
              <a:buChar char="•"/>
            </a:pPr>
            <a:endParaRPr lang="en-US" sz="1000" dirty="0"/>
          </a:p>
          <a:p>
            <a:pPr marL="228600" indent="-228600">
              <a:buFontTx/>
              <a:buChar char="•"/>
            </a:pPr>
            <a:r>
              <a:rPr lang="en-US" sz="2400" dirty="0"/>
              <a:t>Create length distribution</a:t>
            </a:r>
          </a:p>
          <a:p>
            <a:pPr lvl="2"/>
            <a:r>
              <a:rPr lang="en-US" sz="2000" b="1" dirty="0" err="1">
                <a:latin typeface="Courier New" pitchFamily="49" charset="0"/>
              </a:rPr>
              <a:t>LCat</a:t>
            </a:r>
            <a:r>
              <a:rPr lang="en-US" sz="2000" b="1" dirty="0">
                <a:latin typeface="Courier New" pitchFamily="49" charset="0"/>
              </a:rPr>
              <a:t>  20  30  40  50</a:t>
            </a:r>
          </a:p>
          <a:p>
            <a:pPr lvl="2"/>
            <a:r>
              <a:rPr lang="en-US" sz="2000" b="1" dirty="0" err="1">
                <a:latin typeface="Courier New" pitchFamily="49" charset="0"/>
              </a:rPr>
              <a:t>Freq</a:t>
            </a:r>
            <a:r>
              <a:rPr lang="en-US" sz="2000" b="1" dirty="0">
                <a:latin typeface="Courier New" pitchFamily="49" charset="0"/>
              </a:rPr>
              <a:t>   4   3   5   2</a:t>
            </a:r>
          </a:p>
        </p:txBody>
      </p:sp>
      <p:sp>
        <p:nvSpPr>
          <p:cNvPr id="266245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 dirty="0"/>
              <a:t>Age-Length Key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LCat</a:t>
            </a:r>
            <a:r>
              <a:rPr lang="en-US" sz="1800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50 0.00 0.50 </a:t>
            </a:r>
            <a:r>
              <a:rPr lang="en-US" sz="1800" b="1" dirty="0" smtClean="0">
                <a:latin typeface="Courier New" pitchFamily="49" charset="0"/>
              </a:rPr>
              <a:t>0.50</a:t>
            </a:r>
            <a:endParaRPr lang="en-US" sz="18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66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4" grpId="0" uiExpand="1" build="allAtOnce"/>
      <p:bldP spid="2662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0025"/>
            <a:ext cx="4648200" cy="307975"/>
          </a:xfrm>
        </p:spPr>
        <p:txBody>
          <a:bodyPr/>
          <a:lstStyle/>
          <a:p>
            <a:r>
              <a:rPr lang="en-US" dirty="0" smtClean="0"/>
              <a:t>Age &amp; Growth R  ●  Kansas City, MO ●  20 August 2016</a:t>
            </a:r>
            <a:endParaRPr lang="en-US" dirty="0"/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Age-Length Key – Concept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>
                <a:latin typeface="Courier New" pitchFamily="49" charset="0"/>
              </a:rPr>
              <a:t>len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54</a:t>
            </a:r>
          </a:p>
        </p:txBody>
      </p:sp>
      <p:sp>
        <p:nvSpPr>
          <p:cNvPr id="267268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5247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 dirty="0"/>
              <a:t>Age-Length Key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LCat</a:t>
            </a:r>
            <a:r>
              <a:rPr lang="en-US" sz="1800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50 0.00 0.50 0.50</a:t>
            </a:r>
          </a:p>
          <a:p>
            <a:pPr marL="228600" indent="-228600"/>
            <a:endParaRPr lang="en-US" sz="800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000" dirty="0"/>
              <a:t>Length distribution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sz="1800" b="1" dirty="0" err="1">
                <a:latin typeface="Courier New" pitchFamily="49" charset="0"/>
              </a:rPr>
              <a:t>LCat</a:t>
            </a:r>
            <a:r>
              <a:rPr lang="en-US" sz="1800" b="1" dirty="0">
                <a:latin typeface="Courier New" pitchFamily="49" charset="0"/>
              </a:rPr>
              <a:t>  20  30  40  50</a:t>
            </a:r>
          </a:p>
          <a:p>
            <a:pPr lvl="2"/>
            <a:r>
              <a:rPr lang="en-US" sz="1800" b="1" dirty="0" err="1">
                <a:latin typeface="Courier New" pitchFamily="49" charset="0"/>
              </a:rPr>
              <a:t>Freq</a:t>
            </a:r>
            <a:r>
              <a:rPr lang="en-US" sz="1800" b="1" dirty="0">
                <a:latin typeface="Courier New" pitchFamily="49" charset="0"/>
              </a:rPr>
              <a:t>   4   3   5   2</a:t>
            </a:r>
          </a:p>
          <a:p>
            <a:pPr lvl="2"/>
            <a:endParaRPr lang="en-US" sz="900" b="1" dirty="0"/>
          </a:p>
          <a:p>
            <a:pPr marL="228600" indent="-228600">
              <a:buFontTx/>
              <a:buChar char="•"/>
            </a:pPr>
            <a:r>
              <a:rPr lang="en-US" sz="2400" dirty="0"/>
              <a:t>Identify number in each length category to be assigned each age</a:t>
            </a:r>
          </a:p>
          <a:p>
            <a:pPr marL="228600" indent="-228600">
              <a:buFontTx/>
              <a:buChar char="•"/>
            </a:pPr>
            <a:endParaRPr lang="en-US" sz="1000" dirty="0"/>
          </a:p>
          <a:p>
            <a:pPr marL="635000" lvl="1" indent="-177800">
              <a:buFontTx/>
              <a:buChar char="•"/>
            </a:pPr>
            <a:r>
              <a:rPr lang="en-US" sz="2000" dirty="0"/>
              <a:t>20-cm </a:t>
            </a:r>
            <a:r>
              <a:rPr lang="en-US" sz="2000" dirty="0">
                <a:sym typeface="Wingdings" pitchFamily="2" charset="2"/>
              </a:rPr>
              <a:t> 4*0.5 = 2 age-1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4*0.5 = 2 age-2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4*0    = 0 age-3</a:t>
            </a:r>
          </a:p>
          <a:p>
            <a:pPr marL="635000" lvl="1" indent="-177800">
              <a:buFontTx/>
              <a:buChar char="•"/>
            </a:pPr>
            <a:endParaRPr lang="en-US" sz="1000" dirty="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 dirty="0">
                <a:sym typeface="Wingdings" pitchFamily="2" charset="2"/>
              </a:rPr>
              <a:t>Randomly </a:t>
            </a:r>
            <a:r>
              <a:rPr lang="en-US" sz="2400" dirty="0" smtClean="0">
                <a:sym typeface="Wingdings" pitchFamily="2" charset="2"/>
              </a:rPr>
              <a:t>assign these ages</a:t>
            </a:r>
            <a:endParaRPr lang="en-US" sz="2400" dirty="0"/>
          </a:p>
        </p:txBody>
      </p:sp>
      <p:sp>
        <p:nvSpPr>
          <p:cNvPr id="267269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67270" name="Rectangle 6"/>
          <p:cNvSpPr>
            <a:spLocks noChangeArrowheads="1"/>
          </p:cNvSpPr>
          <p:nvPr/>
        </p:nvSpPr>
        <p:spPr bwMode="auto">
          <a:xfrm>
            <a:off x="1143000" y="19812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67271" name="Rectangle 7"/>
          <p:cNvSpPr>
            <a:spLocks noChangeArrowheads="1"/>
          </p:cNvSpPr>
          <p:nvPr/>
        </p:nvSpPr>
        <p:spPr bwMode="auto">
          <a:xfrm>
            <a:off x="1143000" y="22955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67272" name="Rectangle 8"/>
          <p:cNvSpPr>
            <a:spLocks noChangeArrowheads="1"/>
          </p:cNvSpPr>
          <p:nvPr/>
        </p:nvSpPr>
        <p:spPr bwMode="auto">
          <a:xfrm>
            <a:off x="1143000" y="2613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67273" name="Rectangle 9"/>
          <p:cNvSpPr>
            <a:spLocks noChangeArrowheads="1"/>
          </p:cNvSpPr>
          <p:nvPr/>
        </p:nvSpPr>
        <p:spPr bwMode="auto">
          <a:xfrm>
            <a:off x="1143000" y="16891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67274" name="Rectangle 10"/>
          <p:cNvSpPr>
            <a:spLocks noChangeArrowheads="1"/>
          </p:cNvSpPr>
          <p:nvPr/>
        </p:nvSpPr>
        <p:spPr bwMode="auto">
          <a:xfrm>
            <a:off x="5080000" y="1587500"/>
            <a:ext cx="2489200" cy="304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275" name="Rectangle 11"/>
          <p:cNvSpPr>
            <a:spLocks noChangeArrowheads="1"/>
          </p:cNvSpPr>
          <p:nvPr/>
        </p:nvSpPr>
        <p:spPr bwMode="auto">
          <a:xfrm>
            <a:off x="4724400" y="3124200"/>
            <a:ext cx="457200" cy="609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7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7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67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67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67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67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8" grpId="0" uiExpand="1" build="allAtOnce"/>
      <p:bldP spid="267270" grpId="0"/>
      <p:bldP spid="267271" grpId="0"/>
      <p:bldP spid="267272" grpId="0"/>
      <p:bldP spid="267273" grpId="0"/>
      <p:bldP spid="267274" grpId="0" animBg="1"/>
      <p:bldP spid="267275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4600</TotalTime>
  <Words>1259</Words>
  <Application>Microsoft Office PowerPoint</Application>
  <PresentationFormat>On-screen Show (4:3)</PresentationFormat>
  <Paragraphs>514</Paragraphs>
  <Slides>15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Courier New</vt:lpstr>
      <vt:lpstr>Wingdings</vt:lpstr>
      <vt:lpstr>Default Design</vt:lpstr>
      <vt:lpstr>Age-Length Key</vt:lpstr>
      <vt:lpstr>Age-Length Key – Concept</vt:lpstr>
      <vt:lpstr>Age-Length Key – Concept</vt:lpstr>
      <vt:lpstr>Common Issues with ALK</vt:lpstr>
      <vt:lpstr>Smoothed Age-Length Key</vt:lpstr>
      <vt:lpstr>Examine Handout</vt:lpstr>
      <vt:lpstr>Age-Length Key – Concept</vt:lpstr>
      <vt:lpstr>Age-Length Key – Concept</vt:lpstr>
      <vt:lpstr>Age-Length Key – Concept</vt:lpstr>
      <vt:lpstr>Age-Length Key – Concept</vt:lpstr>
      <vt:lpstr>Age-Length Key – Fractionation</vt:lpstr>
      <vt:lpstr>Age-Length Key – Concept</vt:lpstr>
      <vt:lpstr>Age-Length Key – Concept</vt:lpstr>
      <vt:lpstr>Age-Length Key – Concept</vt:lpstr>
      <vt:lpstr>Examine Handout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112</cp:revision>
  <dcterms:created xsi:type="dcterms:W3CDTF">2005-12-26T20:44:58Z</dcterms:created>
  <dcterms:modified xsi:type="dcterms:W3CDTF">2016-06-23T16:53:35Z</dcterms:modified>
</cp:coreProperties>
</file>