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82" r:id="rId3"/>
    <p:sldId id="279" r:id="rId4"/>
    <p:sldId id="354" r:id="rId5"/>
    <p:sldId id="280" r:id="rId6"/>
    <p:sldId id="285" r:id="rId7"/>
    <p:sldId id="286" r:id="rId8"/>
    <p:sldId id="367" r:id="rId9"/>
    <p:sldId id="368" r:id="rId10"/>
    <p:sldId id="295" r:id="rId11"/>
    <p:sldId id="290" r:id="rId12"/>
    <p:sldId id="265" r:id="rId13"/>
    <p:sldId id="306" r:id="rId14"/>
    <p:sldId id="30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7" r:id="rId23"/>
    <p:sldId id="310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298" r:id="rId33"/>
    <p:sldId id="320" r:id="rId34"/>
    <p:sldId id="321" r:id="rId35"/>
    <p:sldId id="322" r:id="rId36"/>
    <p:sldId id="323" r:id="rId37"/>
    <p:sldId id="324" r:id="rId38"/>
    <p:sldId id="325" r:id="rId39"/>
    <p:sldId id="299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00" r:id="rId51"/>
    <p:sldId id="336" r:id="rId52"/>
    <p:sldId id="337" r:id="rId53"/>
    <p:sldId id="338" r:id="rId54"/>
    <p:sldId id="339" r:id="rId55"/>
    <p:sldId id="340" r:id="rId56"/>
    <p:sldId id="301" r:id="rId57"/>
    <p:sldId id="351" r:id="rId58"/>
    <p:sldId id="352" r:id="rId59"/>
    <p:sldId id="353" r:id="rId60"/>
    <p:sldId id="302" r:id="rId61"/>
    <p:sldId id="303" r:id="rId62"/>
    <p:sldId id="365" r:id="rId63"/>
    <p:sldId id="366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2"/>
    <a:srgbClr val="D55E00"/>
    <a:srgbClr val="009E73"/>
    <a:srgbClr val="E69F00"/>
    <a:srgbClr val="F0E442"/>
    <a:srgbClr val="3333CC"/>
    <a:srgbClr val="C0C0C0"/>
    <a:srgbClr val="969696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8" autoAdjust="0"/>
  </p:normalViewPr>
  <p:slideViewPr>
    <p:cSldViewPr>
      <p:cViewPr varScale="1">
        <p:scale>
          <a:sx n="75" d="100"/>
          <a:sy n="75" d="100"/>
        </p:scale>
        <p:origin x="1199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DAC34BD-5318-48F4-B18C-76C2D48B2A99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7D218A2-90D7-49FB-97F9-EC00D9F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7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12/22/2017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0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40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84447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43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3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9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3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9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9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4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1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3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59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8588197_Factors_Affecting_Recruitment_of_Walleyes_in_Escanaba_Lake_Wisconsin_1958-1996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resources/pubs/Stewart_et_al_2016.pdf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icesjms/article/71/8/2307/2804451/Modelling-and-forecasting-stock-recruitment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for Fisheries</a:t>
            </a:r>
            <a:b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Population </a:t>
            </a:r>
            <a:r>
              <a:rPr lang="en-US" sz="5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Dynamcs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Midwest Fisheries &amp; Wildlife Conference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28 January 2018</a:t>
            </a:r>
            <a:endParaRPr lang="en-US" sz="3000" b="1" dirty="0">
              <a:solidFill>
                <a:srgbClr val="0072B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75957"/>
            <a:ext cx="5324477" cy="2004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28" name="Elbow Connector 27"/>
          <p:cNvCxnSpPr>
            <a:stCxn id="3" idx="1"/>
            <a:endCxn id="12" idx="1"/>
          </p:cNvCxnSpPr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 dirty="0" err="1">
                <a:latin typeface="Courier New" pitchFamily="49" charset="0"/>
              </a:rPr>
              <a:t>LCat</a:t>
            </a:r>
            <a:endParaRPr lang="en-US" sz="2000" b="1" u="sng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61843" y="3627641"/>
            <a:ext cx="1700757" cy="2957309"/>
            <a:chOff x="3861843" y="3627641"/>
            <a:chExt cx="1700757" cy="2957309"/>
          </a:xfrm>
        </p:grpSpPr>
        <p:sp>
          <p:nvSpPr>
            <p:cNvPr id="16" name="Rectangle 15"/>
            <p:cNvSpPr/>
            <p:nvPr/>
          </p:nvSpPr>
          <p:spPr>
            <a:xfrm>
              <a:off x="3861843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6143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1368" y="3627641"/>
              <a:ext cx="169123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Length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3" name="Group 264192"/>
          <p:cNvGrpSpPr/>
          <p:nvPr/>
        </p:nvGrpSpPr>
        <p:grpSpPr>
          <a:xfrm>
            <a:off x="6086475" y="971943"/>
            <a:ext cx="2819400" cy="2461170"/>
            <a:chOff x="6086475" y="971943"/>
            <a:chExt cx="2819400" cy="2461170"/>
          </a:xfrm>
        </p:grpSpPr>
        <p:sp>
          <p:nvSpPr>
            <p:cNvPr id="20" name="Rectangle 19"/>
            <p:cNvSpPr/>
            <p:nvPr/>
          </p:nvSpPr>
          <p:spPr>
            <a:xfrm>
              <a:off x="6086475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00775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34275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0" y="971943"/>
              <a:ext cx="2345257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2" name="Group 264191"/>
          <p:cNvGrpSpPr/>
          <p:nvPr/>
        </p:nvGrpSpPr>
        <p:grpSpPr>
          <a:xfrm>
            <a:off x="7077075" y="3627641"/>
            <a:ext cx="1828997" cy="2957309"/>
            <a:chOff x="7077075" y="3627641"/>
            <a:chExt cx="1828997" cy="2957309"/>
          </a:xfrm>
        </p:grpSpPr>
        <p:sp>
          <p:nvSpPr>
            <p:cNvPr id="24" name="Rectangle 23"/>
            <p:cNvSpPr/>
            <p:nvPr/>
          </p:nvSpPr>
          <p:spPr>
            <a:xfrm>
              <a:off x="7077075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91375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86600" y="3627641"/>
              <a:ext cx="181947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Length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3" idx="3"/>
            <a:endCxn id="16" idx="1"/>
          </p:cNvCxnSpPr>
          <p:nvPr/>
        </p:nvCxnSpPr>
        <p:spPr>
          <a:xfrm>
            <a:off x="3105150" y="2362200"/>
            <a:ext cx="756693" cy="290582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7" name="Elbow Connector 264196"/>
          <p:cNvCxnSpPr>
            <a:stCxn id="24" idx="1"/>
            <a:endCxn id="20" idx="1"/>
          </p:cNvCxnSpPr>
          <p:nvPr/>
        </p:nvCxnSpPr>
        <p:spPr>
          <a:xfrm rot="10800000">
            <a:off x="6086475" y="2362200"/>
            <a:ext cx="990600" cy="2905824"/>
          </a:xfrm>
          <a:prstGeom prst="bentConnector3">
            <a:avLst>
              <a:gd name="adj1" fmla="val 123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9" name="Elbow Connector 264198"/>
          <p:cNvCxnSpPr>
            <a:stCxn id="12" idx="3"/>
            <a:endCxn id="20" idx="1"/>
          </p:cNvCxnSpPr>
          <p:nvPr/>
        </p:nvCxnSpPr>
        <p:spPr>
          <a:xfrm flipV="1">
            <a:off x="2015109" y="2362200"/>
            <a:ext cx="4071366" cy="2845294"/>
          </a:xfrm>
          <a:prstGeom prst="bentConnector3">
            <a:avLst>
              <a:gd name="adj1" fmla="val 373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204" name="Elbow Connector 264203"/>
          <p:cNvCxnSpPr>
            <a:endCxn id="24" idx="1"/>
          </p:cNvCxnSpPr>
          <p:nvPr/>
        </p:nvCxnSpPr>
        <p:spPr>
          <a:xfrm>
            <a:off x="5548871" y="4729050"/>
            <a:ext cx="1528204" cy="538974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77261" y="4267200"/>
            <a:ext cx="620683" cy="369332"/>
          </a:xfrm>
          <a:prstGeom prst="rect">
            <a:avLst/>
          </a:prstGeom>
          <a:solidFill>
            <a:srgbClr val="FFCC99"/>
          </a:solidFill>
          <a:ln>
            <a:solidFill>
              <a:srgbClr val="96969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1066562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Create same length </a:t>
            </a:r>
            <a:r>
              <a:rPr lang="en-US" sz="2400" dirty="0"/>
              <a:t>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Construct </a:t>
            </a:r>
            <a:r>
              <a:rPr lang="en-US" sz="2400" dirty="0"/>
              <a:t>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uild="allAtOnce"/>
      <p:bldP spid="2662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</a:t>
            </a: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 smtClean="0"/>
              <a:t>Age-Length </a:t>
            </a:r>
            <a:r>
              <a:rPr lang="en-US" sz="2000" dirty="0"/>
              <a:t>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105400" y="2590152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667250" y="131603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Identify </a:t>
            </a:r>
            <a:r>
              <a:rPr lang="en-US" sz="2400" dirty="0"/>
              <a:t>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 dirty="0">
                <a:sym typeface="Wingdings" pitchFamily="2" charset="2"/>
              </a:rPr>
              <a:t>What to do now?</a:t>
            </a:r>
            <a:endParaRPr lang="en-US" sz="2400" b="1" dirty="0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285750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1295400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allAtOnce"/>
      <p:bldP spid="268298" grpId="0" animBg="1"/>
      <p:bldP spid="2682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0072B2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</a:t>
            </a:r>
            <a:r>
              <a:rPr lang="en-US" sz="2400" dirty="0" smtClean="0">
                <a:sym typeface="Wingdings" pitchFamily="2" charset="2"/>
              </a:rPr>
              <a:t>  = </a:t>
            </a:r>
            <a:r>
              <a:rPr lang="en-US" sz="2400" dirty="0" smtClean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400" dirty="0" smtClean="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</a:t>
            </a:r>
            <a:r>
              <a:rPr lang="en-US" sz="2400" dirty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</a:t>
            </a:r>
            <a:r>
              <a:rPr lang="en-US" sz="2400" dirty="0" smtClean="0"/>
              <a:t>age-1 </a:t>
            </a:r>
            <a:r>
              <a:rPr lang="en-US" sz="2400" dirty="0"/>
              <a:t>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0072B2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0072B2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0072B2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Fractionation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2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0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Derek</a:t>
            </a:r>
          </a:p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r>
              <a:rPr lang="en-US" dirty="0" smtClean="0"/>
              <a:t>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3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314325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807075" y="131697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3394576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11900" y="1309102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10,000 fish hatched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sampled immediately with 2 units of effort and 1% catchability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20% annual mortality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year-class</a:t>
            </a:r>
            <a:r>
              <a:rPr lang="en-US" sz="2800" dirty="0" smtClean="0"/>
              <a:t>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same as for 2010 cohort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1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384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8469" y="477654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0469" y="510045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6357" y="542176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8357" y="57503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</a:t>
            </a:r>
            <a:r>
              <a:rPr lang="en-US" sz="2800" dirty="0" smtClean="0"/>
              <a:t>year-class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Remaining cohorts assuming the same</a:t>
            </a: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Under the assumptions of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recruitment	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mortality (between ages and years)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catchability (between ages and years)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>
                <a:solidFill>
                  <a:srgbClr val="D55E00"/>
                </a:solidFill>
              </a:rPr>
              <a:t>Longitudinal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9E73"/>
                </a:solidFill>
              </a:rPr>
              <a:t>cross-sectional</a:t>
            </a:r>
            <a:r>
              <a:rPr lang="en-US" sz="2800" dirty="0" smtClean="0"/>
              <a:t> catch-curve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27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Note that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qE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/>
              <a:t> </a:t>
            </a:r>
            <a:r>
              <a:rPr lang="en-US" dirty="0" smtClean="0"/>
              <a:t>    and thus  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(1-A)</a:t>
            </a:r>
            <a:r>
              <a:rPr lang="en-US" baseline="30000" dirty="0" smtClean="0"/>
              <a:t>t</a:t>
            </a:r>
            <a:endParaRPr lang="en-US" dirty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r>
              <a:rPr lang="en-US" dirty="0" smtClean="0"/>
              <a:t> 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Substituting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  <a:r>
              <a:rPr lang="en-US" dirty="0" smtClean="0"/>
              <a:t>  into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qN</a:t>
            </a:r>
            <a:r>
              <a:rPr lang="en-US" baseline="-25000" dirty="0" err="1"/>
              <a:t>t</a:t>
            </a:r>
            <a:r>
              <a:rPr lang="en-US" dirty="0" smtClean="0"/>
              <a:t>  gives 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r>
              <a:rPr lang="en-US" dirty="0"/>
              <a:t>Can this </a:t>
            </a:r>
            <a:r>
              <a:rPr lang="en-US" dirty="0" smtClean="0"/>
              <a:t>be linearized?</a:t>
            </a:r>
          </a:p>
        </p:txBody>
      </p:sp>
      <p:grpSp>
        <p:nvGrpSpPr>
          <p:cNvPr id="396294" name="Group 396293"/>
          <p:cNvGrpSpPr/>
          <p:nvPr/>
        </p:nvGrpSpPr>
        <p:grpSpPr>
          <a:xfrm>
            <a:off x="5105400" y="1295400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Transformed model:   log(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) = log(qN</a:t>
            </a:r>
            <a:r>
              <a:rPr lang="en-US" baseline="-25000" dirty="0" smtClean="0"/>
              <a:t>0</a:t>
            </a:r>
            <a:r>
              <a:rPr lang="en-US" dirty="0" smtClean="0"/>
              <a:t>)-</a:t>
            </a:r>
            <a:r>
              <a:rPr lang="en-US" dirty="0" err="1" smtClean="0"/>
              <a:t>Zt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518568" y="1981200"/>
            <a:ext cx="4106863" cy="4289425"/>
            <a:chOff x="2492376" y="995363"/>
            <a:chExt cx="4106863" cy="4289425"/>
          </a:xfrm>
        </p:grpSpPr>
        <p:grpSp>
          <p:nvGrpSpPr>
            <p:cNvPr id="38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86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</p:spTree>
    <p:extLst>
      <p:ext uri="{BB962C8B-B14F-4D97-AF65-F5344CB8AC3E}">
        <p14:creationId xmlns:p14="http://schemas.microsoft.com/office/powerpoint/2010/main" val="16511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029200"/>
          </a:xfrm>
        </p:spPr>
        <p:txBody>
          <a:bodyPr/>
          <a:lstStyle/>
          <a:p>
            <a:pPr eaLnBrk="1" hangingPunct="1"/>
            <a:r>
              <a:rPr lang="en-US" b="1" dirty="0" smtClean="0"/>
              <a:t>Author:</a:t>
            </a:r>
            <a:r>
              <a:rPr lang="en-US" dirty="0" smtClean="0"/>
              <a:t> </a:t>
            </a:r>
            <a:r>
              <a:rPr lang="en-US" i="1" dirty="0" smtClean="0"/>
              <a:t>Introductory Fisheries Analyses with 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Maintainer:</a:t>
            </a:r>
            <a:r>
              <a:rPr lang="en-US" dirty="0" smtClean="0"/>
              <a:t> </a:t>
            </a:r>
            <a:r>
              <a:rPr lang="en-US" i="1" dirty="0" err="1" smtClean="0"/>
              <a:t>fishR</a:t>
            </a:r>
            <a:r>
              <a:rPr lang="en-US" dirty="0" smtClean="0"/>
              <a:t> website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smtClean="0"/>
              <a:t>Author &amp; Maintainer: </a:t>
            </a:r>
            <a:r>
              <a:rPr lang="en-US" i="1" dirty="0" smtClean="0"/>
              <a:t>FSA</a:t>
            </a:r>
            <a:r>
              <a:rPr lang="en-US" dirty="0" smtClean="0"/>
              <a:t> and </a:t>
            </a:r>
            <a:r>
              <a:rPr lang="en-US" i="1" dirty="0" err="1" smtClean="0"/>
              <a:t>FSAdata</a:t>
            </a:r>
            <a:r>
              <a:rPr lang="en-US" dirty="0" smtClean="0"/>
              <a:t> R packages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Mortality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b="1" dirty="0" smtClean="0"/>
              <a:t>Z</a:t>
            </a:r>
          </a:p>
          <a:p>
            <a:pPr lvl="1"/>
            <a:r>
              <a:rPr lang="en-US" dirty="0" smtClean="0"/>
              <a:t>Instantaneous total mortality rate</a:t>
            </a:r>
          </a:p>
          <a:p>
            <a:pPr lvl="1"/>
            <a:r>
              <a:rPr lang="en-US" dirty="0" smtClean="0"/>
              <a:t>Annual decline in natural log of CPE</a:t>
            </a:r>
          </a:p>
          <a:p>
            <a:pPr lvl="1"/>
            <a:r>
              <a:rPr lang="en-US" dirty="0" smtClean="0"/>
              <a:t>Uninterpretable</a:t>
            </a:r>
          </a:p>
          <a:p>
            <a:pPr lvl="1"/>
            <a:endParaRPr lang="en-US" sz="1800" dirty="0"/>
          </a:p>
          <a:p>
            <a:r>
              <a:rPr lang="en-US" b="1" dirty="0" smtClean="0"/>
              <a:t>A</a:t>
            </a:r>
          </a:p>
          <a:p>
            <a:pPr lvl="1"/>
            <a:r>
              <a:rPr lang="en-US" dirty="0"/>
              <a:t>A=1-e</a:t>
            </a:r>
            <a:r>
              <a:rPr lang="en-US" baseline="30000" dirty="0"/>
              <a:t>-Z</a:t>
            </a:r>
          </a:p>
          <a:p>
            <a:pPr lvl="1"/>
            <a:r>
              <a:rPr lang="en-US" dirty="0" smtClean="0"/>
              <a:t>Total annual mortality rate</a:t>
            </a:r>
          </a:p>
          <a:p>
            <a:pPr lvl="1"/>
            <a:r>
              <a:rPr lang="en-US" dirty="0" smtClean="0"/>
              <a:t>Proportional decline in CPE</a:t>
            </a:r>
          </a:p>
          <a:p>
            <a:pPr lvl="1"/>
            <a:r>
              <a:rPr lang="en-US" dirty="0" smtClean="0"/>
              <a:t>Easily interpretable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31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Descending limb</a:t>
            </a:r>
          </a:p>
          <a:p>
            <a:pPr lvl="1"/>
            <a:r>
              <a:rPr lang="en-US" dirty="0" smtClean="0"/>
              <a:t>Include age with peak catch</a:t>
            </a:r>
            <a:endParaRPr lang="en-US" dirty="0"/>
          </a:p>
          <a:p>
            <a:pPr lvl="1"/>
            <a:r>
              <a:rPr lang="en-US" dirty="0" smtClean="0"/>
              <a:t>Use all ages where C</a:t>
            </a:r>
            <a:r>
              <a:rPr lang="en-US" baseline="-25000" dirty="0" smtClean="0"/>
              <a:t>t</a:t>
            </a:r>
            <a:r>
              <a:rPr lang="en-US" dirty="0" smtClean="0"/>
              <a:t>&gt;0</a:t>
            </a:r>
          </a:p>
          <a:p>
            <a:pPr lvl="2"/>
            <a:r>
              <a:rPr lang="en-US" dirty="0" smtClean="0"/>
              <a:t>though some argue for various right truncation rules</a:t>
            </a:r>
          </a:p>
          <a:p>
            <a:r>
              <a:rPr lang="en-US" dirty="0" smtClean="0"/>
              <a:t>Weighted regression</a:t>
            </a:r>
          </a:p>
          <a:p>
            <a:pPr lvl="1"/>
            <a:r>
              <a:rPr lang="en-US" dirty="0" smtClean="0"/>
              <a:t>Reduced effect of ages with low CPE</a:t>
            </a:r>
          </a:p>
          <a:p>
            <a:pPr lvl="1"/>
            <a:r>
              <a:rPr lang="en-US" dirty="0" smtClean="0"/>
              <a:t>Demonstrated with R script</a:t>
            </a:r>
            <a:endParaRPr lang="en-US" dirty="0"/>
          </a:p>
          <a:p>
            <a:r>
              <a:rPr lang="en-US" dirty="0" smtClean="0"/>
              <a:t>Chapman-Robson method</a:t>
            </a:r>
          </a:p>
          <a:p>
            <a:pPr lvl="1"/>
            <a:r>
              <a:rPr lang="en-US" dirty="0" smtClean="0"/>
              <a:t>Generally preferred over regression method</a:t>
            </a:r>
          </a:p>
          <a:p>
            <a:pPr lvl="1"/>
            <a:r>
              <a:rPr lang="en-US" dirty="0" smtClean="0"/>
              <a:t>Demonstrated in R script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Mortality Rates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If catch curve slopes differ, then Z differs.</a:t>
            </a:r>
          </a:p>
          <a:p>
            <a:pPr lvl="1"/>
            <a:r>
              <a:rPr lang="en-US" dirty="0" smtClean="0"/>
              <a:t>i.e., mortality rates differ.</a:t>
            </a:r>
          </a:p>
          <a:p>
            <a:endParaRPr lang="en-US" dirty="0"/>
          </a:p>
          <a:p>
            <a:r>
              <a:rPr lang="en-US" dirty="0" smtClean="0"/>
              <a:t>Test for different slopes using dummy variable regression (aka indicator variable regression or ANCOVA).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Dummy/Indicator </a:t>
            </a:r>
            <a:r>
              <a:rPr lang="en-US" dirty="0"/>
              <a:t>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5225"/>
            <a:ext cx="8763000" cy="4930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>
              <a:solidFill>
                <a:srgbClr val="0072B2"/>
              </a:solidFill>
            </a:endParaRPr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1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from USA</a:t>
            </a:r>
            <a:endParaRPr lang="en-US" dirty="0"/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0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otherwise (i.e., </a:t>
            </a:r>
            <a:r>
              <a:rPr lang="en-US" dirty="0" smtClean="0"/>
              <a:t>from CANADA)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of two </a:t>
            </a:r>
            <a:r>
              <a:rPr lang="en-US" dirty="0" smtClean="0"/>
              <a:t>(or more) </a:t>
            </a:r>
            <a:r>
              <a:rPr lang="en-US" dirty="0"/>
              <a:t>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Used </a:t>
            </a:r>
            <a:r>
              <a:rPr lang="en-US" dirty="0"/>
              <a:t>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Catch curve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between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 smtClean="0">
              <a:solidFill>
                <a:srgbClr val="0072B2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s the effect of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on </a:t>
            </a:r>
            <a:r>
              <a:rPr lang="en-US" b="1" dirty="0" err="1" smtClean="0">
                <a:solidFill>
                  <a:srgbClr val="0072B2"/>
                </a:solidFill>
              </a:rPr>
              <a:t>logfreq</a:t>
            </a:r>
            <a:r>
              <a:rPr lang="en-US" dirty="0" smtClean="0"/>
              <a:t> affected by </a:t>
            </a:r>
            <a:r>
              <a:rPr lang="en-US" b="1" dirty="0" smtClean="0">
                <a:solidFill>
                  <a:srgbClr val="0072B2"/>
                </a:solidFill>
              </a:rPr>
              <a:t>country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For catch curve example 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logfreq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age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countryUSA + </a:t>
            </a:r>
            <a:r>
              <a:rPr lang="en-US" sz="2200" dirty="0">
                <a:latin typeface="Symbol" pitchFamily="18" charset="2"/>
              </a:rPr>
              <a:t>g</a:t>
            </a:r>
            <a:r>
              <a:rPr lang="en-US" sz="2200" baseline="-25000" dirty="0"/>
              <a:t>1</a:t>
            </a:r>
            <a:r>
              <a:rPr lang="en-US" sz="2200" dirty="0"/>
              <a:t>countryUSA*age</a:t>
            </a:r>
          </a:p>
          <a:p>
            <a:endParaRPr lang="en-US" sz="1600" dirty="0"/>
          </a:p>
          <a:p>
            <a:r>
              <a:rPr lang="en-US" sz="2800" dirty="0" smtClean="0"/>
              <a:t>Order of explanatory variables: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Quantitative covariate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Individual indicator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Interaction </a:t>
            </a:r>
            <a:r>
              <a:rPr lang="en-US" sz="2400" dirty="0"/>
              <a:t>between indicators and covariate</a:t>
            </a:r>
          </a:p>
          <a:p>
            <a:pPr lvl="1"/>
            <a:endParaRPr lang="en-US" sz="1600" dirty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54249"/>
            <a:ext cx="8763000" cy="49847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0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endParaRPr lang="en-US" sz="2600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age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 smtClean="0"/>
              <a:t>                = (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+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 + (</a:t>
            </a:r>
            <a:r>
              <a:rPr lang="en-US" sz="2600" dirty="0" smtClean="0">
                <a:latin typeface="Symbol" pitchFamily="18" charset="2"/>
              </a:rPr>
              <a:t>b</a:t>
            </a:r>
            <a:r>
              <a:rPr lang="en-US" sz="2600" dirty="0" smtClean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)age </a:t>
            </a:r>
            <a:endParaRPr 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en-US" sz="2600" dirty="0" err="1" smtClean="0">
                <a:latin typeface="Symbol" pitchFamily="18" charset="2"/>
              </a:rPr>
              <a:t>m</a:t>
            </a:r>
            <a:r>
              <a:rPr lang="en-US" sz="2600" baseline="-25000" dirty="0" err="1" smtClean="0"/>
              <a:t>logfreq</a:t>
            </a:r>
            <a:r>
              <a:rPr lang="en-US" sz="2600" dirty="0" smtClean="0"/>
              <a:t> = 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 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countryUSA*age</a:t>
            </a:r>
          </a:p>
        </p:txBody>
      </p:sp>
    </p:spTree>
    <p:extLst>
      <p:ext uri="{BB962C8B-B14F-4D97-AF65-F5344CB8AC3E}">
        <p14:creationId xmlns:p14="http://schemas.microsoft.com/office/powerpoint/2010/main" val="30556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362200"/>
          </a:xfrm>
        </p:spPr>
        <p:txBody>
          <a:bodyPr/>
          <a:lstStyle/>
          <a:p>
            <a:r>
              <a:rPr lang="en-US" dirty="0" smtClean="0"/>
              <a:t>If catch curve slopes differ, then Z differs</a:t>
            </a:r>
          </a:p>
          <a:p>
            <a:endParaRPr lang="en-US" sz="1400" dirty="0"/>
          </a:p>
          <a:p>
            <a:r>
              <a:rPr lang="en-US" dirty="0" smtClean="0"/>
              <a:t>Test if the interaction variable is significant or not (i.e., is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baseline="-25000" dirty="0"/>
              <a:t>1</a:t>
            </a:r>
            <a:r>
              <a:rPr lang="en-US" dirty="0" smtClean="0"/>
              <a:t>=0).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0" y="12954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not USA: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= </a:t>
            </a:r>
            <a:r>
              <a:rPr lang="en-US" sz="3200" dirty="0" smtClean="0">
                <a:latin typeface="Symbol" pitchFamily="18" charset="2"/>
              </a:rPr>
              <a:t>a</a:t>
            </a:r>
            <a:r>
              <a:rPr lang="en-US" sz="3200" dirty="0" smtClean="0"/>
              <a:t> + </a:t>
            </a:r>
            <a:r>
              <a:rPr lang="en-US" sz="3200" dirty="0" err="1" smtClean="0">
                <a:latin typeface="Symbol" pitchFamily="18" charset="2"/>
              </a:rPr>
              <a:t>b</a:t>
            </a:r>
            <a:r>
              <a:rPr lang="en-US" sz="3200" dirty="0" err="1" smtClean="0"/>
              <a:t>age</a:t>
            </a:r>
            <a:endParaRPr lang="en-US" sz="3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3999" y="19050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USA:       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= (</a:t>
            </a:r>
            <a:r>
              <a:rPr lang="en-US" sz="3200" dirty="0">
                <a:latin typeface="Symbol" pitchFamily="18" charset="2"/>
              </a:rPr>
              <a:t>a+d</a:t>
            </a:r>
            <a:r>
              <a:rPr lang="en-US" sz="3200" baseline="-25000" dirty="0"/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 + (</a:t>
            </a:r>
            <a:r>
              <a:rPr lang="en-US" sz="3200" dirty="0" smtClean="0">
                <a:latin typeface="Symbol" pitchFamily="18" charset="2"/>
              </a:rPr>
              <a:t>b+</a:t>
            </a:r>
            <a:r>
              <a:rPr lang="en-US" sz="3200" b="1" dirty="0" smtClean="0">
                <a:solidFill>
                  <a:srgbClr val="0072B2"/>
                </a:solidFill>
                <a:latin typeface="Symbol" pitchFamily="18" charset="2"/>
              </a:rPr>
              <a:t>g</a:t>
            </a:r>
            <a:r>
              <a:rPr lang="en-US" sz="3200" b="1" baseline="-25000" dirty="0" smtClean="0">
                <a:solidFill>
                  <a:srgbClr val="0072B2"/>
                </a:solidFill>
              </a:rPr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8960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Mortality Rates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4572000" cy="1143000"/>
          </a:xfrm>
        </p:spPr>
        <p:txBody>
          <a:bodyPr/>
          <a:lstStyle/>
          <a:p>
            <a:pPr algn="l"/>
            <a:r>
              <a:rPr lang="en-US" dirty="0" smtClean="0"/>
              <a:t>TA – Joseph Mrnak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49" y="2195512"/>
            <a:ext cx="8799051" cy="4525963"/>
          </a:xfrm>
        </p:spPr>
        <p:txBody>
          <a:bodyPr/>
          <a:lstStyle/>
          <a:p>
            <a:r>
              <a:rPr lang="en-US" dirty="0" smtClean="0"/>
              <a:t>Joe</a:t>
            </a:r>
          </a:p>
          <a:p>
            <a:endParaRPr lang="en-US" sz="1400" dirty="0" smtClean="0"/>
          </a:p>
          <a:p>
            <a:r>
              <a:rPr lang="en-US" dirty="0" smtClean="0"/>
              <a:t>B.Sc. (2016) Northland College</a:t>
            </a:r>
          </a:p>
          <a:p>
            <a:r>
              <a:rPr lang="en-US" dirty="0" smtClean="0"/>
              <a:t>M.Sc. (current) South Dakota Cooperative Fish and Wildlife Research Unit at South Dakota State</a:t>
            </a:r>
          </a:p>
          <a:p>
            <a:endParaRPr lang="en-US" sz="1400" dirty="0" smtClean="0"/>
          </a:p>
          <a:p>
            <a:r>
              <a:rPr lang="en-US" dirty="0" smtClean="0"/>
              <a:t>Interests: statistical modeling, population dynamics, </a:t>
            </a:r>
            <a:r>
              <a:rPr lang="en-US" smtClean="0"/>
              <a:t>management implications, </a:t>
            </a:r>
            <a:r>
              <a:rPr lang="en-US" dirty="0" smtClean="0"/>
              <a:t>and duck hunting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0565"/>
            <a:ext cx="3541251" cy="28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1050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</a:t>
            </a:r>
            <a:r>
              <a:rPr lang="en-US" dirty="0" smtClean="0"/>
              <a:t>few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 results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Beverton-Holt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on </a:t>
            </a:r>
            <a:r>
              <a:rPr lang="en-US" dirty="0"/>
              <a:t>Bertalanffy</a:t>
            </a:r>
          </a:p>
          <a:p>
            <a:pPr lvl="1"/>
            <a:r>
              <a:rPr lang="en-US" dirty="0" err="1" smtClean="0"/>
              <a:t>Gompertz</a:t>
            </a:r>
            <a:endParaRPr lang="en-US" dirty="0" smtClean="0"/>
          </a:p>
          <a:p>
            <a:pPr lvl="1"/>
            <a:r>
              <a:rPr lang="en-US" dirty="0" smtClean="0"/>
              <a:t>Logistic</a:t>
            </a:r>
            <a:endParaRPr lang="en-US" dirty="0"/>
          </a:p>
          <a:p>
            <a:pPr lvl="1"/>
            <a:r>
              <a:rPr lang="en-US" dirty="0" smtClean="0"/>
              <a:t>Richards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</a:t>
            </a:r>
            <a:r>
              <a:rPr lang="en-US" dirty="0"/>
              <a:t>“curvature” of </a:t>
            </a:r>
            <a:r>
              <a:rPr lang="en-US" dirty="0" smtClean="0"/>
              <a:t>the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Rate at which E[</a:t>
            </a:r>
            <a:r>
              <a:rPr lang="en-US" dirty="0" err="1" smtClean="0"/>
              <a:t>L|t</a:t>
            </a:r>
            <a:r>
              <a:rPr lang="en-US" dirty="0" smtClean="0"/>
              <a:t>] approaches </a:t>
            </a:r>
            <a:r>
              <a:rPr lang="en-US" dirty="0"/>
              <a:t>L</a:t>
            </a:r>
            <a:r>
              <a:rPr lang="en-US" baseline="-25000" dirty="0">
                <a:cs typeface="Arial" charset="0"/>
              </a:rPr>
              <a:t>∞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447799"/>
            <a:ext cx="4514850" cy="450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1471612"/>
            <a:ext cx="4448175" cy="4457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1314449"/>
          </a:xfrm>
        </p:spPr>
        <p:txBody>
          <a:bodyPr/>
          <a:lstStyle/>
          <a:p>
            <a:r>
              <a:rPr lang="en-US" dirty="0" smtClean="0"/>
              <a:t>VBGF is non-linear, in shape and parameters</a:t>
            </a:r>
          </a:p>
          <a:p>
            <a:r>
              <a:rPr lang="en-US" dirty="0" smtClean="0"/>
              <a:t>Non-linear least-squares minimizes RSS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2876551"/>
            <a:ext cx="4648200" cy="2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dirty="0" smtClean="0"/>
              <a:t>However, no closed-form solution</a:t>
            </a:r>
          </a:p>
          <a:p>
            <a:pPr lvl="1"/>
            <a:r>
              <a:rPr lang="en-US" b="0" dirty="0" smtClean="0"/>
              <a:t>Algorithms require </a:t>
            </a:r>
            <a:r>
              <a:rPr lang="en-US" b="0" dirty="0"/>
              <a:t>starting values</a:t>
            </a:r>
          </a:p>
          <a:p>
            <a:pPr lvl="1"/>
            <a:r>
              <a:rPr lang="en-US" b="0" dirty="0"/>
              <a:t>I</a:t>
            </a:r>
            <a:r>
              <a:rPr lang="en-US" b="0" dirty="0" smtClean="0"/>
              <a:t>teratively search for minimum RSS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95600"/>
            <a:ext cx="3810000" cy="34079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#1 – Profile Likelihood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and shape of likelihood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#2 – Bootstrapping</a:t>
            </a:r>
          </a:p>
          <a:p>
            <a:pPr lvl="1"/>
            <a:r>
              <a:rPr lang="en-US" dirty="0"/>
              <a:t>Construct a random sample (with replacement) of n </a:t>
            </a:r>
            <a:r>
              <a:rPr lang="en-US" dirty="0" smtClean="0"/>
              <a:t>“cases</a:t>
            </a:r>
            <a:r>
              <a:rPr lang="en-US" dirty="0"/>
              <a:t>" </a:t>
            </a:r>
            <a:r>
              <a:rPr lang="en-US" dirty="0" smtClean="0"/>
              <a:t>of observed data.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parameters from model </a:t>
            </a:r>
            <a:r>
              <a:rPr lang="en-US" dirty="0" smtClean="0"/>
              <a:t>fit </a:t>
            </a:r>
            <a:r>
              <a:rPr lang="en-US" dirty="0"/>
              <a:t>to this (</a:t>
            </a:r>
            <a:r>
              <a:rPr lang="en-US" dirty="0" smtClean="0"/>
              <a:t>re)sample.</a:t>
            </a:r>
          </a:p>
          <a:p>
            <a:pPr lvl="1"/>
            <a:r>
              <a:rPr lang="en-US" dirty="0" smtClean="0"/>
              <a:t>Repeat first </a:t>
            </a:r>
            <a:r>
              <a:rPr lang="en-US" dirty="0"/>
              <a:t>two steps B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95</a:t>
            </a:r>
            <a:r>
              <a:rPr lang="en-US" dirty="0"/>
              <a:t>% CI is values of ordered parameter estimates with 2.5% of </a:t>
            </a:r>
            <a:r>
              <a:rPr lang="en-US" dirty="0" smtClean="0"/>
              <a:t>values lesser </a:t>
            </a:r>
            <a:r>
              <a:rPr lang="en-US" dirty="0"/>
              <a:t>and 2.5% of values greater.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48201" y="1066800"/>
            <a:ext cx="4343400" cy="2862322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2B2"/>
                </a:solidFill>
              </a:rPr>
              <a:t>For a thorough description see </a:t>
            </a:r>
            <a:r>
              <a:rPr lang="en-US" sz="2000" dirty="0">
                <a:solidFill>
                  <a:srgbClr val="0072B2"/>
                </a:solidFill>
              </a:rPr>
              <a:t>Ogle, D.H., T.O. Brenden, and J.L. McCormick. </a:t>
            </a:r>
            <a:r>
              <a:rPr lang="en-US" sz="2000" dirty="0" smtClean="0">
                <a:solidFill>
                  <a:srgbClr val="0072B2"/>
                </a:solidFill>
              </a:rPr>
              <a:t>2018. </a:t>
            </a:r>
            <a:r>
              <a:rPr lang="en-US" sz="2000" b="1" dirty="0">
                <a:solidFill>
                  <a:srgbClr val="0072B2"/>
                </a:solidFill>
              </a:rPr>
              <a:t>Growth Estimation: Growth Models and Statistical Inference</a:t>
            </a:r>
            <a:r>
              <a:rPr lang="en-US" sz="2000" dirty="0">
                <a:solidFill>
                  <a:srgbClr val="0072B2"/>
                </a:solidFill>
              </a:rPr>
              <a:t>. In Quist, M.C. and D. </a:t>
            </a:r>
            <a:r>
              <a:rPr lang="en-US" sz="2000" dirty="0" err="1">
                <a:solidFill>
                  <a:srgbClr val="0072B2"/>
                </a:solidFill>
              </a:rPr>
              <a:t>Isermann</a:t>
            </a:r>
            <a:r>
              <a:rPr lang="en-US" sz="2000" dirty="0">
                <a:solidFill>
                  <a:srgbClr val="0072B2"/>
                </a:solidFill>
              </a:rPr>
              <a:t>, editors. Age and Growth of Fishes: Principles and Techniques. American Fisheries Society.</a:t>
            </a:r>
          </a:p>
        </p:txBody>
      </p:sp>
    </p:spTree>
    <p:extLst>
      <p:ext uri="{BB962C8B-B14F-4D97-AF65-F5344CB8AC3E}">
        <p14:creationId xmlns:p14="http://schemas.microsoft.com/office/powerpoint/2010/main" val="35875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Workshop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typical population dynamic rate functions, including</a:t>
            </a:r>
          </a:p>
          <a:p>
            <a:pPr lvl="1" eaLnBrk="1" hangingPunct="1"/>
            <a:r>
              <a:rPr lang="en-US" dirty="0" smtClean="0"/>
              <a:t>mortality rates</a:t>
            </a:r>
          </a:p>
          <a:p>
            <a:pPr lvl="1" eaLnBrk="1" hangingPunct="1"/>
            <a:r>
              <a:rPr lang="en-US" dirty="0" smtClean="0"/>
              <a:t>growth functions</a:t>
            </a:r>
          </a:p>
          <a:p>
            <a:pPr lvl="1" eaLnBrk="1" hangingPunct="1"/>
            <a:r>
              <a:rPr lang="en-US" dirty="0" smtClean="0"/>
              <a:t>weight-length </a:t>
            </a:r>
            <a:r>
              <a:rPr lang="en-US" dirty="0"/>
              <a:t>relationships (and comparisons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Methods to compare parameter estimates</a:t>
            </a:r>
          </a:p>
          <a:p>
            <a:pPr eaLnBrk="1" hangingPunct="1"/>
            <a:r>
              <a:rPr lang="en-US" dirty="0" smtClean="0"/>
              <a:t>Additional topics</a:t>
            </a:r>
          </a:p>
          <a:p>
            <a:pPr lvl="1" eaLnBrk="1" hangingPunct="1"/>
            <a:r>
              <a:rPr lang="en-US" dirty="0" smtClean="0"/>
              <a:t>Reproducible research documents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Growth Model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Script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D55E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9E73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9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marL="688975" lvl="1" indent="-231775"/>
            <a:r>
              <a:rPr lang="en-US" dirty="0" smtClean="0"/>
              <a:t>“Is RSS significantly reduced?”</a:t>
            </a:r>
          </a:p>
          <a:p>
            <a:pPr marL="688975" lvl="1" indent="-231775"/>
            <a:r>
              <a:rPr lang="en-US" dirty="0" smtClean="0"/>
              <a:t>F-test</a:t>
            </a:r>
          </a:p>
          <a:p>
            <a:endParaRPr lang="en-US" sz="1400" dirty="0"/>
          </a:p>
          <a:p>
            <a:r>
              <a:rPr lang="en-US" dirty="0" smtClean="0"/>
              <a:t>Likelihood Ratio Test</a:t>
            </a:r>
          </a:p>
          <a:p>
            <a:pPr marL="688975" lvl="1" indent="-231775"/>
            <a:r>
              <a:rPr lang="en-US" dirty="0" smtClean="0"/>
              <a:t>“Is likelihood significantly increased?”</a:t>
            </a:r>
          </a:p>
          <a:p>
            <a:pPr marL="688975" lvl="1" indent="-231775"/>
            <a:r>
              <a:rPr lang="en-US" dirty="0" smtClean="0"/>
              <a:t>“Is negative log likelihood significantly decreased?”</a:t>
            </a:r>
          </a:p>
          <a:p>
            <a:pPr marL="688975" lvl="1" indent="-231775"/>
            <a:r>
              <a:rPr lang="en-US" dirty="0" smtClean="0"/>
              <a:t>Chi-square test</a:t>
            </a:r>
          </a:p>
          <a:p>
            <a:pPr lvl="1"/>
            <a:endParaRPr lang="en-US" sz="14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400" dirty="0"/>
          </a:p>
          <a:p>
            <a:r>
              <a:rPr lang="en-US" dirty="0" smtClean="0"/>
              <a:t>Examine 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19800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/>
              <a:t>Significant 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Script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6419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830" y="387727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19400"/>
            <a:ext cx="9144000" cy="105787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5715000"/>
            <a:ext cx="807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4" name="Rectangle 13"/>
          <p:cNvSpPr/>
          <p:nvPr/>
        </p:nvSpPr>
        <p:spPr bwMode="auto">
          <a:xfrm>
            <a:off x="0" y="4474463"/>
            <a:ext cx="9144000" cy="47853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Compare Growth Model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1026" name="Picture 2" descr="http://derekogle.com/NCNRS349/modules/Condition/BKG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2980"/>
            <a:ext cx="426720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  <a:p>
            <a:r>
              <a:rPr lang="en-US" dirty="0" smtClean="0"/>
              <a:t>Can be represented by a power function with multiplicative errors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Examine natural logarithm of this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467100" y="32004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723586" imgH="228501" progId="Equation.3">
                  <p:embed/>
                </p:oleObj>
              </mc:Choice>
              <mc:Fallback>
                <p:oleObj name="Equation" r:id="rId4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2004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3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Weight-Length Relationship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Compare Weight-Length Relationship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631546" cy="310996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5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dult (age-5 and older) abundance from mark-recapture (captured in </a:t>
            </a:r>
            <a:r>
              <a:rPr lang="en-US" dirty="0" err="1" smtClean="0"/>
              <a:t>fyke</a:t>
            </a:r>
            <a:r>
              <a:rPr lang="en-US" dirty="0" smtClean="0"/>
              <a:t> nets, tagged, recaptured in a compulsory creel census)</a:t>
            </a:r>
          </a:p>
          <a:p>
            <a:r>
              <a:rPr lang="en-US" dirty="0"/>
              <a:t>A</a:t>
            </a:r>
            <a:r>
              <a:rPr lang="en-US" dirty="0" smtClean="0"/>
              <a:t>ge-0 abundance from mark-recapture (captured with boat AC electrofishing in autumn on three consecutive nights, fin-clipped each night)</a:t>
            </a:r>
          </a:p>
          <a:p>
            <a:r>
              <a:rPr lang="en-US" dirty="0" smtClean="0"/>
              <a:t>Modified from </a:t>
            </a:r>
            <a:r>
              <a:rPr lang="en-US" dirty="0" smtClean="0">
                <a:hlinkClick r:id="rId2"/>
              </a:rPr>
              <a:t>“Factors affecting recruitment of Walleyes in Escanaba Lake, Wisconsin, 1958-1996 (Hansen et al. 1998)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4193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594"/>
            <a:ext cx="8229600" cy="5209570"/>
          </a:xfrm>
        </p:spPr>
        <p:txBody>
          <a:bodyPr/>
          <a:lstStyle/>
          <a:p>
            <a:r>
              <a:rPr lang="en-US" dirty="0" smtClean="0"/>
              <a:t>Density-Independent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R/S </a:t>
            </a:r>
            <a:r>
              <a:rPr lang="en-US" dirty="0"/>
              <a:t>is a constant of S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is </a:t>
            </a:r>
            <a:r>
              <a:rPr lang="en-US" dirty="0"/>
              <a:t>“density independent”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16129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33337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flipV="1">
            <a:off x="5291138" y="1747836"/>
            <a:ext cx="3373438" cy="45719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33321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78663" y="990600"/>
            <a:ext cx="1608137" cy="523875"/>
            <a:chOff x="6490818" y="1761565"/>
            <a:chExt cx="1608137" cy="523875"/>
          </a:xfrm>
        </p:grpSpPr>
        <p:sp>
          <p:nvSpPr>
            <p:cNvPr id="7" name="Rectangle 6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9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44524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  <a:endParaRPr lang="en-US" dirty="0">
              <a:solidFill>
                <a:srgbClr val="D55E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4751387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497137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516187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</a:p>
          <a:p>
            <a:pPr lvl="1"/>
            <a:r>
              <a:rPr lang="en-US" dirty="0" smtClean="0"/>
              <a:t>a has same meaning</a:t>
            </a:r>
          </a:p>
          <a:p>
            <a:pPr lvl="1"/>
            <a:r>
              <a:rPr lang="en-US" dirty="0" smtClean="0"/>
              <a:t>b is “density-dependent” parameter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at asymptote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equals a/b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1430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  <a:endParaRPr lang="en-US" dirty="0">
              <a:solidFill>
                <a:srgbClr val="0072B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630488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351338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5019675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41388" y="5521325"/>
            <a:ext cx="3379788" cy="623888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765425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349750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784475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291138" y="2778125"/>
            <a:ext cx="3373438" cy="33067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</a:p>
          <a:p>
            <a:pPr lvl="1"/>
            <a:r>
              <a:rPr lang="en-US" dirty="0" smtClean="0"/>
              <a:t>a, b have same meaning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a/be, occurs at S</a:t>
            </a:r>
            <a:r>
              <a:rPr lang="en-US" baseline="-25000" dirty="0" smtClean="0"/>
              <a:t>p</a:t>
            </a:r>
            <a:r>
              <a:rPr lang="en-US" dirty="0" smtClean="0"/>
              <a:t>=1/b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Sampled with a bottom trawl from 28 locations throughout Lake Superior</a:t>
            </a:r>
          </a:p>
          <a:p>
            <a:r>
              <a:rPr lang="en-US" dirty="0" smtClean="0"/>
              <a:t>TL (mm) and region recorded for all fish</a:t>
            </a:r>
          </a:p>
          <a:p>
            <a:r>
              <a:rPr lang="en-US" dirty="0" smtClean="0"/>
              <a:t>Weight (g) and age from thin-sectioned otoliths recorded for a length-stratified subsample</a:t>
            </a:r>
          </a:p>
          <a:p>
            <a:r>
              <a:rPr lang="en-US" dirty="0"/>
              <a:t>M</a:t>
            </a:r>
            <a:r>
              <a:rPr lang="en-US" dirty="0" smtClean="0"/>
              <a:t>odified from </a:t>
            </a:r>
            <a:r>
              <a:rPr lang="en-US" dirty="0" smtClean="0">
                <a:solidFill>
                  <a:srgbClr val="3333CC"/>
                </a:solidFill>
                <a:hlinkClick r:id="rId2"/>
              </a:rPr>
              <a:t>“Age, Growth, and Size of Lake Superior Pygmy Whitefish” (Stewart et al. 2016)</a:t>
            </a:r>
            <a:endParaRPr lang="en-US" dirty="0" smtClean="0">
              <a:solidFill>
                <a:srgbClr val="3333CC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Beverton-Holt, Ricker, and power functions shapes.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</a:t>
            </a:r>
            <a:r>
              <a:rPr lang="en-US" dirty="0" err="1" smtClean="0"/>
              <a:t>depensation</a:t>
            </a:r>
            <a:r>
              <a:rPr lang="en-US" dirty="0" smtClean="0"/>
              <a:t> and over-compensation.</a:t>
            </a:r>
          </a:p>
          <a:p>
            <a:r>
              <a:rPr lang="en-US" dirty="0" smtClean="0"/>
              <a:t>Sigmoidal Beverton-Holt</a:t>
            </a:r>
          </a:p>
          <a:p>
            <a:pPr lvl="1"/>
            <a:r>
              <a:rPr lang="en-US" dirty="0" smtClean="0"/>
              <a:t>Third parameter similar to purpose in </a:t>
            </a:r>
            <a:r>
              <a:rPr lang="en-US" dirty="0" err="1" smtClean="0"/>
              <a:t>Saila-Lorda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49053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r>
              <a:rPr lang="en-US" dirty="0" smtClean="0"/>
              <a:t>Sigmoidal Beverton-Holt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846255"/>
            <a:ext cx="8763000" cy="2554545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2B2"/>
                </a:solidFill>
              </a:rPr>
              <a:t>For good reviews and discussion, see</a:t>
            </a:r>
          </a:p>
          <a:p>
            <a:endParaRPr lang="en-US" sz="1000" dirty="0" smtClean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2B2"/>
                </a:solidFill>
              </a:rPr>
              <a:t>Needle, C.L. 2002. Recruitment </a:t>
            </a:r>
            <a:r>
              <a:rPr lang="en-US" sz="2400" dirty="0" err="1" smtClean="0">
                <a:solidFill>
                  <a:srgbClr val="0072B2"/>
                </a:solidFill>
              </a:rPr>
              <a:t>models:diagnosis</a:t>
            </a:r>
            <a:r>
              <a:rPr lang="en-US" sz="2400" dirty="0" smtClean="0">
                <a:solidFill>
                  <a:srgbClr val="0072B2"/>
                </a:solidFill>
              </a:rPr>
              <a:t> and prognosis. Reviews in Fish Biology and Fisheries. 11:95-111.</a:t>
            </a:r>
            <a:endParaRPr lang="en-US" sz="2400" dirty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2B2"/>
                </a:solidFill>
              </a:rPr>
              <a:t>Subbey</a:t>
            </a:r>
            <a:r>
              <a:rPr lang="en-US" sz="2400" dirty="0" smtClean="0">
                <a:solidFill>
                  <a:srgbClr val="0072B2"/>
                </a:solidFill>
              </a:rPr>
              <a:t>, S. et al. 2014. </a:t>
            </a:r>
            <a:r>
              <a:rPr lang="en-US" sz="2400" dirty="0" smtClean="0">
                <a:solidFill>
                  <a:srgbClr val="0072B2"/>
                </a:solidFill>
                <a:hlinkClick r:id="rId2"/>
              </a:rPr>
              <a:t>Modelling and forecasting stock-recruitment: current and future perspectives</a:t>
            </a:r>
            <a:r>
              <a:rPr lang="en-US" sz="2400" dirty="0" smtClean="0">
                <a:solidFill>
                  <a:srgbClr val="0072B2"/>
                </a:solidFill>
              </a:rPr>
              <a:t>. ICES Journal of Marine Science. 71:2307-2322.</a:t>
            </a:r>
            <a:endParaRPr lang="en-US" sz="2400" dirty="0">
              <a:solidFill>
                <a:srgbClr val="0072B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Stock-Recruitment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631546" cy="310996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Escanaba Lake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fyke</a:t>
            </a:r>
            <a:r>
              <a:rPr lang="en-US" dirty="0" smtClean="0"/>
              <a:t> net surveys</a:t>
            </a:r>
          </a:p>
          <a:p>
            <a:r>
              <a:rPr lang="en-US" dirty="0" smtClean="0"/>
              <a:t>All fish measured and, five fish per 0.5-in length category weighed and aged.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4466</TotalTime>
  <Words>3883</Words>
  <Application>Microsoft Office PowerPoint</Application>
  <PresentationFormat>On-screen Show (4:3)</PresentationFormat>
  <Paragraphs>1309</Paragraphs>
  <Slides>73</Slides>
  <Notes>26</Notes>
  <HiddenSlides>13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Courier New</vt:lpstr>
      <vt:lpstr>Symbol</vt:lpstr>
      <vt:lpstr>Wingdings</vt:lpstr>
      <vt:lpstr>Office Theme</vt:lpstr>
      <vt:lpstr>Equation</vt:lpstr>
      <vt:lpstr>R for Fisheries  Population Dynamcs</vt:lpstr>
      <vt:lpstr>Who I Am?</vt:lpstr>
      <vt:lpstr>Who I Am?</vt:lpstr>
      <vt:lpstr>TA – Joseph Mrnak</vt:lpstr>
      <vt:lpstr>Workshop Objectives</vt:lpstr>
      <vt:lpstr>Workshop Data I</vt:lpstr>
      <vt:lpstr>Workshop Data I</vt:lpstr>
      <vt:lpstr>Workshop Data II</vt:lpstr>
      <vt:lpstr>Workshop Data II</vt:lpstr>
      <vt:lpstr>Pygmy Whitefish Script</vt:lpstr>
      <vt:lpstr>Age-Length Key – Concept</vt:lpstr>
      <vt:lpstr>Age-Length Key – Development</vt:lpstr>
      <vt:lpstr>Pygmy Whitefish Script</vt:lpstr>
      <vt:lpstr>Age-Length Key – Concept</vt:lpstr>
      <vt:lpstr>Age-Length Key – Assign Ages</vt:lpstr>
      <vt:lpstr>Age-Length Key – Assign Ages</vt:lpstr>
      <vt:lpstr>Age-Length Key – Assign Ages</vt:lpstr>
      <vt:lpstr>Age-Length Key – Fractionation</vt:lpstr>
      <vt:lpstr>Age-Length Key – Assign Ages</vt:lpstr>
      <vt:lpstr>Age-Length Key – Assign Ages</vt:lpstr>
      <vt:lpstr>Age-Length Key – Concept</vt:lpstr>
      <vt:lpstr>Pygmy Whitefish Script</vt:lpstr>
      <vt:lpstr>Catch-at-Age Data</vt:lpstr>
      <vt:lpstr>Catch-at-Age Data</vt:lpstr>
      <vt:lpstr>Catch-at-Age Data</vt:lpstr>
      <vt:lpstr>Catch-at-Age Data</vt:lpstr>
      <vt:lpstr>Catch Curve Model</vt:lpstr>
      <vt:lpstr>Catch Curve Model</vt:lpstr>
      <vt:lpstr>Catch Curve Model</vt:lpstr>
      <vt:lpstr>Mortality Estimates</vt:lpstr>
      <vt:lpstr>Catch Curve Decisions</vt:lpstr>
      <vt:lpstr>Pygmy Whitefish Script</vt:lpstr>
      <vt:lpstr>Comparing Mortality Rates</vt:lpstr>
      <vt:lpstr>Dummy/Indicator Variables</vt:lpstr>
      <vt:lpstr>Interaction Variables</vt:lpstr>
      <vt:lpstr>Ultimate Full Model</vt:lpstr>
      <vt:lpstr>Submodels</vt:lpstr>
      <vt:lpstr>Comparing Mortality Rates</vt:lpstr>
      <vt:lpstr>Pygmy Whitefish Script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Von Bertalanffy – Typical</vt:lpstr>
      <vt:lpstr>Non-Linear Modeling</vt:lpstr>
      <vt:lpstr>Non-Linear Modeling</vt:lpstr>
      <vt:lpstr>Non-Linear Modeling</vt:lpstr>
      <vt:lpstr>Von Bertalanffy – Typical</vt:lpstr>
      <vt:lpstr>Pygmy Whitefish Script</vt:lpstr>
      <vt:lpstr>Suite of VBGF Models</vt:lpstr>
      <vt:lpstr>Steps in Comparison</vt:lpstr>
      <vt:lpstr>Model Comparisons</vt:lpstr>
      <vt:lpstr>Steps in Comparison</vt:lpstr>
      <vt:lpstr>Steps in Comparison</vt:lpstr>
      <vt:lpstr>Pygmy Whitefish Script</vt:lpstr>
      <vt:lpstr>Weight-Length Relationship</vt:lpstr>
      <vt:lpstr>Weight-Length Relationship</vt:lpstr>
      <vt:lpstr>Weight-Length Relationship</vt:lpstr>
      <vt:lpstr>Pygmy Whitefish Script</vt:lpstr>
      <vt:lpstr>Pygmy Whitefish Script</vt:lpstr>
      <vt:lpstr>Workshop Data II</vt:lpstr>
      <vt:lpstr>Workshop Data II</vt:lpstr>
      <vt:lpstr>Walleye Script</vt:lpstr>
      <vt:lpstr>Stock-Recruit Models</vt:lpstr>
      <vt:lpstr>Stock-Recruit Models</vt:lpstr>
      <vt:lpstr>Stock-Recruit Models</vt:lpstr>
      <vt:lpstr>Stock-Recruit Models</vt:lpstr>
      <vt:lpstr>Stock-Recruit Models</vt:lpstr>
      <vt:lpstr>Other Models</vt:lpstr>
      <vt:lpstr>Other Models</vt:lpstr>
      <vt:lpstr>Walleye Script</vt:lpstr>
      <vt:lpstr>Workshop Data I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146</cp:revision>
  <cp:lastPrinted>2017-11-10T22:07:32Z</cp:lastPrinted>
  <dcterms:created xsi:type="dcterms:W3CDTF">2009-12-30T00:53:00Z</dcterms:created>
  <dcterms:modified xsi:type="dcterms:W3CDTF">2017-12-23T02:32:13Z</dcterms:modified>
</cp:coreProperties>
</file>