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82" r:id="rId3"/>
    <p:sldId id="279" r:id="rId4"/>
    <p:sldId id="354" r:id="rId5"/>
    <p:sldId id="280" r:id="rId6"/>
    <p:sldId id="285" r:id="rId7"/>
    <p:sldId id="286" r:id="rId8"/>
    <p:sldId id="367" r:id="rId9"/>
    <p:sldId id="368" r:id="rId10"/>
    <p:sldId id="295" r:id="rId11"/>
    <p:sldId id="290" r:id="rId12"/>
    <p:sldId id="265" r:id="rId13"/>
    <p:sldId id="369" r:id="rId14"/>
    <p:sldId id="30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70" r:id="rId23"/>
    <p:sldId id="31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71" r:id="rId33"/>
    <p:sldId id="320" r:id="rId34"/>
    <p:sldId id="321" r:id="rId35"/>
    <p:sldId id="322" r:id="rId36"/>
    <p:sldId id="323" r:id="rId37"/>
    <p:sldId id="324" r:id="rId38"/>
    <p:sldId id="325" r:id="rId39"/>
    <p:sldId id="372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73" r:id="rId51"/>
    <p:sldId id="336" r:id="rId52"/>
    <p:sldId id="337" r:id="rId53"/>
    <p:sldId id="378" r:id="rId54"/>
    <p:sldId id="338" r:id="rId55"/>
    <p:sldId id="339" r:id="rId56"/>
    <p:sldId id="340" r:id="rId57"/>
    <p:sldId id="375" r:id="rId58"/>
    <p:sldId id="351" r:id="rId59"/>
    <p:sldId id="352" r:id="rId60"/>
    <p:sldId id="353" r:id="rId61"/>
    <p:sldId id="376" r:id="rId62"/>
    <p:sldId id="377" r:id="rId63"/>
    <p:sldId id="365" r:id="rId64"/>
    <p:sldId id="366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2"/>
    <a:srgbClr val="D55E00"/>
    <a:srgbClr val="009E73"/>
    <a:srgbClr val="E69F00"/>
    <a:srgbClr val="F0E442"/>
    <a:srgbClr val="3333CC"/>
    <a:srgbClr val="C0C0C0"/>
    <a:srgbClr val="969696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8" autoAdjust="0"/>
  </p:normalViewPr>
  <p:slideViewPr>
    <p:cSldViewPr>
      <p:cViewPr>
        <p:scale>
          <a:sx n="70" d="100"/>
          <a:sy n="70" d="100"/>
        </p:scale>
        <p:origin x="795" y="1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DAC34BD-5318-48F4-B18C-76C2D48B2A99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7D218A2-90D7-49FB-97F9-EC00D9F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5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4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40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844475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43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63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9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45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4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3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60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baseline="0" dirty="0" smtClean="0"/>
              <a:t>that</a:t>
            </a:r>
            <a:r>
              <a:rPr lang="en-US" dirty="0" smtClean="0"/>
              <a:t> </a:t>
            </a:r>
            <a:r>
              <a:rPr lang="en-US" baseline="0" dirty="0" smtClean="0"/>
              <a:t>Ct = </a:t>
            </a:r>
            <a:r>
              <a:rPr lang="en-US" baseline="0" dirty="0" err="1" smtClean="0"/>
              <a:t>qEtNt</a:t>
            </a:r>
            <a:endParaRPr lang="en-US" dirty="0" smtClean="0"/>
          </a:p>
          <a:p>
            <a:r>
              <a:rPr lang="en-US" dirty="0" smtClean="0"/>
              <a:t>Nt+1=(1-A)*</a:t>
            </a:r>
            <a:r>
              <a:rPr lang="en-US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= initial population size</a:t>
            </a:r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= population size at time t</a:t>
            </a:r>
          </a:p>
          <a:p>
            <a:pPr lvl="1"/>
            <a:r>
              <a:rPr lang="en-US" dirty="0" smtClean="0"/>
              <a:t>q = catchability coefficient</a:t>
            </a:r>
          </a:p>
          <a:p>
            <a:pPr lvl="1"/>
            <a:r>
              <a:rPr lang="en-US" dirty="0" smtClean="0"/>
              <a:t>Ct = catch at time t</a:t>
            </a:r>
          </a:p>
          <a:p>
            <a:pPr lvl="1"/>
            <a:r>
              <a:rPr lang="en-US" dirty="0" smtClean="0"/>
              <a:t>Et = effort expended at time t</a:t>
            </a:r>
          </a:p>
          <a:p>
            <a:pPr lvl="1"/>
            <a:r>
              <a:rPr lang="en-US" dirty="0" smtClean="0"/>
              <a:t>A = Annual mortality rate</a:t>
            </a:r>
          </a:p>
          <a:p>
            <a:pPr lvl="1"/>
            <a:r>
              <a:rPr lang="en-US" dirty="0" smtClean="0"/>
              <a:t>Z = instantaneous mortality rate (1-e-Z)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8588197_Factors_Affecting_Recruitment_of_Walleyes_in_Escanaba_Lake_Wisconsin_1958-1996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resources/pubs/Stewart_et_al_2016.pdf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icesjms/article/71/8/2307/2804451/Modelling-and-forecasting-stock-recruitment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 for Fisheries</a:t>
            </a:r>
            <a:b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Population </a:t>
            </a:r>
            <a:r>
              <a:rPr lang="en-US" sz="52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Dynamcs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Midwest Fisheries &amp; Wildlife Conference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rgbClr val="0072B2"/>
                </a:solidFill>
              </a:rPr>
              <a:t>28 January 2018</a:t>
            </a:r>
            <a:endParaRPr lang="en-US" sz="3000" b="1" dirty="0">
              <a:solidFill>
                <a:srgbClr val="0072B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75957"/>
            <a:ext cx="5324477" cy="2004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/>
              <a:t>Demonstrate </a:t>
            </a:r>
            <a:r>
              <a:rPr lang="en-US" dirty="0" smtClean="0"/>
              <a:t>“Initial </a:t>
            </a:r>
            <a:r>
              <a:rPr lang="en-US" dirty="0" smtClean="0"/>
              <a:t>Preparations” and “Initial </a:t>
            </a:r>
            <a:r>
              <a:rPr lang="en-US" dirty="0" smtClean="0"/>
              <a:t>Data Wrangling (and Quick Summaries</a:t>
            </a:r>
            <a:r>
              <a:rPr lang="en-US" dirty="0" smtClean="0"/>
              <a:t>)”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6909"/>
            <a:ext cx="1278194" cy="990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599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“</a:t>
            </a:r>
            <a:r>
              <a:rPr lang="en-US" dirty="0"/>
              <a:t>Initial Preparation, Get Data, and Simple Summaries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20039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Walleye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793"/>
            <a:ext cx="8229600" cy="764527"/>
          </a:xfrm>
        </p:spPr>
        <p:txBody>
          <a:bodyPr/>
          <a:lstStyle/>
          <a:p>
            <a:pPr algn="l"/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28" name="Elbow Connector 27"/>
          <p:cNvCxnSpPr>
            <a:stCxn id="3" idx="1"/>
            <a:endCxn id="12" idx="1"/>
          </p:cNvCxnSpPr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 dirty="0" err="1">
                <a:latin typeface="Courier New" pitchFamily="49" charset="0"/>
              </a:rPr>
              <a:t>LCat</a:t>
            </a:r>
            <a:endParaRPr lang="en-US" sz="2000" b="1" u="sng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73"/>
            <a:ext cx="8229600" cy="764527"/>
          </a:xfrm>
        </p:spPr>
        <p:txBody>
          <a:bodyPr/>
          <a:lstStyle/>
          <a:p>
            <a:pPr algn="l"/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 smtClean="0"/>
              <a:t>Demonstrate “Create </a:t>
            </a:r>
            <a:r>
              <a:rPr lang="en-US" dirty="0"/>
              <a:t>Age-Length </a:t>
            </a:r>
            <a:r>
              <a:rPr lang="en-US" dirty="0" smtClean="0"/>
              <a:t>Key”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6909"/>
            <a:ext cx="1278194" cy="990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599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“Create an </a:t>
            </a:r>
            <a:r>
              <a:rPr lang="en-US" dirty="0"/>
              <a:t>Age-Length </a:t>
            </a:r>
            <a:r>
              <a:rPr lang="en-US" dirty="0" smtClean="0"/>
              <a:t>Key”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20039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Walleye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" y="8985"/>
            <a:ext cx="8229600" cy="764527"/>
          </a:xfrm>
        </p:spPr>
        <p:txBody>
          <a:bodyPr/>
          <a:lstStyle/>
          <a:p>
            <a:pPr algn="l"/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750" y="971943"/>
            <a:ext cx="2819400" cy="2461170"/>
            <a:chOff x="285750" y="971943"/>
            <a:chExt cx="2819400" cy="2461170"/>
          </a:xfrm>
        </p:grpSpPr>
        <p:sp>
          <p:nvSpPr>
            <p:cNvPr id="3" name="Rectangle 2"/>
            <p:cNvSpPr/>
            <p:nvPr/>
          </p:nvSpPr>
          <p:spPr>
            <a:xfrm>
              <a:off x="285750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050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33550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5275" y="971943"/>
              <a:ext cx="1332160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4325" y="4002086"/>
            <a:ext cx="1700784" cy="2087359"/>
            <a:chOff x="314325" y="4002086"/>
            <a:chExt cx="1700784" cy="2087359"/>
          </a:xfrm>
        </p:grpSpPr>
        <p:sp>
          <p:nvSpPr>
            <p:cNvPr id="12" name="Rectangle 11"/>
            <p:cNvSpPr/>
            <p:nvPr/>
          </p:nvSpPr>
          <p:spPr>
            <a:xfrm>
              <a:off x="314325" y="4325543"/>
              <a:ext cx="1700784" cy="1763902"/>
            </a:xfrm>
            <a:prstGeom prst="rect">
              <a:avLst/>
            </a:prstGeom>
            <a:solidFill>
              <a:srgbClr val="FFCC99">
                <a:alpha val="75000"/>
              </a:srgbClr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8626" y="4376531"/>
              <a:ext cx="13716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27   </a:t>
              </a:r>
              <a:r>
                <a:rPr lang="en-US" b="1" dirty="0"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</a:pPr>
              <a:r>
                <a:rPr lang="en-US" b="1" dirty="0" smtClean="0">
                  <a:latin typeface="Courier New" pitchFamily="49" charset="0"/>
                </a:rPr>
                <a:t> 21   1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851" y="4002086"/>
              <a:ext cx="1357808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Age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61843" y="3627641"/>
            <a:ext cx="1700757" cy="2957309"/>
            <a:chOff x="3861843" y="3627641"/>
            <a:chExt cx="1700757" cy="2957309"/>
          </a:xfrm>
        </p:grpSpPr>
        <p:sp>
          <p:nvSpPr>
            <p:cNvPr id="16" name="Rectangle 15"/>
            <p:cNvSpPr/>
            <p:nvPr/>
          </p:nvSpPr>
          <p:spPr>
            <a:xfrm>
              <a:off x="3861843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76143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NA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NA</a:t>
              </a:r>
              <a:endParaRPr lang="en-US" b="1" dirty="0"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71368" y="3627641"/>
              <a:ext cx="169123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Length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3" name="Group 264192"/>
          <p:cNvGrpSpPr/>
          <p:nvPr/>
        </p:nvGrpSpPr>
        <p:grpSpPr>
          <a:xfrm>
            <a:off x="6086475" y="971943"/>
            <a:ext cx="2819400" cy="2461170"/>
            <a:chOff x="6086475" y="971943"/>
            <a:chExt cx="2819400" cy="2461170"/>
          </a:xfrm>
        </p:grpSpPr>
        <p:sp>
          <p:nvSpPr>
            <p:cNvPr id="20" name="Rectangle 19"/>
            <p:cNvSpPr/>
            <p:nvPr/>
          </p:nvSpPr>
          <p:spPr>
            <a:xfrm>
              <a:off x="6086475" y="1295400"/>
              <a:ext cx="2819400" cy="213360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00775" y="1346388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24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30   1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34   2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34275" y="1333500"/>
              <a:ext cx="1371600" cy="2086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27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36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21   </a:t>
              </a:r>
              <a:r>
                <a:rPr lang="en-US" b="1" dirty="0">
                  <a:latin typeface="Courier New" pitchFamily="49" charset="0"/>
                </a:rPr>
                <a:t>1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30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31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96000" y="971943"/>
              <a:ext cx="2345257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Full Sample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4192" name="Group 264191"/>
          <p:cNvGrpSpPr/>
          <p:nvPr/>
        </p:nvGrpSpPr>
        <p:grpSpPr>
          <a:xfrm>
            <a:off x="7077075" y="3627641"/>
            <a:ext cx="1828997" cy="2957309"/>
            <a:chOff x="7077075" y="3627641"/>
            <a:chExt cx="1828997" cy="2957309"/>
          </a:xfrm>
        </p:grpSpPr>
        <p:sp>
          <p:nvSpPr>
            <p:cNvPr id="24" name="Rectangle 23"/>
            <p:cNvSpPr/>
            <p:nvPr/>
          </p:nvSpPr>
          <p:spPr>
            <a:xfrm>
              <a:off x="7077075" y="3951098"/>
              <a:ext cx="1700757" cy="263385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96969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91375" y="4002086"/>
              <a:ext cx="1371600" cy="2529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u="sng" dirty="0" err="1">
                  <a:latin typeface="Courier New" pitchFamily="49" charset="0"/>
                </a:rPr>
                <a:t>len</a:t>
              </a:r>
              <a:r>
                <a:rPr lang="en-US" b="1" u="sng" dirty="0">
                  <a:latin typeface="Courier New" pitchFamily="49" charset="0"/>
                </a:rPr>
                <a:t> age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 24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26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27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36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22  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30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>
                  <a:latin typeface="Courier New" pitchFamily="49" charset="0"/>
                </a:rPr>
                <a:t> 31  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D55E00"/>
                  </a:solidFill>
                  <a:latin typeface="Courier New" pitchFamily="49" charset="0"/>
                </a:rPr>
                <a:t>2</a:t>
              </a:r>
              <a:endParaRPr lang="en-US" b="1" dirty="0">
                <a:solidFill>
                  <a:srgbClr val="D55E00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b="1" dirty="0" smtClean="0">
                  <a:latin typeface="Courier New" pitchFamily="49" charset="0"/>
                </a:rPr>
                <a:t>...  ...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86600" y="3627641"/>
              <a:ext cx="1819472" cy="31393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69696"/>
              </a:solidFill>
            </a:ln>
          </p:spPr>
          <p:txBody>
            <a:bodyPr wrap="none" lIns="18288" tIns="18288" rIns="18288" bIns="18288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Modified Length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3" idx="3"/>
            <a:endCxn id="16" idx="1"/>
          </p:cNvCxnSpPr>
          <p:nvPr/>
        </p:nvCxnSpPr>
        <p:spPr>
          <a:xfrm>
            <a:off x="3105150" y="2362200"/>
            <a:ext cx="756693" cy="290582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7" name="Elbow Connector 264196"/>
          <p:cNvCxnSpPr>
            <a:stCxn id="24" idx="1"/>
            <a:endCxn id="20" idx="1"/>
          </p:cNvCxnSpPr>
          <p:nvPr/>
        </p:nvCxnSpPr>
        <p:spPr>
          <a:xfrm rot="10800000">
            <a:off x="6086475" y="2362200"/>
            <a:ext cx="990600" cy="2905824"/>
          </a:xfrm>
          <a:prstGeom prst="bentConnector3">
            <a:avLst>
              <a:gd name="adj1" fmla="val 123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99" name="Elbow Connector 264198"/>
          <p:cNvCxnSpPr>
            <a:stCxn id="12" idx="3"/>
            <a:endCxn id="20" idx="1"/>
          </p:cNvCxnSpPr>
          <p:nvPr/>
        </p:nvCxnSpPr>
        <p:spPr>
          <a:xfrm flipV="1">
            <a:off x="2015109" y="2362200"/>
            <a:ext cx="4071366" cy="2845294"/>
          </a:xfrm>
          <a:prstGeom prst="bentConnector3">
            <a:avLst>
              <a:gd name="adj1" fmla="val 373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204" name="Elbow Connector 264203"/>
          <p:cNvCxnSpPr>
            <a:endCxn id="24" idx="1"/>
          </p:cNvCxnSpPr>
          <p:nvPr/>
        </p:nvCxnSpPr>
        <p:spPr>
          <a:xfrm>
            <a:off x="5548871" y="4729050"/>
            <a:ext cx="1528204" cy="538974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07" name="Date Placeholder 26420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264208" name="Slide Number Placeholder 2642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33" name="Elbow Connector 32"/>
          <p:cNvCxnSpPr/>
          <p:nvPr/>
        </p:nvCxnSpPr>
        <p:spPr>
          <a:xfrm rot="10800000" flipH="1" flipV="1">
            <a:off x="285749" y="2362200"/>
            <a:ext cx="28575" cy="2845294"/>
          </a:xfrm>
          <a:prstGeom prst="bentConnector3">
            <a:avLst>
              <a:gd name="adj1" fmla="val -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77261" y="4267200"/>
            <a:ext cx="620683" cy="369332"/>
          </a:xfrm>
          <a:prstGeom prst="rect">
            <a:avLst/>
          </a:prstGeom>
          <a:solidFill>
            <a:srgbClr val="FFCC99"/>
          </a:solidFill>
          <a:ln>
            <a:solidFill>
              <a:srgbClr val="96969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1066562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Create same length </a:t>
            </a:r>
            <a:r>
              <a:rPr lang="en-US" sz="2400" dirty="0"/>
              <a:t>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Construct </a:t>
            </a:r>
            <a:r>
              <a:rPr lang="en-US" sz="2400" dirty="0"/>
              <a:t>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" y="9144"/>
            <a:ext cx="8229600" cy="764527"/>
          </a:xfrm>
        </p:spPr>
        <p:txBody>
          <a:bodyPr/>
          <a:lstStyle/>
          <a:p>
            <a:pPr algn="l"/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allAtOnce"/>
      <p:bldP spid="2662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</a:t>
            </a:r>
            <a:r>
              <a:rPr lang="en-US" b="1" dirty="0" smtClean="0">
                <a:latin typeface="Courier New" pitchFamily="49" charset="0"/>
              </a:rPr>
              <a:t>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 smtClean="0"/>
              <a:t>Age-Length </a:t>
            </a:r>
            <a:r>
              <a:rPr lang="en-US" sz="2000" dirty="0"/>
              <a:t>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105400" y="2590152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667250" y="131603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" y="9144"/>
            <a:ext cx="8229600" cy="764527"/>
          </a:xfrm>
        </p:spPr>
        <p:txBody>
          <a:bodyPr/>
          <a:lstStyle/>
          <a:p>
            <a:pPr algn="l"/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Identify </a:t>
            </a:r>
            <a:r>
              <a:rPr lang="en-US" sz="2400" dirty="0"/>
              <a:t>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 dirty="0">
                <a:sym typeface="Wingdings" pitchFamily="2" charset="2"/>
              </a:rPr>
              <a:t>What to do now?</a:t>
            </a:r>
            <a:endParaRPr lang="en-US" sz="2400" b="1" dirty="0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285750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1295400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" y="9144"/>
            <a:ext cx="8229600" cy="764527"/>
          </a:xfrm>
        </p:spPr>
        <p:txBody>
          <a:bodyPr/>
          <a:lstStyle/>
          <a:p>
            <a:pPr algn="l"/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allAtOnce"/>
      <p:bldP spid="268298" grpId="0" animBg="1"/>
      <p:bldP spid="2682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0072B2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 smtClean="0">
                <a:solidFill>
                  <a:srgbClr val="0072B2"/>
                </a:solidFill>
                <a:sym typeface="Wingdings" pitchFamily="2" charset="2"/>
              </a:rPr>
              <a:t>0.75 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</a:t>
            </a:r>
            <a:r>
              <a:rPr lang="en-US" sz="2400" dirty="0" smtClean="0">
                <a:sym typeface="Wingdings" pitchFamily="2" charset="2"/>
              </a:rPr>
              <a:t>       </a:t>
            </a:r>
            <a:r>
              <a:rPr lang="en-US" sz="2400" dirty="0">
                <a:sym typeface="Wingdings" pitchFamily="2" charset="2"/>
              </a:rPr>
              <a:t> 3*0.5  </a:t>
            </a:r>
            <a:r>
              <a:rPr lang="en-US" sz="2400" dirty="0" smtClean="0">
                <a:sym typeface="Wingdings" pitchFamily="2" charset="2"/>
              </a:rPr>
              <a:t>  = </a:t>
            </a:r>
            <a:r>
              <a:rPr lang="en-US" sz="2400" dirty="0" smtClean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400" dirty="0" smtClean="0">
                <a:solidFill>
                  <a:srgbClr val="CC0000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   </a:t>
            </a:r>
            <a:r>
              <a:rPr lang="en-US" sz="2400" dirty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</a:t>
            </a:r>
            <a:r>
              <a:rPr lang="en-US" sz="2400" dirty="0" smtClean="0">
                <a:sym typeface="Wingdings" pitchFamily="2" charset="2"/>
              </a:rPr>
              <a:t>      </a:t>
            </a:r>
            <a:r>
              <a:rPr lang="en-US" sz="2400" dirty="0">
                <a:sym typeface="Wingdings" pitchFamily="2" charset="2"/>
              </a:rPr>
              <a:t> 3*0.25 </a:t>
            </a:r>
            <a:r>
              <a:rPr lang="en-US" sz="2400" dirty="0" smtClean="0">
                <a:sym typeface="Wingdings" pitchFamily="2" charset="2"/>
              </a:rPr>
              <a:t> = </a:t>
            </a:r>
            <a:r>
              <a:rPr lang="en-US" sz="2400" dirty="0" smtClean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olidFill>
                  <a:srgbClr val="0072B2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</a:t>
            </a:r>
            <a:r>
              <a:rPr lang="en-US" sz="2400" dirty="0" smtClean="0"/>
              <a:t>age-1 </a:t>
            </a:r>
            <a:r>
              <a:rPr lang="en-US" sz="2400" dirty="0"/>
              <a:t>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0072B2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0072B2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0072B2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" y="12192"/>
            <a:ext cx="8229600" cy="764527"/>
          </a:xfrm>
        </p:spPr>
        <p:txBody>
          <a:bodyPr/>
          <a:lstStyle/>
          <a:p>
            <a:pPr algn="l"/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Fractionation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0072B2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2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0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" y="9411"/>
            <a:ext cx="8229600" cy="764527"/>
          </a:xfrm>
        </p:spPr>
        <p:txBody>
          <a:bodyPr/>
          <a:lstStyle/>
          <a:p>
            <a:pPr algn="l"/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Derek</a:t>
            </a:r>
          </a:p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r>
              <a:rPr lang="en-US" dirty="0" smtClean="0"/>
              <a:t>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1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 3</a:t>
            </a:r>
            <a:endParaRPr lang="en-US" sz="2000" b="1" dirty="0">
              <a:solidFill>
                <a:srgbClr val="0072B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3143250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807075" y="1316977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" y="9144"/>
            <a:ext cx="8229600" cy="764527"/>
          </a:xfrm>
        </p:spPr>
        <p:txBody>
          <a:bodyPr/>
          <a:lstStyle/>
          <a:p>
            <a:pPr algn="l"/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Assign Ages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 err="1">
                <a:latin typeface="Courier New" pitchFamily="49" charset="0"/>
              </a:rPr>
              <a:t>len</a:t>
            </a:r>
            <a:r>
              <a:rPr lang="en-US" sz="2000" b="1" u="sng" dirty="0">
                <a:latin typeface="Courier New" pitchFamily="49" charset="0"/>
              </a:rPr>
              <a:t>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Freq</a:t>
            </a:r>
            <a:r>
              <a:rPr lang="en-US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LCat</a:t>
            </a:r>
            <a:r>
              <a:rPr lang="en-US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b="1" dirty="0">
                <a:latin typeface="Courier New" pitchFamily="49" charset="0"/>
              </a:rPr>
              <a:t>	  50 0.00 0.50 0.50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b="1" dirty="0">
                <a:solidFill>
                  <a:srgbClr val="0072B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72B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2B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3394576"/>
            <a:ext cx="2489200" cy="3048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11900" y="1309102"/>
            <a:ext cx="457200" cy="609600"/>
          </a:xfrm>
          <a:prstGeom prst="rect">
            <a:avLst/>
          </a:prstGeom>
          <a:noFill/>
          <a:ln w="38100">
            <a:solidFill>
              <a:srgbClr val="007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D55E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/>
              <a:t>Demonstrate </a:t>
            </a:r>
            <a:r>
              <a:rPr lang="en-US" dirty="0" smtClean="0"/>
              <a:t>“Apply </a:t>
            </a:r>
            <a:r>
              <a:rPr lang="en-US" dirty="0"/>
              <a:t>Age-Length </a:t>
            </a:r>
            <a:r>
              <a:rPr lang="en-US" dirty="0" smtClean="0"/>
              <a:t>Key”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6909"/>
            <a:ext cx="1278194" cy="990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599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“Apply Age-Length Key (</a:t>
            </a:r>
            <a:r>
              <a:rPr lang="en-US" dirty="0"/>
              <a:t>assign ages to unaged fish</a:t>
            </a:r>
            <a:r>
              <a:rPr lang="en-US" dirty="0" smtClean="0"/>
              <a:t>)”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20039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Walleye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10,000 fish hatched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sampled immediately with 2 units of effort and 1% catchability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20% annual mortality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Catch-at-Age Data</a:t>
            </a:r>
          </a:p>
        </p:txBody>
      </p:sp>
    </p:spTree>
    <p:extLst>
      <p:ext uri="{BB962C8B-B14F-4D97-AF65-F5344CB8AC3E}">
        <p14:creationId xmlns:p14="http://schemas.microsoft.com/office/powerpoint/2010/main" val="36069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year-class</a:t>
            </a:r>
            <a:r>
              <a:rPr lang="en-US" sz="2800" dirty="0" smtClean="0"/>
              <a:t>) assuming 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dirty="0" smtClean="0"/>
              <a:t>same as for 2010 cohort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1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1029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2652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6469" y="476466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8469" y="50885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357" y="54098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357" y="573844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1148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384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69" y="477654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0469" y="510045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6357" y="542176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08357" y="57503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Catch-at-Age Data</a:t>
            </a:r>
          </a:p>
        </p:txBody>
      </p:sp>
    </p:spTree>
    <p:extLst>
      <p:ext uri="{BB962C8B-B14F-4D97-AF65-F5344CB8AC3E}">
        <p14:creationId xmlns:p14="http://schemas.microsoft.com/office/powerpoint/2010/main" val="11212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Follow </a:t>
            </a:r>
            <a:r>
              <a:rPr lang="en-US" sz="2800" b="1" dirty="0" smtClean="0">
                <a:solidFill>
                  <a:srgbClr val="D55E00"/>
                </a:solidFill>
              </a:rPr>
              <a:t>2010</a:t>
            </a:r>
            <a:r>
              <a:rPr lang="en-US" sz="2800" dirty="0" smtClean="0"/>
              <a:t> cohort (i.e., year-class)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/>
              <a:t>Follow </a:t>
            </a:r>
            <a:r>
              <a:rPr lang="en-US" sz="2800" b="1" dirty="0" smtClean="0">
                <a:solidFill>
                  <a:srgbClr val="0072B2"/>
                </a:solidFill>
              </a:rPr>
              <a:t>2011</a:t>
            </a:r>
            <a:r>
              <a:rPr lang="en-US" sz="2800" dirty="0" smtClean="0"/>
              <a:t> </a:t>
            </a:r>
            <a:r>
              <a:rPr lang="en-US" sz="2800" dirty="0"/>
              <a:t>cohort (i.e., </a:t>
            </a:r>
            <a:r>
              <a:rPr lang="en-US" sz="2800" dirty="0" smtClean="0"/>
              <a:t>year-class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Remaining cohorts assuming the same</a:t>
            </a:r>
            <a:endParaRPr lang="en-US" sz="1100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endParaRPr lang="en-US" dirty="0" smtClean="0"/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2B2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2B2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Catch-at-Age Data</a:t>
            </a:r>
          </a:p>
        </p:txBody>
      </p:sp>
    </p:spTree>
    <p:extLst>
      <p:ext uri="{BB962C8B-B14F-4D97-AF65-F5344CB8AC3E}">
        <p14:creationId xmlns:p14="http://schemas.microsoft.com/office/powerpoint/2010/main" val="30498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/>
              <a:t>Under the assumptions of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recruitment	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mortality (between ages and years)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400" dirty="0" smtClean="0"/>
              <a:t>Constant catchability (between ages and years)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27063" algn="l"/>
                <a:tab pos="3433763" algn="ctr"/>
                <a:tab pos="6570663" algn="r"/>
              </a:tabLst>
            </a:pPr>
            <a:r>
              <a:rPr lang="en-US" sz="2800" dirty="0" smtClean="0">
                <a:solidFill>
                  <a:srgbClr val="D55E00"/>
                </a:solidFill>
              </a:rPr>
              <a:t>Longitudinal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9E73"/>
                </a:solidFill>
              </a:rPr>
              <a:t>cross-sectional</a:t>
            </a:r>
            <a:r>
              <a:rPr lang="en-US" sz="2800" dirty="0" smtClean="0"/>
              <a:t> catch-curve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2010 2011 2012 2013 2014 2015 2016 2017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5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1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3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55E0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D55E00"/>
              </a:solidFill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5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5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66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82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1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102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9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1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128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200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53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160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3200" y="409569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E73"/>
                </a:solidFill>
                <a:latin typeface="Courier New" pitchFamily="49" charset="0"/>
              </a:rPr>
              <a:t>200</a:t>
            </a:r>
            <a:endParaRPr lang="en-US" sz="2000" b="1" dirty="0">
              <a:solidFill>
                <a:srgbClr val="009E73"/>
              </a:solidFill>
              <a:latin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9200" y="441960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160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6919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8919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9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1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19200" y="47548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128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81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7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69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9200" y="511727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102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35088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7088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71600" y="54554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82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71600" y="57720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</a:rPr>
              <a:t>66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Catch-at-Age Data</a:t>
            </a:r>
          </a:p>
        </p:txBody>
      </p:sp>
    </p:spTree>
    <p:extLst>
      <p:ext uri="{BB962C8B-B14F-4D97-AF65-F5344CB8AC3E}">
        <p14:creationId xmlns:p14="http://schemas.microsoft.com/office/powerpoint/2010/main" val="20652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27</a:t>
            </a:fld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that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qE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/>
              <a:t> </a:t>
            </a:r>
            <a:r>
              <a:rPr lang="en-US" dirty="0" smtClean="0"/>
              <a:t>    and thus  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(1-A)</a:t>
            </a:r>
            <a:r>
              <a:rPr lang="en-US" baseline="30000" dirty="0" smtClean="0"/>
              <a:t>t</a:t>
            </a:r>
            <a:endParaRPr lang="en-US" dirty="0"/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r>
              <a:rPr lang="en-US" dirty="0" smtClean="0"/>
              <a:t> 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Substituting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  <a:r>
              <a:rPr lang="en-US" dirty="0" smtClean="0"/>
              <a:t>  into 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qN</a:t>
            </a:r>
            <a:r>
              <a:rPr lang="en-US" baseline="-25000" dirty="0" err="1"/>
              <a:t>t</a:t>
            </a:r>
            <a:r>
              <a:rPr lang="en-US" dirty="0" smtClean="0"/>
              <a:t>  gives 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Catch Curve Model</a:t>
            </a:r>
          </a:p>
        </p:txBody>
      </p:sp>
    </p:spTree>
    <p:extLst>
      <p:ext uri="{BB962C8B-B14F-4D97-AF65-F5344CB8AC3E}">
        <p14:creationId xmlns:p14="http://schemas.microsoft.com/office/powerpoint/2010/main" val="17659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28</a:t>
            </a:fld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  <a:p>
            <a:r>
              <a:rPr lang="en-US" dirty="0"/>
              <a:t>Can this </a:t>
            </a:r>
            <a:r>
              <a:rPr lang="en-US" dirty="0" smtClean="0"/>
              <a:t>be linearized?</a:t>
            </a:r>
          </a:p>
        </p:txBody>
      </p:sp>
      <p:grpSp>
        <p:nvGrpSpPr>
          <p:cNvPr id="396294" name="Group 396293"/>
          <p:cNvGrpSpPr/>
          <p:nvPr/>
        </p:nvGrpSpPr>
        <p:grpSpPr>
          <a:xfrm>
            <a:off x="5105400" y="1295400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Catch Curve Model</a:t>
            </a:r>
          </a:p>
        </p:txBody>
      </p:sp>
    </p:spTree>
    <p:extLst>
      <p:ext uri="{BB962C8B-B14F-4D97-AF65-F5344CB8AC3E}">
        <p14:creationId xmlns:p14="http://schemas.microsoft.com/office/powerpoint/2010/main" val="41034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Transformed model:   log(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) = log(qN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dirty="0" err="1" smtClean="0"/>
              <a:t>Zt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518568" y="1981200"/>
            <a:ext cx="4106863" cy="4289425"/>
            <a:chOff x="2492376" y="995363"/>
            <a:chExt cx="4106863" cy="4289425"/>
          </a:xfrm>
        </p:grpSpPr>
        <p:grpSp>
          <p:nvGrpSpPr>
            <p:cNvPr id="38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86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1683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9938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rgbClr val="33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Catch Curve Model</a:t>
            </a:r>
          </a:p>
        </p:txBody>
      </p:sp>
    </p:spTree>
    <p:extLst>
      <p:ext uri="{BB962C8B-B14F-4D97-AF65-F5344CB8AC3E}">
        <p14:creationId xmlns:p14="http://schemas.microsoft.com/office/powerpoint/2010/main" val="16511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I 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029200"/>
          </a:xfrm>
        </p:spPr>
        <p:txBody>
          <a:bodyPr/>
          <a:lstStyle/>
          <a:p>
            <a:pPr eaLnBrk="1" hangingPunct="1"/>
            <a:r>
              <a:rPr lang="en-US" b="1" dirty="0" smtClean="0"/>
              <a:t>Author:</a:t>
            </a:r>
            <a:r>
              <a:rPr lang="en-US" dirty="0" smtClean="0"/>
              <a:t> </a:t>
            </a:r>
            <a:r>
              <a:rPr lang="en-US" i="1" dirty="0" smtClean="0"/>
              <a:t>Introductory Fisheries Analyses with 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Maintainer:</a:t>
            </a:r>
            <a:r>
              <a:rPr lang="en-US" dirty="0" smtClean="0"/>
              <a:t> </a:t>
            </a:r>
            <a:r>
              <a:rPr lang="en-US" i="1" dirty="0" err="1" smtClean="0"/>
              <a:t>fishR</a:t>
            </a:r>
            <a:r>
              <a:rPr lang="en-US" dirty="0" smtClean="0"/>
              <a:t> website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smtClean="0"/>
              <a:t>Author &amp; Maintainer: </a:t>
            </a:r>
            <a:r>
              <a:rPr lang="en-US" i="1" dirty="0" smtClean="0"/>
              <a:t>FSA</a:t>
            </a:r>
            <a:r>
              <a:rPr lang="en-US" dirty="0" smtClean="0"/>
              <a:t> and </a:t>
            </a:r>
            <a:r>
              <a:rPr lang="en-US" i="1" dirty="0" err="1" smtClean="0"/>
              <a:t>FSAdata</a:t>
            </a:r>
            <a:r>
              <a:rPr lang="en-US" dirty="0" smtClean="0"/>
              <a:t> R packages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b="1" dirty="0" smtClean="0"/>
              <a:t>Z</a:t>
            </a:r>
          </a:p>
          <a:p>
            <a:pPr lvl="1"/>
            <a:r>
              <a:rPr lang="en-US" dirty="0" smtClean="0"/>
              <a:t>Instantaneous total mortality rate</a:t>
            </a:r>
          </a:p>
          <a:p>
            <a:pPr lvl="1"/>
            <a:r>
              <a:rPr lang="en-US" dirty="0" smtClean="0"/>
              <a:t>Annual decline in natural log of CPE</a:t>
            </a:r>
          </a:p>
          <a:p>
            <a:pPr lvl="1"/>
            <a:r>
              <a:rPr lang="en-US" dirty="0" smtClean="0"/>
              <a:t>Uninterpretable</a:t>
            </a:r>
          </a:p>
          <a:p>
            <a:pPr lvl="1"/>
            <a:endParaRPr lang="en-US" sz="1800" dirty="0"/>
          </a:p>
          <a:p>
            <a:r>
              <a:rPr lang="en-US" b="1" dirty="0" smtClean="0"/>
              <a:t>A</a:t>
            </a:r>
          </a:p>
          <a:p>
            <a:pPr lvl="1"/>
            <a:r>
              <a:rPr lang="en-US" dirty="0"/>
              <a:t>A=1-e</a:t>
            </a:r>
            <a:r>
              <a:rPr lang="en-US" baseline="30000" dirty="0"/>
              <a:t>-Z</a:t>
            </a:r>
          </a:p>
          <a:p>
            <a:pPr lvl="1"/>
            <a:r>
              <a:rPr lang="en-US" dirty="0" smtClean="0"/>
              <a:t>Total annual mortality rate</a:t>
            </a:r>
          </a:p>
          <a:p>
            <a:pPr lvl="1"/>
            <a:r>
              <a:rPr lang="en-US" dirty="0" smtClean="0"/>
              <a:t>Proportional decline in CPE</a:t>
            </a:r>
          </a:p>
          <a:p>
            <a:pPr lvl="1"/>
            <a:r>
              <a:rPr lang="en-US" dirty="0" smtClean="0"/>
              <a:t>Easily interpretable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Mortality Estimates</a:t>
            </a:r>
          </a:p>
        </p:txBody>
      </p:sp>
    </p:spTree>
    <p:extLst>
      <p:ext uri="{BB962C8B-B14F-4D97-AF65-F5344CB8AC3E}">
        <p14:creationId xmlns:p14="http://schemas.microsoft.com/office/powerpoint/2010/main" val="40262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31</a:t>
            </a:fld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Descending limb</a:t>
            </a:r>
          </a:p>
          <a:p>
            <a:pPr lvl="1"/>
            <a:r>
              <a:rPr lang="en-US" dirty="0" smtClean="0"/>
              <a:t>Include age with peak catch</a:t>
            </a:r>
            <a:endParaRPr lang="en-US" dirty="0"/>
          </a:p>
          <a:p>
            <a:pPr lvl="1"/>
            <a:r>
              <a:rPr lang="en-US" dirty="0" smtClean="0"/>
              <a:t>Use all ages where C</a:t>
            </a:r>
            <a:r>
              <a:rPr lang="en-US" baseline="-25000" dirty="0" smtClean="0"/>
              <a:t>t</a:t>
            </a:r>
            <a:r>
              <a:rPr lang="en-US" dirty="0" smtClean="0"/>
              <a:t>&gt;0</a:t>
            </a:r>
          </a:p>
          <a:p>
            <a:pPr lvl="2"/>
            <a:r>
              <a:rPr lang="en-US" dirty="0" smtClean="0"/>
              <a:t>though some argue for various right truncation rules</a:t>
            </a:r>
          </a:p>
          <a:p>
            <a:r>
              <a:rPr lang="en-US" dirty="0" smtClean="0"/>
              <a:t>Weighted regression</a:t>
            </a:r>
          </a:p>
          <a:p>
            <a:pPr lvl="1"/>
            <a:r>
              <a:rPr lang="en-US" dirty="0" smtClean="0"/>
              <a:t>Reduced effect of ages with low CPE</a:t>
            </a:r>
          </a:p>
          <a:p>
            <a:pPr lvl="1"/>
            <a:r>
              <a:rPr lang="en-US" dirty="0" smtClean="0"/>
              <a:t>Demonstrated with R script</a:t>
            </a:r>
            <a:endParaRPr lang="en-US" dirty="0"/>
          </a:p>
          <a:p>
            <a:r>
              <a:rPr lang="en-US" dirty="0" smtClean="0"/>
              <a:t>Chapman-Robson method</a:t>
            </a:r>
          </a:p>
          <a:p>
            <a:pPr lvl="1"/>
            <a:r>
              <a:rPr lang="en-US" dirty="0" smtClean="0"/>
              <a:t>Generally preferred over regression method</a:t>
            </a:r>
          </a:p>
          <a:p>
            <a:pPr lvl="1"/>
            <a:r>
              <a:rPr lang="en-US" dirty="0" smtClean="0"/>
              <a:t>Demonstrated in R script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Catch Curve </a:t>
            </a:r>
            <a:r>
              <a:rPr lang="en-US" dirty="0" smtClean="0"/>
              <a:t>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/>
              <a:t>Demonstrate </a:t>
            </a:r>
            <a:r>
              <a:rPr lang="en-US" dirty="0" smtClean="0"/>
              <a:t>“Estimate Mortality Rates”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6909"/>
            <a:ext cx="1278194" cy="990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599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“Estimate Mortality Rates”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20039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Walleye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Comparing Mortality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If catch curve slopes differ, then Z differs.</a:t>
            </a:r>
          </a:p>
          <a:p>
            <a:pPr lvl="1"/>
            <a:r>
              <a:rPr lang="en-US" dirty="0" smtClean="0"/>
              <a:t>i.e., mortality rates differ.</a:t>
            </a:r>
          </a:p>
          <a:p>
            <a:endParaRPr lang="en-US" dirty="0"/>
          </a:p>
          <a:p>
            <a:r>
              <a:rPr lang="en-US" dirty="0" smtClean="0"/>
              <a:t>Test for different slopes using dummy variable regression (aka indicator variable regression or ANCOVA).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65225"/>
            <a:ext cx="8763000" cy="493077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representation of a dichotomous </a:t>
            </a:r>
            <a:r>
              <a:rPr lang="en-US" dirty="0" smtClean="0"/>
              <a:t>factor variable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Indicator variable called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>
              <a:solidFill>
                <a:srgbClr val="0072B2"/>
              </a:solidFill>
            </a:endParaRPr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1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from USA</a:t>
            </a:r>
            <a:endParaRPr lang="en-US" dirty="0"/>
          </a:p>
          <a:p>
            <a:pPr lvl="2"/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r>
              <a:rPr lang="en-US" b="1" dirty="0" smtClean="0">
                <a:solidFill>
                  <a:srgbClr val="0072B2"/>
                </a:solidFill>
              </a:rPr>
              <a:t> </a:t>
            </a:r>
            <a:r>
              <a:rPr lang="en-US" b="1" dirty="0">
                <a:solidFill>
                  <a:srgbClr val="0072B2"/>
                </a:solidFill>
              </a:rPr>
              <a:t>= 0</a:t>
            </a:r>
            <a:r>
              <a:rPr lang="en-US" dirty="0">
                <a:solidFill>
                  <a:srgbClr val="0072B2"/>
                </a:solidFill>
              </a:rPr>
              <a:t> </a:t>
            </a:r>
            <a:r>
              <a:rPr lang="en-US" dirty="0"/>
              <a:t>otherwise (i.e., </a:t>
            </a:r>
            <a:r>
              <a:rPr lang="en-US" dirty="0" smtClean="0"/>
              <a:t>from CANADA)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after “1” group</a:t>
            </a:r>
          </a:p>
          <a:p>
            <a:r>
              <a:rPr lang="en-US" dirty="0"/>
              <a:t>“0” group does not have characteristic</a:t>
            </a:r>
          </a:p>
          <a:p>
            <a:pPr lvl="1"/>
            <a:r>
              <a:rPr lang="en-US" dirty="0"/>
              <a:t>called the “reference” group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Dummy/Indicator Variables</a:t>
            </a:r>
          </a:p>
        </p:txBody>
      </p:sp>
    </p:spTree>
    <p:extLst>
      <p:ext uri="{BB962C8B-B14F-4D97-AF65-F5344CB8AC3E}">
        <p14:creationId xmlns:p14="http://schemas.microsoft.com/office/powerpoint/2010/main" val="26763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product of two </a:t>
            </a:r>
            <a:r>
              <a:rPr lang="en-US" dirty="0" smtClean="0"/>
              <a:t>(or more) </a:t>
            </a:r>
            <a:r>
              <a:rPr lang="en-US" dirty="0"/>
              <a:t>explanatory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Used </a:t>
            </a:r>
            <a:r>
              <a:rPr lang="en-US" dirty="0"/>
              <a:t>to determine if the effect of one explanatory variable on the response variable is influenced by the value of another explanatory </a:t>
            </a:r>
            <a:r>
              <a:rPr lang="en-US" dirty="0" smtClean="0"/>
              <a:t>variable</a:t>
            </a:r>
            <a:endParaRPr lang="en-US" dirty="0"/>
          </a:p>
          <a:p>
            <a:endParaRPr lang="en-US" sz="1600" dirty="0"/>
          </a:p>
          <a:p>
            <a:r>
              <a:rPr lang="en-US" dirty="0" smtClean="0"/>
              <a:t>Catch curve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nteraction </a:t>
            </a:r>
            <a:r>
              <a:rPr lang="en-US" dirty="0"/>
              <a:t>between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0072B2"/>
                </a:solidFill>
              </a:rPr>
              <a:t>countryUSA</a:t>
            </a:r>
            <a:endParaRPr lang="en-US" b="1" dirty="0" smtClean="0">
              <a:solidFill>
                <a:srgbClr val="0072B2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s the effect of </a:t>
            </a:r>
            <a:r>
              <a:rPr lang="en-US" b="1" dirty="0" smtClean="0">
                <a:solidFill>
                  <a:srgbClr val="0072B2"/>
                </a:solidFill>
              </a:rPr>
              <a:t>age</a:t>
            </a:r>
            <a:r>
              <a:rPr lang="en-US" dirty="0" smtClean="0"/>
              <a:t> on </a:t>
            </a:r>
            <a:r>
              <a:rPr lang="en-US" b="1" dirty="0" err="1" smtClean="0">
                <a:solidFill>
                  <a:srgbClr val="0072B2"/>
                </a:solidFill>
              </a:rPr>
              <a:t>logfreq</a:t>
            </a:r>
            <a:r>
              <a:rPr lang="en-US" dirty="0" smtClean="0"/>
              <a:t> affected by </a:t>
            </a:r>
            <a:r>
              <a:rPr lang="en-US" b="1" dirty="0" smtClean="0">
                <a:solidFill>
                  <a:srgbClr val="0072B2"/>
                </a:solidFill>
              </a:rPr>
              <a:t>country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6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Interaction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41849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catch curve example …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200" dirty="0" err="1">
                <a:latin typeface="Symbol" pitchFamily="18" charset="2"/>
              </a:rPr>
              <a:t>m</a:t>
            </a:r>
            <a:r>
              <a:rPr lang="en-US" sz="2200" baseline="-25000" dirty="0" err="1"/>
              <a:t>logfreq</a:t>
            </a:r>
            <a:r>
              <a:rPr lang="en-US" sz="2200" dirty="0"/>
              <a:t> = </a:t>
            </a:r>
            <a:r>
              <a:rPr lang="en-US" sz="2200" dirty="0">
                <a:latin typeface="Symbol" pitchFamily="18" charset="2"/>
              </a:rPr>
              <a:t>a</a:t>
            </a:r>
            <a:r>
              <a:rPr lang="en-US" sz="2200" dirty="0"/>
              <a:t> + </a:t>
            </a:r>
            <a:r>
              <a:rPr lang="en-US" sz="2200" dirty="0" err="1">
                <a:latin typeface="Symbol" pitchFamily="18" charset="2"/>
              </a:rPr>
              <a:t>b</a:t>
            </a:r>
            <a:r>
              <a:rPr lang="en-US" sz="2200" dirty="0" err="1"/>
              <a:t>age</a:t>
            </a:r>
            <a:r>
              <a:rPr lang="en-US" sz="2200" dirty="0"/>
              <a:t> + </a:t>
            </a:r>
            <a:r>
              <a:rPr lang="en-US" sz="2200" dirty="0">
                <a:latin typeface="Symbol" pitchFamily="18" charset="2"/>
              </a:rPr>
              <a:t>d</a:t>
            </a:r>
            <a:r>
              <a:rPr lang="en-US" sz="2200" baseline="-25000" dirty="0"/>
              <a:t>1</a:t>
            </a:r>
            <a:r>
              <a:rPr lang="en-US" sz="2200" dirty="0"/>
              <a:t>countryUSA + </a:t>
            </a:r>
            <a:r>
              <a:rPr lang="en-US" sz="2200" dirty="0">
                <a:latin typeface="Symbol" pitchFamily="18" charset="2"/>
              </a:rPr>
              <a:t>g</a:t>
            </a:r>
            <a:r>
              <a:rPr lang="en-US" sz="2200" baseline="-25000" dirty="0"/>
              <a:t>1</a:t>
            </a:r>
            <a:r>
              <a:rPr lang="en-US" sz="2200" dirty="0"/>
              <a:t>countryUSA*age</a:t>
            </a:r>
          </a:p>
          <a:p>
            <a:endParaRPr lang="en-US" sz="1600" dirty="0"/>
          </a:p>
          <a:p>
            <a:r>
              <a:rPr lang="en-US" sz="2800" dirty="0" smtClean="0"/>
              <a:t>Order of explanatory variables: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Quantitative covariate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Individual indicator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Interaction </a:t>
            </a:r>
            <a:r>
              <a:rPr lang="en-US" sz="2400" dirty="0"/>
              <a:t>between indicators and covariate</a:t>
            </a:r>
          </a:p>
          <a:p>
            <a:pPr lvl="1"/>
            <a:endParaRPr lang="en-US" sz="1600" dirty="0"/>
          </a:p>
          <a:p>
            <a:r>
              <a:rPr lang="en-US" sz="2800" dirty="0" smtClean="0"/>
              <a:t>Coefficients </a:t>
            </a:r>
            <a:r>
              <a:rPr lang="en-US" sz="2800" dirty="0"/>
              <a:t>are …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</a:t>
            </a:r>
            <a:r>
              <a:rPr lang="en-US" sz="2400" dirty="0" smtClean="0"/>
              <a:t>is an intercept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is on the covariate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smtClean="0">
                <a:latin typeface="Symbol" pitchFamily="18" charset="2"/>
              </a:rPr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on the indicator variables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>
                <a:latin typeface="Symbol" pitchFamily="18" charset="2"/>
              </a:rPr>
              <a:t>g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are on the interaction variables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Ultimate Full Model</a:t>
            </a:r>
          </a:p>
        </p:txBody>
      </p:sp>
    </p:spTree>
    <p:extLst>
      <p:ext uri="{BB962C8B-B14F-4D97-AF65-F5344CB8AC3E}">
        <p14:creationId xmlns:p14="http://schemas.microsoft.com/office/powerpoint/2010/main" val="39470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54249"/>
            <a:ext cx="8763000" cy="49847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Reductions of the ultimate full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represent each group in data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0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endParaRPr lang="en-US" sz="2600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What happens when </a:t>
            </a:r>
            <a:r>
              <a:rPr lang="en-US" b="1" dirty="0" err="1">
                <a:solidFill>
                  <a:srgbClr val="0072B2"/>
                </a:solidFill>
              </a:rPr>
              <a:t>countryUSA</a:t>
            </a:r>
            <a:r>
              <a:rPr lang="en-US" b="1" dirty="0">
                <a:solidFill>
                  <a:srgbClr val="0072B2"/>
                </a:solidFill>
              </a:rPr>
              <a:t> = </a:t>
            </a:r>
            <a:r>
              <a:rPr lang="en-US" b="1" dirty="0" smtClean="0">
                <a:solidFill>
                  <a:srgbClr val="0072B2"/>
                </a:solidFill>
              </a:rPr>
              <a:t>1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 err="1">
                <a:latin typeface="Symbol" pitchFamily="18" charset="2"/>
              </a:rPr>
              <a:t>m</a:t>
            </a:r>
            <a:r>
              <a:rPr lang="en-US" sz="2600" baseline="-25000" dirty="0" err="1"/>
              <a:t>logfreq</a:t>
            </a:r>
            <a:r>
              <a:rPr lang="en-US" sz="2600" dirty="0"/>
              <a:t> = </a:t>
            </a:r>
            <a:r>
              <a:rPr lang="en-US" sz="2600" dirty="0">
                <a:latin typeface="Symbol" pitchFamily="18" charset="2"/>
              </a:rPr>
              <a:t>a</a:t>
            </a:r>
            <a:r>
              <a:rPr lang="en-US" sz="2600" dirty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age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600" dirty="0" smtClean="0"/>
              <a:t>                = (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+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 + (</a:t>
            </a:r>
            <a:r>
              <a:rPr lang="en-US" sz="2600" dirty="0" smtClean="0">
                <a:latin typeface="Symbol" pitchFamily="18" charset="2"/>
              </a:rPr>
              <a:t>b</a:t>
            </a:r>
            <a:r>
              <a:rPr lang="en-US" sz="2600" dirty="0" smtClean="0"/>
              <a:t>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)age </a:t>
            </a:r>
            <a:endParaRPr lang="en-US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en-US" sz="2600" dirty="0" err="1" smtClean="0">
                <a:latin typeface="Symbol" pitchFamily="18" charset="2"/>
              </a:rPr>
              <a:t>m</a:t>
            </a:r>
            <a:r>
              <a:rPr lang="en-US" sz="2600" baseline="-25000" dirty="0" err="1" smtClean="0"/>
              <a:t>logfreq</a:t>
            </a:r>
            <a:r>
              <a:rPr lang="en-US" sz="2600" dirty="0" smtClean="0"/>
              <a:t> = </a:t>
            </a:r>
            <a:r>
              <a:rPr lang="en-US" sz="2600" dirty="0" smtClean="0">
                <a:latin typeface="Symbol" pitchFamily="18" charset="2"/>
              </a:rPr>
              <a:t>a</a:t>
            </a:r>
            <a:r>
              <a:rPr lang="en-US" sz="2600" dirty="0" smtClean="0"/>
              <a:t> + </a:t>
            </a:r>
            <a:r>
              <a:rPr lang="en-US" sz="2600" dirty="0" err="1" smtClean="0">
                <a:latin typeface="Symbol" pitchFamily="18" charset="2"/>
              </a:rPr>
              <a:t>b</a:t>
            </a:r>
            <a:r>
              <a:rPr lang="en-US" sz="2600" dirty="0" err="1" smtClean="0"/>
              <a:t>age</a:t>
            </a:r>
            <a:r>
              <a:rPr lang="en-US" sz="2600" dirty="0" smtClean="0"/>
              <a:t> + </a:t>
            </a:r>
            <a:r>
              <a:rPr lang="en-US" sz="2600" dirty="0" smtClean="0">
                <a:latin typeface="Symbol" pitchFamily="18" charset="2"/>
              </a:rPr>
              <a:t>d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 + </a:t>
            </a:r>
            <a:r>
              <a:rPr lang="en-US" sz="2600" dirty="0" smtClean="0">
                <a:latin typeface="Symbol" pitchFamily="18" charset="2"/>
              </a:rPr>
              <a:t>g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countryUSA*age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err="1"/>
              <a:t>Submodels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362200"/>
          </a:xfrm>
        </p:spPr>
        <p:txBody>
          <a:bodyPr/>
          <a:lstStyle/>
          <a:p>
            <a:r>
              <a:rPr lang="en-US" dirty="0" smtClean="0"/>
              <a:t>If catch curve slopes differ, then Z differs</a:t>
            </a:r>
          </a:p>
          <a:p>
            <a:endParaRPr lang="en-US" sz="1400" dirty="0"/>
          </a:p>
          <a:p>
            <a:r>
              <a:rPr lang="en-US" dirty="0" smtClean="0"/>
              <a:t>Test if the interaction variable is significant or not (i.e., is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baseline="-25000" dirty="0"/>
              <a:t>1</a:t>
            </a:r>
            <a:r>
              <a:rPr lang="en-US" dirty="0" smtClean="0"/>
              <a:t>=0).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0" y="12954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not USA: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</a:t>
            </a:r>
            <a:r>
              <a:rPr lang="en-US" sz="3200" dirty="0" smtClean="0">
                <a:latin typeface="Symbol" pitchFamily="18" charset="2"/>
              </a:rPr>
              <a:t>a</a:t>
            </a:r>
            <a:r>
              <a:rPr lang="en-US" sz="3200" dirty="0" smtClean="0"/>
              <a:t> + </a:t>
            </a:r>
            <a:r>
              <a:rPr lang="en-US" sz="3200" dirty="0" err="1" smtClean="0">
                <a:latin typeface="Symbol" pitchFamily="18" charset="2"/>
              </a:rPr>
              <a:t>b</a:t>
            </a:r>
            <a:r>
              <a:rPr lang="en-US" sz="3200" dirty="0" err="1" smtClean="0"/>
              <a:t>age</a:t>
            </a:r>
            <a:endParaRPr lang="en-US" sz="3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3999" y="19050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buNone/>
            </a:pPr>
            <a:r>
              <a:rPr lang="en-US" sz="3200" dirty="0" smtClean="0"/>
              <a:t>USA:        </a:t>
            </a:r>
            <a:r>
              <a:rPr lang="en-US" sz="3200" dirty="0" err="1" smtClean="0">
                <a:latin typeface="Symbol" pitchFamily="18" charset="2"/>
              </a:rPr>
              <a:t>m</a:t>
            </a:r>
            <a:r>
              <a:rPr lang="en-US" sz="3200" baseline="-25000" dirty="0" err="1" smtClean="0"/>
              <a:t>logfreq</a:t>
            </a:r>
            <a:r>
              <a:rPr lang="en-US" sz="3200" dirty="0" smtClean="0"/>
              <a:t> = (</a:t>
            </a:r>
            <a:r>
              <a:rPr lang="en-US" sz="3200" dirty="0">
                <a:latin typeface="Symbol" pitchFamily="18" charset="2"/>
              </a:rPr>
              <a:t>a+d</a:t>
            </a:r>
            <a:r>
              <a:rPr lang="en-US" sz="3200" baseline="-25000" dirty="0"/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 + (</a:t>
            </a:r>
            <a:r>
              <a:rPr lang="en-US" sz="3200" dirty="0" smtClean="0">
                <a:latin typeface="Symbol" pitchFamily="18" charset="2"/>
              </a:rPr>
              <a:t>b+</a:t>
            </a:r>
            <a:r>
              <a:rPr lang="en-US" sz="3200" b="1" dirty="0" smtClean="0">
                <a:solidFill>
                  <a:srgbClr val="0072B2"/>
                </a:solidFill>
                <a:latin typeface="Symbol" pitchFamily="18" charset="2"/>
              </a:rPr>
              <a:t>g</a:t>
            </a:r>
            <a:r>
              <a:rPr lang="en-US" sz="3200" b="1" baseline="-25000" dirty="0" smtClean="0">
                <a:solidFill>
                  <a:srgbClr val="0072B2"/>
                </a:solidFill>
              </a:rPr>
              <a:t>1</a:t>
            </a:r>
            <a:r>
              <a:rPr lang="en-US" sz="3200" dirty="0" smtClean="0">
                <a:latin typeface="Symbol" pitchFamily="18" charset="2"/>
              </a:rPr>
              <a:t>)</a:t>
            </a:r>
            <a:r>
              <a:rPr lang="en-US" sz="3200" dirty="0" smtClean="0"/>
              <a:t>age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Comparing Mortality Rates</a:t>
            </a:r>
          </a:p>
        </p:txBody>
      </p:sp>
    </p:spTree>
    <p:extLst>
      <p:ext uri="{BB962C8B-B14F-4D97-AF65-F5344CB8AC3E}">
        <p14:creationId xmlns:p14="http://schemas.microsoft.com/office/powerpoint/2010/main" val="1896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/>
              <a:t>Demonstrate </a:t>
            </a:r>
            <a:r>
              <a:rPr lang="en-US" dirty="0" smtClean="0"/>
              <a:t>“Compare Mortality Rates”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6909"/>
            <a:ext cx="1278194" cy="990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599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“Compare Mortality Rates”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20039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Walleye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4572000" cy="1143000"/>
          </a:xfrm>
        </p:spPr>
        <p:txBody>
          <a:bodyPr/>
          <a:lstStyle/>
          <a:p>
            <a:pPr algn="l"/>
            <a:r>
              <a:rPr lang="en-US" dirty="0" smtClean="0"/>
              <a:t>TA – Joseph Mrnak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49" y="2195512"/>
            <a:ext cx="8799051" cy="4525963"/>
          </a:xfrm>
        </p:spPr>
        <p:txBody>
          <a:bodyPr/>
          <a:lstStyle/>
          <a:p>
            <a:r>
              <a:rPr lang="en-US" dirty="0" smtClean="0"/>
              <a:t>Joe</a:t>
            </a:r>
          </a:p>
          <a:p>
            <a:endParaRPr lang="en-US" sz="1400" dirty="0" smtClean="0"/>
          </a:p>
          <a:p>
            <a:r>
              <a:rPr lang="en-US" dirty="0" smtClean="0"/>
              <a:t>B.Sc. (2016) Northland College</a:t>
            </a:r>
          </a:p>
          <a:p>
            <a:r>
              <a:rPr lang="en-US" dirty="0" smtClean="0"/>
              <a:t>M.Sc. (current) South Dakota Cooperative Fish and Wildlife Research Unit at South Dakota State</a:t>
            </a:r>
          </a:p>
          <a:p>
            <a:endParaRPr lang="en-US" sz="1400" dirty="0" smtClean="0"/>
          </a:p>
          <a:p>
            <a:r>
              <a:rPr lang="en-US" dirty="0" smtClean="0"/>
              <a:t>Interests: statistical modeling, population dynamics, </a:t>
            </a:r>
            <a:r>
              <a:rPr lang="en-US" smtClean="0"/>
              <a:t>management implications, </a:t>
            </a:r>
            <a:r>
              <a:rPr lang="en-US" dirty="0" smtClean="0"/>
              <a:t>and duck hunting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0565"/>
            <a:ext cx="3541251" cy="28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" y="9144"/>
            <a:ext cx="8229600" cy="781050"/>
          </a:xfrm>
        </p:spPr>
        <p:txBody>
          <a:bodyPr/>
          <a:lstStyle/>
          <a:p>
            <a:pPr algn="l"/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 dirty="0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24   4 </a:t>
            </a:r>
            <a:r>
              <a:rPr lang="en-US" sz="1800" dirty="0" smtClean="0">
                <a:latin typeface="Courier New" pitchFamily="49" charset="0"/>
              </a:rPr>
              <a:t>Rainbow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</a:t>
            </a:r>
            <a:r>
              <a:rPr lang="en-US" dirty="0" smtClean="0"/>
              <a:t>few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 results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Beverton-Holt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on </a:t>
            </a:r>
            <a:r>
              <a:rPr lang="en-US" dirty="0"/>
              <a:t>Bertalanffy</a:t>
            </a:r>
          </a:p>
          <a:p>
            <a:pPr lvl="1"/>
            <a:r>
              <a:rPr lang="en-US" dirty="0" err="1" smtClean="0"/>
              <a:t>Gompertz</a:t>
            </a:r>
            <a:endParaRPr lang="en-US" dirty="0" smtClean="0"/>
          </a:p>
          <a:p>
            <a:pPr lvl="1"/>
            <a:r>
              <a:rPr lang="en-US" dirty="0" smtClean="0"/>
              <a:t>Logistic</a:t>
            </a:r>
            <a:endParaRPr lang="en-US" dirty="0"/>
          </a:p>
          <a:p>
            <a:pPr lvl="1"/>
            <a:r>
              <a:rPr lang="en-US" dirty="0" smtClean="0"/>
              <a:t>Richards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Length-At-Age Models</a:t>
            </a:r>
          </a:p>
        </p:txBody>
      </p:sp>
    </p:spTree>
    <p:extLst>
      <p:ext uri="{BB962C8B-B14F-4D97-AF65-F5344CB8AC3E}">
        <p14:creationId xmlns:p14="http://schemas.microsoft.com/office/powerpoint/2010/main" val="25461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Von Bertalanffy – Typical</a:t>
            </a:r>
          </a:p>
        </p:txBody>
      </p:sp>
    </p:spTree>
    <p:extLst>
      <p:ext uri="{BB962C8B-B14F-4D97-AF65-F5344CB8AC3E}">
        <p14:creationId xmlns:p14="http://schemas.microsoft.com/office/powerpoint/2010/main" val="69501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Von Bertalanffy – Typical</a:t>
            </a:r>
          </a:p>
        </p:txBody>
      </p:sp>
    </p:spTree>
    <p:extLst>
      <p:ext uri="{BB962C8B-B14F-4D97-AF65-F5344CB8AC3E}">
        <p14:creationId xmlns:p14="http://schemas.microsoft.com/office/powerpoint/2010/main" val="28634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length is 0 (artifact</a:t>
            </a:r>
            <a:r>
              <a:rPr lang="en-US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</a:t>
            </a:r>
            <a:r>
              <a:rPr lang="en-US" dirty="0"/>
              <a:t>“curvature” of </a:t>
            </a:r>
            <a:r>
              <a:rPr lang="en-US" dirty="0" smtClean="0"/>
              <a:t>the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Rate at which E[</a:t>
            </a:r>
            <a:r>
              <a:rPr lang="en-US" dirty="0" err="1" smtClean="0"/>
              <a:t>L|t</a:t>
            </a:r>
            <a:r>
              <a:rPr lang="en-US" dirty="0" smtClean="0"/>
              <a:t>] approaches </a:t>
            </a:r>
            <a:r>
              <a:rPr lang="en-US" dirty="0"/>
              <a:t>L</a:t>
            </a:r>
            <a:r>
              <a:rPr lang="en-US" baseline="-25000" dirty="0">
                <a:cs typeface="Arial" charset="0"/>
              </a:rPr>
              <a:t>∞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Von Bertalanffy – Typical</a:t>
            </a:r>
          </a:p>
        </p:txBody>
      </p:sp>
    </p:spTree>
    <p:extLst>
      <p:ext uri="{BB962C8B-B14F-4D97-AF65-F5344CB8AC3E}">
        <p14:creationId xmlns:p14="http://schemas.microsoft.com/office/powerpoint/2010/main" val="8040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47799"/>
            <a:ext cx="451485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1471612"/>
            <a:ext cx="4448175" cy="4457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Von Bertalanffy – Typical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1510" y="1600200"/>
            <a:ext cx="27489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06981" y="1600200"/>
            <a:ext cx="27489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06980" y="1828800"/>
            <a:ext cx="47001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1"/>
            <a:ext cx="8382000" cy="1314449"/>
          </a:xfrm>
        </p:spPr>
        <p:txBody>
          <a:bodyPr/>
          <a:lstStyle/>
          <a:p>
            <a:r>
              <a:rPr lang="en-US" dirty="0" smtClean="0"/>
              <a:t>VBGF is non-linear, in shape and parameters</a:t>
            </a:r>
          </a:p>
          <a:p>
            <a:r>
              <a:rPr lang="en-US" dirty="0" smtClean="0"/>
              <a:t>Non-linear least-squares minimizes RSS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2440365"/>
            <a:ext cx="4648200" cy="222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dirty="0" smtClean="0"/>
              <a:t>However, no closed-form solution</a:t>
            </a:r>
          </a:p>
          <a:p>
            <a:pPr lvl="1"/>
            <a:r>
              <a:rPr lang="en-US" b="0" dirty="0" smtClean="0"/>
              <a:t>Algorithms require </a:t>
            </a:r>
            <a:r>
              <a:rPr lang="en-US" b="0" dirty="0"/>
              <a:t>starting values</a:t>
            </a:r>
          </a:p>
          <a:p>
            <a:pPr lvl="1"/>
            <a:r>
              <a:rPr lang="en-US" b="0" dirty="0"/>
              <a:t>I</a:t>
            </a:r>
            <a:r>
              <a:rPr lang="en-US" b="0" dirty="0" smtClean="0"/>
              <a:t>teratively search for minimum RSS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459414"/>
            <a:ext cx="3810000" cy="34079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84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Non-Linear Modeling</a:t>
            </a:r>
          </a:p>
        </p:txBody>
      </p:sp>
    </p:spTree>
    <p:extLst>
      <p:ext uri="{BB962C8B-B14F-4D97-AF65-F5344CB8AC3E}">
        <p14:creationId xmlns:p14="http://schemas.microsoft.com/office/powerpoint/2010/main" val="10018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#1 – Profile Likelihood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Symbol" panose="05050102010706020507" pitchFamily="18" charset="2"/>
              </a:rPr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and shape of likelihood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84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Non-Linear Modeling</a:t>
            </a:r>
          </a:p>
        </p:txBody>
      </p:sp>
    </p:spTree>
    <p:extLst>
      <p:ext uri="{BB962C8B-B14F-4D97-AF65-F5344CB8AC3E}">
        <p14:creationId xmlns:p14="http://schemas.microsoft.com/office/powerpoint/2010/main" val="62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951"/>
            <a:ext cx="9144000" cy="5353049"/>
          </a:xfrm>
        </p:spPr>
        <p:txBody>
          <a:bodyPr/>
          <a:lstStyle/>
          <a:p>
            <a:r>
              <a:rPr lang="en-US" dirty="0" smtClean="0"/>
              <a:t>Sampling distributions of parameter estimates tend NOT to be normally distributed.</a:t>
            </a:r>
          </a:p>
          <a:p>
            <a:pPr lvl="1"/>
            <a:endParaRPr lang="en-US" sz="2000" dirty="0"/>
          </a:p>
          <a:p>
            <a:r>
              <a:rPr lang="en-US" dirty="0" smtClean="0"/>
              <a:t>Alternative CI #2 – Bootstrapping</a:t>
            </a:r>
          </a:p>
          <a:p>
            <a:pPr lvl="1"/>
            <a:r>
              <a:rPr lang="en-US" dirty="0"/>
              <a:t>Construct a random sample (with replacement) of n </a:t>
            </a:r>
            <a:r>
              <a:rPr lang="en-US" dirty="0" smtClean="0"/>
              <a:t>“cases</a:t>
            </a:r>
            <a:r>
              <a:rPr lang="en-US" dirty="0"/>
              <a:t>" </a:t>
            </a:r>
            <a:r>
              <a:rPr lang="en-US" dirty="0" smtClean="0"/>
              <a:t>of observed data.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parameters from model </a:t>
            </a:r>
            <a:r>
              <a:rPr lang="en-US" dirty="0" smtClean="0"/>
              <a:t>fit </a:t>
            </a:r>
            <a:r>
              <a:rPr lang="en-US" dirty="0"/>
              <a:t>to this (</a:t>
            </a:r>
            <a:r>
              <a:rPr lang="en-US" dirty="0" smtClean="0"/>
              <a:t>re)sample.</a:t>
            </a:r>
          </a:p>
          <a:p>
            <a:pPr lvl="1"/>
            <a:r>
              <a:rPr lang="en-US" dirty="0" smtClean="0"/>
              <a:t>Repeat first </a:t>
            </a:r>
            <a:r>
              <a:rPr lang="en-US" dirty="0"/>
              <a:t>two steps B </a:t>
            </a:r>
            <a:r>
              <a:rPr lang="en-US" dirty="0" smtClean="0"/>
              <a:t>times.</a:t>
            </a:r>
          </a:p>
          <a:p>
            <a:pPr lvl="1"/>
            <a:r>
              <a:rPr lang="en-US" dirty="0" smtClean="0"/>
              <a:t>95</a:t>
            </a:r>
            <a:r>
              <a:rPr lang="en-US" dirty="0"/>
              <a:t>% CI is values of ordered parameter estimates with 2.5% of </a:t>
            </a:r>
            <a:r>
              <a:rPr lang="en-US" dirty="0" smtClean="0"/>
              <a:t>values lesser </a:t>
            </a:r>
            <a:r>
              <a:rPr lang="en-US" dirty="0"/>
              <a:t>and 2.5% of values greater.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84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Non-Linear Modeling</a:t>
            </a:r>
          </a:p>
        </p:txBody>
      </p:sp>
    </p:spTree>
    <p:extLst>
      <p:ext uri="{BB962C8B-B14F-4D97-AF65-F5344CB8AC3E}">
        <p14:creationId xmlns:p14="http://schemas.microsoft.com/office/powerpoint/2010/main" val="288018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48201" y="1066800"/>
            <a:ext cx="4343400" cy="2862322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2B2"/>
                </a:solidFill>
              </a:rPr>
              <a:t>For a thorough description see </a:t>
            </a:r>
            <a:r>
              <a:rPr lang="en-US" sz="2000" dirty="0">
                <a:solidFill>
                  <a:srgbClr val="0072B2"/>
                </a:solidFill>
              </a:rPr>
              <a:t>Ogle, D.H., T.O. Brenden, and J.L. McCormick. </a:t>
            </a:r>
            <a:r>
              <a:rPr lang="en-US" sz="2000" dirty="0" smtClean="0">
                <a:solidFill>
                  <a:srgbClr val="0072B2"/>
                </a:solidFill>
              </a:rPr>
              <a:t>2018. </a:t>
            </a:r>
            <a:r>
              <a:rPr lang="en-US" sz="2000" b="1" dirty="0">
                <a:solidFill>
                  <a:srgbClr val="0072B2"/>
                </a:solidFill>
              </a:rPr>
              <a:t>Growth Estimation: Growth Models and Statistical Inference</a:t>
            </a:r>
            <a:r>
              <a:rPr lang="en-US" sz="2000" dirty="0">
                <a:solidFill>
                  <a:srgbClr val="0072B2"/>
                </a:solidFill>
              </a:rPr>
              <a:t>. In Quist, M.C. and D. </a:t>
            </a:r>
            <a:r>
              <a:rPr lang="en-US" sz="2000" dirty="0" err="1">
                <a:solidFill>
                  <a:srgbClr val="0072B2"/>
                </a:solidFill>
              </a:rPr>
              <a:t>Isermann</a:t>
            </a:r>
            <a:r>
              <a:rPr lang="en-US" sz="2000" dirty="0">
                <a:solidFill>
                  <a:srgbClr val="0072B2"/>
                </a:solidFill>
              </a:rPr>
              <a:t>, editors. Age and Growth of Fishes: Principles and Techniques. American Fisheries Society.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Von Bertalanffy – Typical</a:t>
            </a:r>
          </a:p>
        </p:txBody>
      </p:sp>
    </p:spTree>
    <p:extLst>
      <p:ext uri="{BB962C8B-B14F-4D97-AF65-F5344CB8AC3E}">
        <p14:creationId xmlns:p14="http://schemas.microsoft.com/office/powerpoint/2010/main" val="35875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Workshop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typical population dynamic rate functions, including</a:t>
            </a:r>
          </a:p>
          <a:p>
            <a:pPr lvl="1" eaLnBrk="1" hangingPunct="1"/>
            <a:r>
              <a:rPr lang="en-US" dirty="0" smtClean="0"/>
              <a:t>mortality rates</a:t>
            </a:r>
          </a:p>
          <a:p>
            <a:pPr lvl="1" eaLnBrk="1" hangingPunct="1"/>
            <a:r>
              <a:rPr lang="en-US" dirty="0" smtClean="0"/>
              <a:t>growth functions</a:t>
            </a:r>
          </a:p>
          <a:p>
            <a:pPr lvl="1" eaLnBrk="1" hangingPunct="1"/>
            <a:r>
              <a:rPr lang="en-US" dirty="0" smtClean="0"/>
              <a:t>weight-length </a:t>
            </a:r>
            <a:r>
              <a:rPr lang="en-US" dirty="0"/>
              <a:t>relationships (and comparisons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Methods to compare parameter estimates</a:t>
            </a:r>
          </a:p>
          <a:p>
            <a:pPr eaLnBrk="1" hangingPunct="1"/>
            <a:r>
              <a:rPr lang="en-US" dirty="0" smtClean="0"/>
              <a:t>Additional topics</a:t>
            </a:r>
          </a:p>
          <a:p>
            <a:pPr lvl="1" eaLnBrk="1" hangingPunct="1"/>
            <a:r>
              <a:rPr lang="en-US" dirty="0" smtClean="0"/>
              <a:t>Reproducible research documents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/>
              <a:t>Demonstrate </a:t>
            </a:r>
            <a:r>
              <a:rPr lang="en-US" dirty="0" smtClean="0"/>
              <a:t>“Fit Growth Model”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6909"/>
            <a:ext cx="1278194" cy="990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599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“Fit Growth Model”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20039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Walleye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Suite of VBGF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</a:t>
            </a:r>
            <a:r>
              <a:rPr lang="en-US" dirty="0" smtClean="0"/>
              <a:t>assumptions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Steps in Comparison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6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Start “Compare Growth Model Parameters”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0" y="98139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9785350"/>
            <a:ext cx="2133600" cy="273050"/>
          </a:xfrm>
        </p:spPr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0" y="3200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357309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9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D55E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9E73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Steps in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39624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RSS significantly reduced?”</a:t>
            </a:r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1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likelihood significantly increased?”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</a:p>
          <a:p>
            <a:pPr marL="688975" lvl="1" indent="-231775"/>
            <a:r>
              <a:rPr lang="en-US" dirty="0" smtClean="0"/>
              <a:t>Chi-square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1828800"/>
            <a:ext cx="3809999" cy="1384995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2B2"/>
                </a:solidFill>
              </a:rPr>
              <a:t>ESST and LRT are functionally equivalent for large n</a:t>
            </a:r>
            <a:r>
              <a:rPr lang="en-US" sz="2800" dirty="0" smtClean="0">
                <a:solidFill>
                  <a:srgbClr val="0072B2"/>
                </a:solidFill>
              </a:rPr>
              <a:t>.</a:t>
            </a:r>
            <a:endParaRPr lang="en-US" sz="2800" dirty="0">
              <a:solidFill>
                <a:srgbClr val="0072B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5943600"/>
            <a:ext cx="85344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Continue “Compare Growth Model Parameters”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4953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881309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/>
              <a:t>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19800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Steps in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</a:t>
            </a:r>
            <a:r>
              <a:rPr lang="en-US" dirty="0"/>
              <a:t>(p&gt;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does not differ between groups.</a:t>
            </a:r>
          </a:p>
          <a:p>
            <a:pPr lvl="1"/>
            <a:r>
              <a:rPr lang="en-US" dirty="0"/>
              <a:t>Significant (</a:t>
            </a:r>
            <a:r>
              <a:rPr lang="en-US" dirty="0" smtClean="0"/>
              <a:t>p&lt;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Script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87727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19400"/>
            <a:ext cx="9144000" cy="105787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5715000"/>
            <a:ext cx="8077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55E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 useBgFill="1">
        <p:nvSpPr>
          <p:cNvPr id="14" name="Rectangle 13"/>
          <p:cNvSpPr/>
          <p:nvPr/>
        </p:nvSpPr>
        <p:spPr bwMode="auto">
          <a:xfrm>
            <a:off x="0" y="4474463"/>
            <a:ext cx="9144000" cy="47853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9144" y="9144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Steps in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 smtClean="0"/>
              <a:t>Finish “Compare Growth Model Parameters”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6909"/>
            <a:ext cx="1278194" cy="990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599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“</a:t>
            </a:r>
            <a:r>
              <a:rPr lang="en-US" dirty="0"/>
              <a:t>Compare Growth Model Parameters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20039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Walleye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026" name="Picture 2" descr="http://derekogle.com/NCNRS349/modules/Condition/BKG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2980"/>
            <a:ext cx="42672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8229600" cy="84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Weight-Length Relationship</a:t>
            </a:r>
          </a:p>
        </p:txBody>
      </p:sp>
    </p:spTree>
    <p:extLst>
      <p:ext uri="{BB962C8B-B14F-4D97-AF65-F5344CB8AC3E}">
        <p14:creationId xmlns:p14="http://schemas.microsoft.com/office/powerpoint/2010/main" val="10472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  <a:p>
            <a:r>
              <a:rPr lang="en-US" dirty="0" smtClean="0"/>
              <a:t>Can be represented by a power function with multiplicative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Examine natural logarithm of this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467100" y="32004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723586" imgH="228501" progId="Equation.3">
                  <p:embed/>
                </p:oleObj>
              </mc:Choice>
              <mc:Fallback>
                <p:oleObj name="Equation" r:id="rId4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2004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8229600" cy="84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Weight-Length Relationship</a:t>
            </a:r>
          </a:p>
        </p:txBody>
      </p:sp>
    </p:spTree>
    <p:extLst>
      <p:ext uri="{BB962C8B-B14F-4D97-AF65-F5344CB8AC3E}">
        <p14:creationId xmlns:p14="http://schemas.microsoft.com/office/powerpoint/2010/main" val="37123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893718" cy="249332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8229600" cy="84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Weight-Length Relationship</a:t>
            </a:r>
          </a:p>
        </p:txBody>
      </p:sp>
    </p:spTree>
    <p:extLst>
      <p:ext uri="{BB962C8B-B14F-4D97-AF65-F5344CB8AC3E}">
        <p14:creationId xmlns:p14="http://schemas.microsoft.com/office/powerpoint/2010/main" val="271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 smtClean="0"/>
              <a:t>“Compute Weight-Length Relationship”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6909"/>
            <a:ext cx="1278194" cy="990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599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“</a:t>
            </a:r>
            <a:r>
              <a:rPr lang="en-US" dirty="0"/>
              <a:t>Compute Weight-Length Relationship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20039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Walleye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 smtClean="0"/>
              <a:t>“Compare Weight-Length Model Parameters”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/>
              <a:t>Pygmy Whitefish 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6909"/>
            <a:ext cx="1278194" cy="990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419599"/>
            <a:ext cx="861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 “</a:t>
            </a:r>
            <a:r>
              <a:rPr lang="en-US" dirty="0"/>
              <a:t>Compare Weight-Length Model Parameters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20039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dirty="0" smtClean="0"/>
              <a:t>Walleye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dult (age-5 and older) abundance from mark-recapture (captured in </a:t>
            </a:r>
            <a:r>
              <a:rPr lang="en-US" dirty="0" err="1" smtClean="0"/>
              <a:t>fyke</a:t>
            </a:r>
            <a:r>
              <a:rPr lang="en-US" dirty="0" smtClean="0"/>
              <a:t> nets, tagged, recaptured in a compulsory creel census)</a:t>
            </a:r>
          </a:p>
          <a:p>
            <a:r>
              <a:rPr lang="en-US" dirty="0"/>
              <a:t>A</a:t>
            </a:r>
            <a:r>
              <a:rPr lang="en-US" dirty="0" smtClean="0"/>
              <a:t>ge-0 abundance from mark-recapture (captured with boat AC electrofishing in autumn on three consecutive nights, fin-clipped each night)</a:t>
            </a:r>
          </a:p>
          <a:p>
            <a:r>
              <a:rPr lang="en-US" dirty="0" smtClean="0"/>
              <a:t>Modified from </a:t>
            </a:r>
            <a:r>
              <a:rPr lang="en-US" dirty="0" smtClean="0">
                <a:hlinkClick r:id="rId2"/>
              </a:rPr>
              <a:t>“Factors affecting recruitment of Walleyes in Escanaba Lake, Wisconsin, 1958-1996 (Hansen et al. 1998)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Preparations</a:t>
            </a:r>
          </a:p>
          <a:p>
            <a:r>
              <a:rPr lang="en-US" dirty="0" smtClean="0"/>
              <a:t>Initial Data Wrangling (and Quick Summaries)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4193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594"/>
            <a:ext cx="8229600" cy="520957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R/S </a:t>
            </a:r>
            <a:r>
              <a:rPr lang="en-US" dirty="0"/>
              <a:t>is a constant of S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is </a:t>
            </a:r>
            <a:r>
              <a:rPr lang="en-US" dirty="0"/>
              <a:t>“density independent” </a:t>
            </a:r>
            <a:r>
              <a:rPr lang="en-US" dirty="0" smtClean="0"/>
              <a:t>parameter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16129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33337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flipV="1">
            <a:off x="5291138" y="1747836"/>
            <a:ext cx="3373438" cy="45719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16129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53546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33321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78663" y="990600"/>
            <a:ext cx="1608137" cy="523875"/>
            <a:chOff x="6490818" y="1761565"/>
            <a:chExt cx="1608137" cy="523875"/>
          </a:xfrm>
        </p:grpSpPr>
        <p:sp>
          <p:nvSpPr>
            <p:cNvPr id="7" name="Rectangle 6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44524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  <a:endParaRPr lang="en-US" dirty="0">
              <a:solidFill>
                <a:srgbClr val="D55E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D55E00"/>
                </a:solidFill>
              </a:rPr>
              <a:t>Beverton</a:t>
            </a:r>
            <a:r>
              <a:rPr lang="en-US" dirty="0" smtClean="0">
                <a:solidFill>
                  <a:srgbClr val="D55E00"/>
                </a:solidFill>
              </a:rPr>
              <a:t>-Holt Model</a:t>
            </a:r>
          </a:p>
          <a:p>
            <a:pPr lvl="1"/>
            <a:r>
              <a:rPr lang="en-US" dirty="0" smtClean="0"/>
              <a:t>a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7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  <a:endParaRPr lang="en-US" dirty="0">
              <a:solidFill>
                <a:srgbClr val="0072B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D55E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72B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Workshop Data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525963"/>
          </a:xfrm>
        </p:spPr>
        <p:txBody>
          <a:bodyPr/>
          <a:lstStyle/>
          <a:p>
            <a:r>
              <a:rPr lang="en-US" dirty="0" smtClean="0"/>
              <a:t>Pygmy Whitefish (</a:t>
            </a:r>
            <a:r>
              <a:rPr lang="en-US" i="1" dirty="0" err="1" smtClean="0"/>
              <a:t>Prosopium</a:t>
            </a:r>
            <a:r>
              <a:rPr lang="en-US" i="1" dirty="0" smtClean="0"/>
              <a:t> </a:t>
            </a:r>
            <a:r>
              <a:rPr lang="en-US" i="1" dirty="0" err="1" smtClean="0"/>
              <a:t>coulterii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Sampled with a bottom trawl from 28 locations throughout Lake Superior</a:t>
            </a:r>
          </a:p>
          <a:p>
            <a:r>
              <a:rPr lang="en-US" dirty="0" smtClean="0"/>
              <a:t>TL (mm) and region recorded for all fish</a:t>
            </a:r>
          </a:p>
          <a:p>
            <a:r>
              <a:rPr lang="en-US" dirty="0" smtClean="0"/>
              <a:t>Weight (g) and age </a:t>
            </a:r>
            <a:r>
              <a:rPr lang="en-US" dirty="0" smtClean="0"/>
              <a:t>(from </a:t>
            </a:r>
            <a:r>
              <a:rPr lang="en-US" dirty="0" smtClean="0"/>
              <a:t>thin-sectioned </a:t>
            </a:r>
            <a:r>
              <a:rPr lang="en-US" dirty="0" smtClean="0"/>
              <a:t>otoliths) </a:t>
            </a:r>
            <a:r>
              <a:rPr lang="en-US" dirty="0" smtClean="0"/>
              <a:t>recorded for a length-stratified subsample</a:t>
            </a:r>
          </a:p>
          <a:p>
            <a:r>
              <a:rPr lang="en-US" dirty="0"/>
              <a:t>M</a:t>
            </a:r>
            <a:r>
              <a:rPr lang="en-US" dirty="0" smtClean="0"/>
              <a:t>odified from </a:t>
            </a:r>
            <a:r>
              <a:rPr lang="en-US" dirty="0" smtClean="0">
                <a:solidFill>
                  <a:srgbClr val="3333CC"/>
                </a:solidFill>
                <a:hlinkClick r:id="rId2"/>
              </a:rPr>
              <a:t>“Age, Growth, and Size of Lake Superior Pygmy Whitefish” (Stewart et al. 2016)</a:t>
            </a:r>
            <a:endParaRPr lang="en-US" dirty="0" smtClean="0">
              <a:solidFill>
                <a:srgbClr val="3333CC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72B2"/>
                </a:solidFill>
              </a:rPr>
              <a:t>Ricker Model</a:t>
            </a:r>
          </a:p>
          <a:p>
            <a:pPr lvl="1"/>
            <a:r>
              <a:rPr lang="en-US" dirty="0" smtClean="0"/>
              <a:t>a, b have same meaning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a/be, 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Beverton-Holt, Ricker, and power functions shapes.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hird parameter (c) allows modeling </a:t>
            </a:r>
            <a:r>
              <a:rPr lang="en-US" dirty="0" err="1" smtClean="0"/>
              <a:t>depensation</a:t>
            </a:r>
            <a:r>
              <a:rPr lang="en-US" dirty="0" smtClean="0"/>
              <a:t> and over-compensation.</a:t>
            </a:r>
          </a:p>
          <a:p>
            <a:r>
              <a:rPr lang="en-US" dirty="0" smtClean="0"/>
              <a:t>Sigmoidal Beverton-Holt</a:t>
            </a:r>
          </a:p>
          <a:p>
            <a:pPr lvl="1"/>
            <a:r>
              <a:rPr lang="en-US" dirty="0" smtClean="0"/>
              <a:t>Third parameter similar to purpose in </a:t>
            </a:r>
            <a:r>
              <a:rPr lang="en-US" dirty="0" err="1" smtClean="0"/>
              <a:t>Saila-Lorda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7"/>
          </a:xfrm>
        </p:spPr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490530"/>
          </a:xfrm>
        </p:spPr>
        <p:txBody>
          <a:bodyPr/>
          <a:lstStyle/>
          <a:p>
            <a:r>
              <a:rPr lang="en-US" dirty="0" smtClean="0"/>
              <a:t>Shepherd Model (modifies Beverton-Holt)</a:t>
            </a:r>
          </a:p>
          <a:p>
            <a:r>
              <a:rPr lang="en-US" dirty="0" err="1" smtClean="0"/>
              <a:t>Saila-Lorda</a:t>
            </a:r>
            <a:r>
              <a:rPr lang="en-US" dirty="0" smtClean="0"/>
              <a:t> Model (modifies Ricker)</a:t>
            </a:r>
          </a:p>
          <a:p>
            <a:r>
              <a:rPr lang="en-US" dirty="0" smtClean="0"/>
              <a:t>Sigmoidal Beverton-Holt</a:t>
            </a:r>
          </a:p>
          <a:p>
            <a:r>
              <a:rPr lang="en-US" dirty="0" smtClean="0"/>
              <a:t>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46255"/>
            <a:ext cx="8763000" cy="2554545"/>
          </a:xfrm>
          <a:prstGeom prst="rect">
            <a:avLst/>
          </a:prstGeom>
          <a:solidFill>
            <a:srgbClr val="FFFFCC"/>
          </a:solidFill>
          <a:ln w="25400"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2B2"/>
                </a:solidFill>
              </a:rPr>
              <a:t>For good reviews and discussion, see</a:t>
            </a:r>
          </a:p>
          <a:p>
            <a:endParaRPr lang="en-US" sz="1000" dirty="0" smtClean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2B2"/>
                </a:solidFill>
              </a:rPr>
              <a:t>Needle, C.L. 2002. Recruitment </a:t>
            </a:r>
            <a:r>
              <a:rPr lang="en-US" sz="2400" dirty="0" err="1" smtClean="0">
                <a:solidFill>
                  <a:srgbClr val="0072B2"/>
                </a:solidFill>
              </a:rPr>
              <a:t>models:diagnosis</a:t>
            </a:r>
            <a:r>
              <a:rPr lang="en-US" sz="2400" dirty="0" smtClean="0">
                <a:solidFill>
                  <a:srgbClr val="0072B2"/>
                </a:solidFill>
              </a:rPr>
              <a:t> and prognosis. Reviews in Fish Biology and Fisheries. 11:95-111.</a:t>
            </a:r>
            <a:endParaRPr lang="en-US" sz="2400" dirty="0">
              <a:solidFill>
                <a:srgbClr val="0072B2"/>
              </a:solidFill>
            </a:endParaRP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72B2"/>
                </a:solidFill>
              </a:rPr>
              <a:t>Subbey</a:t>
            </a:r>
            <a:r>
              <a:rPr lang="en-US" sz="2400" dirty="0" smtClean="0">
                <a:solidFill>
                  <a:srgbClr val="0072B2"/>
                </a:solidFill>
              </a:rPr>
              <a:t>, S. et al. 2014. </a:t>
            </a:r>
            <a:r>
              <a:rPr lang="en-US" sz="2400" dirty="0" smtClean="0">
                <a:solidFill>
                  <a:srgbClr val="0072B2"/>
                </a:solidFill>
                <a:hlinkClick r:id="rId2"/>
              </a:rPr>
              <a:t>Modelling and forecasting stock-recruitment: current and future perspectives</a:t>
            </a:r>
            <a:r>
              <a:rPr lang="en-US" sz="2400" dirty="0" smtClean="0">
                <a:solidFill>
                  <a:srgbClr val="0072B2"/>
                </a:solidFill>
              </a:rPr>
              <a:t>. ICES Journal of Marine Science. 71:2307-2322.</a:t>
            </a:r>
            <a:endParaRPr lang="en-US" sz="2400" dirty="0">
              <a:solidFill>
                <a:srgbClr val="0072B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439917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Walleye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Stock-Recruitment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" y="152400"/>
            <a:ext cx="127819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631546" cy="310996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Workshop Data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525963"/>
          </a:xfrm>
        </p:spPr>
        <p:txBody>
          <a:bodyPr/>
          <a:lstStyle/>
          <a:p>
            <a:r>
              <a:rPr lang="en-US" dirty="0" smtClean="0"/>
              <a:t>Walleye (</a:t>
            </a:r>
            <a:r>
              <a:rPr lang="en-US" i="1" dirty="0" smtClean="0"/>
              <a:t>Sander </a:t>
            </a:r>
            <a:r>
              <a:rPr lang="en-US" i="1" dirty="0" err="1" smtClean="0"/>
              <a:t>vitreus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Escanaba Lake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fyke</a:t>
            </a:r>
            <a:r>
              <a:rPr lang="en-US" dirty="0" smtClean="0"/>
              <a:t> net surveys</a:t>
            </a:r>
          </a:p>
          <a:p>
            <a:r>
              <a:rPr lang="en-US" dirty="0" smtClean="0"/>
              <a:t>All fish measured and, five fish per 0.5-in length category weighed and </a:t>
            </a:r>
            <a:r>
              <a:rPr lang="en-US" dirty="0" smtClean="0"/>
              <a:t>aged (from scales (&lt;20-in), fin rays (&gt;20 in), and recapture knowledge).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 ● Midwest ● Jan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4639</TotalTime>
  <Words>4031</Words>
  <Application>Microsoft Office PowerPoint</Application>
  <PresentationFormat>On-screen Show (4:3)</PresentationFormat>
  <Paragraphs>1321</Paragraphs>
  <Slides>73</Slides>
  <Notes>23</Notes>
  <HiddenSlides>12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Wingdings</vt:lpstr>
      <vt:lpstr>Office Theme</vt:lpstr>
      <vt:lpstr>Equation</vt:lpstr>
      <vt:lpstr>R for Fisheries  Population Dynamcs</vt:lpstr>
      <vt:lpstr>Who I Am?</vt:lpstr>
      <vt:lpstr>Who I Am?</vt:lpstr>
      <vt:lpstr>TA – Joseph Mrnak</vt:lpstr>
      <vt:lpstr>Workshop Objectives</vt:lpstr>
      <vt:lpstr>Workshop Data I</vt:lpstr>
      <vt:lpstr>Workshop Data I</vt:lpstr>
      <vt:lpstr>Workshop Data II</vt:lpstr>
      <vt:lpstr>Workshop Data II</vt:lpstr>
      <vt:lpstr>PowerPoint Presentation</vt:lpstr>
      <vt:lpstr>Age-Length Key – Concept</vt:lpstr>
      <vt:lpstr>Age-Length Key – Development</vt:lpstr>
      <vt:lpstr>PowerPoint Presentation</vt:lpstr>
      <vt:lpstr>Age-Length Key – Concept</vt:lpstr>
      <vt:lpstr>Age-Length Key – Assign Ages</vt:lpstr>
      <vt:lpstr>Age-Length Key – Assign Ages</vt:lpstr>
      <vt:lpstr>Age-Length Key – Assign Ages</vt:lpstr>
      <vt:lpstr>Age-Length Key – Fractionation</vt:lpstr>
      <vt:lpstr>Age-Length Key – Assign Ages</vt:lpstr>
      <vt:lpstr>Age-Length Key – Assign Ages</vt:lpstr>
      <vt:lpstr>Age-Length Key –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Mortality 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Length-At-Age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Data II</vt:lpstr>
      <vt:lpstr>Workshop Data II</vt:lpstr>
      <vt:lpstr>Walleye Script</vt:lpstr>
      <vt:lpstr>Stock-Recruit Models</vt:lpstr>
      <vt:lpstr>Stock-Recruit Models</vt:lpstr>
      <vt:lpstr>Stock-Recruit Models</vt:lpstr>
      <vt:lpstr>Stock-Recruit Models</vt:lpstr>
      <vt:lpstr>Stock-Recruit Models</vt:lpstr>
      <vt:lpstr>Other Models</vt:lpstr>
      <vt:lpstr>Other Models</vt:lpstr>
      <vt:lpstr>Walleye Script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160</cp:revision>
  <cp:lastPrinted>2017-11-10T22:07:32Z</cp:lastPrinted>
  <dcterms:created xsi:type="dcterms:W3CDTF">2009-12-30T00:53:00Z</dcterms:created>
  <dcterms:modified xsi:type="dcterms:W3CDTF">2018-01-11T17:40:00Z</dcterms:modified>
</cp:coreProperties>
</file>