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6" r:id="rId2"/>
    <p:sldId id="274" r:id="rId3"/>
    <p:sldId id="270" r:id="rId4"/>
    <p:sldId id="277" r:id="rId5"/>
    <p:sldId id="278" r:id="rId6"/>
    <p:sldId id="268" r:id="rId7"/>
    <p:sldId id="303" r:id="rId8"/>
    <p:sldId id="258" r:id="rId9"/>
    <p:sldId id="286" r:id="rId10"/>
    <p:sldId id="276" r:id="rId11"/>
    <p:sldId id="296" r:id="rId12"/>
    <p:sldId id="295" r:id="rId13"/>
    <p:sldId id="275" r:id="rId14"/>
    <p:sldId id="265" r:id="rId15"/>
    <p:sldId id="287" r:id="rId16"/>
    <p:sldId id="284" r:id="rId17"/>
    <p:sldId id="293" r:id="rId18"/>
    <p:sldId id="294" r:id="rId19"/>
    <p:sldId id="267" r:id="rId20"/>
    <p:sldId id="298" r:id="rId21"/>
    <p:sldId id="302" r:id="rId22"/>
    <p:sldId id="289" r:id="rId23"/>
    <p:sldId id="29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6" autoAdjust="0"/>
    <p:restoredTop sz="78049" autoAdjust="0"/>
  </p:normalViewPr>
  <p:slideViewPr>
    <p:cSldViewPr snapToGrid="0">
      <p:cViewPr varScale="1">
        <p:scale>
          <a:sx n="66" d="100"/>
          <a:sy n="66" d="100"/>
        </p:scale>
        <p:origin x="2052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25" d="100"/>
          <a:sy n="125" d="100"/>
        </p:scale>
        <p:origin x="22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19D54-FBD7-4622-A723-AC53F199CAEA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D343D-632C-4584-BDF8-752D64625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93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D343D-632C-4584-BDF8-752D646252A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403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D343D-632C-4584-BDF8-752D646252A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395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D343D-632C-4584-BDF8-752D646252A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221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D343D-632C-4584-BDF8-752D646252A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484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D343D-632C-4584-BDF8-752D646252A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263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D343D-632C-4584-BDF8-752D646252A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20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D343D-632C-4584-BDF8-752D646252A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341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D343D-632C-4584-BDF8-752D646252A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626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D343D-632C-4584-BDF8-752D646252A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043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D343D-632C-4584-BDF8-752D646252A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783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D343D-632C-4584-BDF8-752D646252A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740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D343D-632C-4584-BDF8-752D646252A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60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D343D-632C-4584-BDF8-752D646252A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366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EA23D4B3-E60B-4913-ADC0-633C9C47768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83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EA23D4B3-E60B-4913-ADC0-633C9C47768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511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EA23D4B3-E60B-4913-ADC0-633C9C47768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456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EA23D4B3-E60B-4913-ADC0-633C9C47768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711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5AD6-B947-435B-AC44-2400337D407A}" type="datetime1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Kaiming He, Xiangyu Zhang, Shaoqing Ren, &amp; Jian Sun. “Deep Residual Learning for Image Recognition”. arXiv 2015.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53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9448-781D-4A75-8379-F5B0A896154C}" type="datetime1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Kaiming He, Xiangyu Zhang, Shaoqing Ren, &amp; Jian Sun. “Deep Residual Learning for Image Recognition”. arXiv 2015.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31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B270-02C6-44BB-93B1-506D593BDE2A}" type="datetime1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Kaiming He, Xiangyu Zhang, Shaoqing Ren, &amp; Jian Sun. “Deep Residual Learning for Image Recognition”. arXiv 2015.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04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8539" y="6356351"/>
            <a:ext cx="2057400" cy="365125"/>
          </a:xfrm>
        </p:spPr>
        <p:txBody>
          <a:bodyPr/>
          <a:lstStyle/>
          <a:p>
            <a:fld id="{862BFFAF-948F-4186-9A0B-B7167679BC28}" type="datetime1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9547"/>
            <a:ext cx="9143999" cy="365125"/>
          </a:xfrm>
        </p:spPr>
        <p:txBody>
          <a:bodyPr/>
          <a:lstStyle/>
          <a:p>
            <a:r>
              <a:rPr lang="en-US" altLang="ko-KR"/>
              <a:t>Kaiming He, Xiangyu Zhang, Shaoqing Ren, &amp; Jian Sun. “Deep Residual Learning for Image Recognition”. arXiv 2015.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5318" y="6356351"/>
            <a:ext cx="2057400" cy="365125"/>
          </a:xfrm>
        </p:spPr>
        <p:txBody>
          <a:bodyPr/>
          <a:lstStyle/>
          <a:p>
            <a:fld id="{51EFEA3F-BFDE-46A5-9B4E-10CC64963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87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F76C-59E2-4EC4-9B6C-8F0EE605FD91}" type="datetime1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Kaiming He, Xiangyu Zhang, Shaoqing Ren, &amp; Jian Sun. “Deep Residual Learning for Image Recognition”. arXiv 2015.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20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41D5-0821-4D5C-AFC8-FCA89B8914A1}" type="datetime1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Kaiming He, Xiangyu Zhang, Shaoqing Ren, &amp; Jian Sun. “Deep Residual Learning for Image Recognition”. arXiv 2015.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358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90E65-F8B6-49CF-91A2-6B239ADC3024}" type="datetime1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Kaiming He, Xiangyu Zhang, Shaoqing Ren, &amp; Jian Sun. “Deep Residual Learning for Image Recognition”. arXiv 2015.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71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F44D-47AE-4B8A-A9AF-2D69E2A43939}" type="datetime1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Kaiming He, Xiangyu Zhang, Shaoqing Ren, &amp; Jian Sun. “Deep Residual Learning for Image Recognition”. arXiv 2015.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97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81D6-CBAB-4CA4-8600-79A9FC8C291C}" type="datetime1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Kaiming He, Xiangyu Zhang, Shaoqing Ren, &amp; Jian Sun. “Deep Residual Learning for Image Recognition”. arXiv 2015.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99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1031-8735-444E-B4DE-BB1517FDB90A}" type="datetime1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Kaiming He, Xiangyu Zhang, Shaoqing Ren, &amp; Jian Sun. “Deep Residual Learning for Image Recognition”. arXiv 2015.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64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821C-62AC-487B-8D5E-A0E47D995980}" type="datetime1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Kaiming He, Xiangyu Zhang, Shaoqing Ren, &amp; Jian Sun. “Deep Residual Learning for Image Recognition”. arXiv 2015.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735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36835-8241-43DF-B711-7372AF0A55BD}" type="datetime1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Kaiming He, Xiangyu Zhang, Shaoqing Ren, &amp; Jian Sun. “Deep Residual Learning for Image Recognition”. arXiv 2015.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FEA3F-BFDE-46A5-9B4E-10CC64963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264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tmp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Deep Residual Neural Network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STA695-TTF</a:t>
            </a:r>
          </a:p>
          <a:p>
            <a:r>
              <a:rPr lang="en-US" altLang="ko-KR" dirty="0"/>
              <a:t>University of Kentucky</a:t>
            </a:r>
          </a:p>
        </p:txBody>
      </p:sp>
    </p:spTree>
    <p:extLst>
      <p:ext uri="{BB962C8B-B14F-4D97-AF65-F5344CB8AC3E}">
        <p14:creationId xmlns:p14="http://schemas.microsoft.com/office/powerpoint/2010/main" val="3391719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4767008" cy="1325563"/>
          </a:xfrm>
        </p:spPr>
        <p:txBody>
          <a:bodyPr/>
          <a:lstStyle/>
          <a:p>
            <a:r>
              <a:rPr lang="en-US" altLang="ko-KR" dirty="0"/>
              <a:t>Residual Network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4445921" cy="4351338"/>
          </a:xfrm>
        </p:spPr>
        <p:txBody>
          <a:bodyPr/>
          <a:lstStyle/>
          <a:p>
            <a:r>
              <a:rPr lang="en-US" altLang="ko-KR" dirty="0"/>
              <a:t>Naïve solution</a:t>
            </a:r>
          </a:p>
          <a:p>
            <a:pPr lvl="1"/>
            <a:r>
              <a:rPr lang="en-US" altLang="ko-KR" dirty="0"/>
              <a:t>If extra layers are an </a:t>
            </a:r>
            <a:r>
              <a:rPr lang="en-US" altLang="ko-KR" dirty="0">
                <a:solidFill>
                  <a:srgbClr val="FF0000"/>
                </a:solidFill>
              </a:rPr>
              <a:t>identity</a:t>
            </a:r>
            <a:r>
              <a:rPr lang="en-US" altLang="ko-KR" dirty="0"/>
              <a:t> mapping, then a training errors does  not increase</a:t>
            </a:r>
          </a:p>
          <a:p>
            <a:pPr lvl="1"/>
            <a:endParaRPr lang="en-US" altLang="ko-KR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775" y="0"/>
            <a:ext cx="3809225" cy="6858000"/>
          </a:xfrm>
          <a:prstGeom prst="rect">
            <a:avLst/>
          </a:prstGeom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Kaiming He, Xiangyu Zhang, Shaoqing Ren, &amp; Jian Sun. “Deep Residual Learning for Image Recognition”. arXiv 2015.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1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Residual Network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Kaiming He, Xiangyu Zhang, Shaoqing Ren, &amp; Jian Sun. “Deep Residual Learning for Image Recognition”. arXiv 2015.</a:t>
            </a:r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628650" y="1825625"/>
            <a:ext cx="3968987" cy="4351338"/>
          </a:xfrm>
        </p:spPr>
        <p:txBody>
          <a:bodyPr/>
          <a:lstStyle/>
          <a:p>
            <a:r>
              <a:rPr lang="en-US" altLang="ko-KR" dirty="0"/>
              <a:t>Plain block</a:t>
            </a:r>
          </a:p>
          <a:p>
            <a:pPr lvl="1"/>
            <a:r>
              <a:rPr lang="en-US" altLang="ko-KR" dirty="0"/>
              <a:t>Difficult to make identity mapping because of multiple non-linear layers</a:t>
            </a:r>
            <a:endParaRPr lang="ko-KR" altLang="en-US" dirty="0"/>
          </a:p>
        </p:txBody>
      </p:sp>
      <p:pic>
        <p:nvPicPr>
          <p:cNvPr id="11" name="내용 개체 틀 7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026" y="2890536"/>
            <a:ext cx="3169467" cy="227478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584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Residual Network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Kaiming He, Xiangyu Zhang, Shaoqing Ren, &amp; Jian Sun. “Deep Residual Learning for Image Recognition”. arXiv 2015.</a:t>
            </a:r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28650" y="1825625"/>
            <a:ext cx="3789526" cy="4351338"/>
          </a:xfrm>
        </p:spPr>
        <p:txBody>
          <a:bodyPr/>
          <a:lstStyle/>
          <a:p>
            <a:r>
              <a:rPr lang="en-US" altLang="ko-KR" dirty="0"/>
              <a:t>Residual block</a:t>
            </a:r>
          </a:p>
          <a:p>
            <a:pPr lvl="1"/>
            <a:r>
              <a:rPr lang="en-US" altLang="ko-KR" dirty="0"/>
              <a:t>If identity were optimal, easy to set weights as 0</a:t>
            </a:r>
          </a:p>
          <a:p>
            <a:pPr lvl="1"/>
            <a:r>
              <a:rPr lang="en-US" altLang="ko-KR" dirty="0"/>
              <a:t>If optimal mapping is closer to identity, easier to find small fluctuations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-&gt; Appropriate for treating </a:t>
            </a:r>
            <a:r>
              <a:rPr lang="en-US" altLang="ko-KR" dirty="0">
                <a:solidFill>
                  <a:srgbClr val="FF0000"/>
                </a:solidFill>
              </a:rPr>
              <a:t>perturbation </a:t>
            </a:r>
            <a:r>
              <a:rPr lang="en-US" altLang="ko-KR" dirty="0"/>
              <a:t>as keeping a base information</a:t>
            </a:r>
            <a:endParaRPr lang="ko-KR" alt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720" y="2959698"/>
            <a:ext cx="4610743" cy="2476846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696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Residual Network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Deeper </a:t>
            </a:r>
            <a:r>
              <a:rPr lang="en-US" altLang="ko-KR" dirty="0" err="1"/>
              <a:t>ResNets</a:t>
            </a:r>
            <a:r>
              <a:rPr lang="en-US" altLang="ko-KR" dirty="0"/>
              <a:t> have lower training error</a:t>
            </a:r>
          </a:p>
          <a:p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469" y="2320158"/>
            <a:ext cx="6535062" cy="4096322"/>
          </a:xfrm>
          <a:prstGeom prst="rect">
            <a:avLst/>
          </a:prstGeom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Kaiming He, Xiangyu Zhang, Shaoqing Ren, &amp; Jian Sun. “Deep Residual Learning for Image Recognition”. arXiv 2015.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945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Residual Network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Shortcuts connections</a:t>
            </a:r>
          </a:p>
          <a:p>
            <a:pPr lvl="1"/>
            <a:r>
              <a:rPr lang="en-US" altLang="ko-KR" dirty="0"/>
              <a:t>Identity shortcuts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Projection shortcuts</a:t>
            </a:r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322" y="2679618"/>
            <a:ext cx="2876951" cy="419158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780" y="3541182"/>
            <a:ext cx="3096057" cy="390580"/>
          </a:xfrm>
          <a:prstGeom prst="rect">
            <a:avLst/>
          </a:prstGeom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Kaiming He, Xiangyu Zhang, Shaoqing Ren, &amp; Jian Sun. “Deep Residual Learning for Image Recognition”. arXiv 2015.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66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822" y="-1"/>
            <a:ext cx="3025996" cy="68120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ko-KR" dirty="0"/>
              <a:t>Simple design, just deep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Kaiming He, Xiangyu Zhang, Shaoqing Ren, &amp; Jian Sun. “Deep Residual Learning for Image Recognition”. arXiv 2015.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406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4175157" y="1621200"/>
            <a:ext cx="4635560" cy="5007836"/>
            <a:chOff x="628650" y="1842717"/>
            <a:chExt cx="4092501" cy="4351339"/>
          </a:xfrm>
        </p:grpSpPr>
        <p:pic>
          <p:nvPicPr>
            <p:cNvPr id="6" name="그림 5" descr="화면 캡처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3736" y="1939895"/>
              <a:ext cx="808889" cy="4254160"/>
            </a:xfrm>
            <a:prstGeom prst="rect">
              <a:avLst/>
            </a:prstGeom>
          </p:spPr>
        </p:pic>
        <p:pic>
          <p:nvPicPr>
            <p:cNvPr id="7" name="그림 6" descr="화면 캡처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6611" y="1939896"/>
              <a:ext cx="831540" cy="4254160"/>
            </a:xfrm>
            <a:prstGeom prst="rect">
              <a:avLst/>
            </a:prstGeom>
          </p:spPr>
        </p:pic>
        <p:pic>
          <p:nvPicPr>
            <p:cNvPr id="8" name="그림 7" descr="화면 캡처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672" y="1939896"/>
              <a:ext cx="915479" cy="3588350"/>
            </a:xfrm>
            <a:prstGeom prst="rect">
              <a:avLst/>
            </a:prstGeom>
          </p:spPr>
        </p:pic>
        <p:pic>
          <p:nvPicPr>
            <p:cNvPr id="10" name="내용 개체 틀 4" descr="화면 캡처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50" y="1842717"/>
              <a:ext cx="1049958" cy="4351338"/>
            </a:xfrm>
            <a:prstGeom prst="rect">
              <a:avLst/>
            </a:prstGeom>
          </p:spPr>
        </p:pic>
      </p:grp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628650" y="1825625"/>
            <a:ext cx="3857892" cy="4351338"/>
          </a:xfrm>
        </p:spPr>
        <p:txBody>
          <a:bodyPr/>
          <a:lstStyle/>
          <a:p>
            <a:r>
              <a:rPr lang="en-US" altLang="ko-KR" dirty="0"/>
              <a:t>ResNet-152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Design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Kaiming He, Xiangyu Zhang, Shaoqing Ren, &amp; Jian Sun. “Deep Residual Learning for Image Recognition”. arXiv 2015.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740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Deep </a:t>
            </a:r>
            <a:r>
              <a:rPr lang="en-US" altLang="ko-KR" dirty="0" err="1"/>
              <a:t>Resnets</a:t>
            </a:r>
            <a:r>
              <a:rPr lang="en-US" altLang="ko-KR" dirty="0"/>
              <a:t> can be trained without difficulties</a:t>
            </a:r>
          </a:p>
          <a:p>
            <a:r>
              <a:rPr lang="en-US" altLang="ko-KR" dirty="0"/>
              <a:t>Deeper </a:t>
            </a:r>
            <a:r>
              <a:rPr lang="en-US" altLang="ko-KR" dirty="0" err="1"/>
              <a:t>ResNets</a:t>
            </a:r>
            <a:r>
              <a:rPr lang="en-US" altLang="ko-KR" dirty="0"/>
              <a:t> have lower training error, and also lower test error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Kaiming He, Xiangyu Zhang, Shaoqing Ren, &amp; Jian Sun. “Deep Residual Learning for Image Recognition”. arXiv 2015.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01" y="3751979"/>
            <a:ext cx="8616886" cy="2358265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325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Deep </a:t>
            </a:r>
            <a:r>
              <a:rPr lang="en-US" altLang="ko-KR" dirty="0" err="1"/>
              <a:t>Resnets</a:t>
            </a:r>
            <a:r>
              <a:rPr lang="en-US" altLang="ko-KR" dirty="0"/>
              <a:t> can be trained without difficulties</a:t>
            </a:r>
          </a:p>
          <a:p>
            <a:r>
              <a:rPr lang="en-US" altLang="ko-KR" dirty="0"/>
              <a:t>Deeper </a:t>
            </a:r>
            <a:r>
              <a:rPr lang="en-US" altLang="ko-KR" dirty="0" err="1"/>
              <a:t>ResNets</a:t>
            </a:r>
            <a:r>
              <a:rPr lang="en-US" altLang="ko-KR" dirty="0"/>
              <a:t> have lower training error, and also lower test error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Kaiming He, Xiangyu Zhang, Shaoqing Ren, &amp; Jian Sun. “Deep Residual Learning for Image Recognition”. arXiv 2015.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20" y="3867399"/>
            <a:ext cx="7982357" cy="2309564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485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baseline="30000" dirty="0"/>
              <a:t>st</a:t>
            </a:r>
            <a:r>
              <a:rPr lang="en-US" altLang="ko-KR" dirty="0"/>
              <a:t> places in all five main tracks in “ILSVRC &amp; COCO 2015 Competitions”</a:t>
            </a:r>
          </a:p>
          <a:p>
            <a:pPr lvl="1"/>
            <a:r>
              <a:rPr lang="en-US" altLang="ko-KR" dirty="0"/>
              <a:t>ImageNet Classification</a:t>
            </a:r>
          </a:p>
          <a:p>
            <a:pPr lvl="1"/>
            <a:r>
              <a:rPr lang="en-US" altLang="ko-KR" dirty="0"/>
              <a:t>ImageNet Detection</a:t>
            </a:r>
          </a:p>
          <a:p>
            <a:pPr lvl="1"/>
            <a:r>
              <a:rPr lang="en-US" altLang="ko-KR" dirty="0"/>
              <a:t>ImageNet Localization</a:t>
            </a:r>
          </a:p>
          <a:p>
            <a:pPr lvl="1"/>
            <a:r>
              <a:rPr lang="en-US" altLang="ko-KR" dirty="0"/>
              <a:t>COCO Detection</a:t>
            </a:r>
          </a:p>
          <a:p>
            <a:pPr lvl="1"/>
            <a:r>
              <a:rPr lang="en-US" altLang="ko-KR" dirty="0"/>
              <a:t>COCO Segmentation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Kaiming He, Xiangyu Zhang, Shaoqing Ren, &amp; Jian Sun. “Deep Residual Learning for Image Recognition”. arXiv 2015.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008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deeper, the better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deeper network can cover more complex problems</a:t>
            </a:r>
          </a:p>
          <a:p>
            <a:pPr lvl="1"/>
            <a:r>
              <a:rPr lang="en-US" altLang="ko-KR" dirty="0"/>
              <a:t>Receptive field size ↑</a:t>
            </a:r>
          </a:p>
          <a:p>
            <a:pPr lvl="1"/>
            <a:r>
              <a:rPr lang="en-US" altLang="ko-KR" dirty="0"/>
              <a:t>Non-linearity ↑</a:t>
            </a:r>
          </a:p>
          <a:p>
            <a:r>
              <a:rPr lang="en-US" altLang="ko-KR" dirty="0"/>
              <a:t>However,  training the deeper network is more difficult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Kaiming He, Xiangyu Zhang, Shaoqing Ren, &amp; Jian Sun. “Deep Residual Learning for Image Recognition”. arXiv 2015.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87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Quantitative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ImageNet Classification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Kaiming He, Xiangyu Zhang, Shaoqing Ren, &amp; Jian Sun. “Deep Residual Learning for Image Recognition”. arXiv 2015.</a:t>
            </a:r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095374" y="2400300"/>
            <a:ext cx="6798945" cy="3674267"/>
            <a:chOff x="1095204" y="2154238"/>
            <a:chExt cx="6953590" cy="3729034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5204" y="2154860"/>
              <a:ext cx="6953590" cy="3728412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1095375" y="2154238"/>
              <a:ext cx="3674745" cy="5661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876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Deeper networks are better expectably</a:t>
            </a:r>
          </a:p>
          <a:p>
            <a:r>
              <a:rPr lang="en-US" altLang="ko-KR" dirty="0" err="1"/>
              <a:t>ResNet</a:t>
            </a:r>
            <a:r>
              <a:rPr lang="en-US" altLang="ko-KR" dirty="0"/>
              <a:t> is very simple</a:t>
            </a:r>
          </a:p>
          <a:p>
            <a:r>
              <a:rPr lang="en-US" altLang="ko-KR" dirty="0"/>
              <a:t>We should use it from now 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740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Kaiming</a:t>
            </a:r>
            <a:r>
              <a:rPr lang="en-US" altLang="ko-KR" dirty="0"/>
              <a:t> He, </a:t>
            </a:r>
            <a:r>
              <a:rPr lang="en-US" altLang="ko-KR" dirty="0" err="1"/>
              <a:t>Xiangyu</a:t>
            </a:r>
            <a:r>
              <a:rPr lang="en-US" altLang="ko-KR" dirty="0"/>
              <a:t> Zhang, </a:t>
            </a:r>
            <a:r>
              <a:rPr lang="en-US" altLang="ko-KR" dirty="0" err="1"/>
              <a:t>Shaoqing</a:t>
            </a:r>
            <a:r>
              <a:rPr lang="en-US" altLang="ko-KR" dirty="0"/>
              <a:t> Ren, &amp; Jian Sun. “Deep Residual Learning for Image Recognition”. </a:t>
            </a:r>
            <a:r>
              <a:rPr lang="en-US" altLang="ko-KR" dirty="0" err="1"/>
              <a:t>arXiv</a:t>
            </a:r>
            <a:r>
              <a:rPr lang="en-US" altLang="ko-KR" dirty="0"/>
              <a:t> 2015.</a:t>
            </a:r>
          </a:p>
          <a:p>
            <a:r>
              <a:rPr lang="en-US" altLang="ko-KR" dirty="0"/>
              <a:t>Slides of Deep Residual Learning @ ILSVRC &amp; COCO 2015 competitions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576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8000" dirty="0"/>
              <a:t>Thank You</a:t>
            </a:r>
            <a:br>
              <a:rPr lang="en-US" altLang="ko-KR" sz="8000" dirty="0"/>
            </a:br>
            <a:endParaRPr lang="ko-KR" altLang="en-US" sz="80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374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Deep Neural Network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Escape from few layers</a:t>
            </a:r>
          </a:p>
          <a:p>
            <a:pPr lvl="1"/>
            <a:r>
              <a:rPr lang="en-US" altLang="ko-KR" dirty="0" err="1"/>
              <a:t>ReLU</a:t>
            </a:r>
            <a:endParaRPr lang="en-US" altLang="ko-KR" dirty="0"/>
          </a:p>
          <a:p>
            <a:pPr lvl="1"/>
            <a:r>
              <a:rPr lang="en-US" altLang="ko-KR" dirty="0"/>
              <a:t>Dropout …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" b="1317"/>
          <a:stretch/>
        </p:blipFill>
        <p:spPr>
          <a:xfrm>
            <a:off x="1803163" y="3371936"/>
            <a:ext cx="5537675" cy="3272400"/>
          </a:xfrm>
          <a:prstGeom prst="rect">
            <a:avLst/>
          </a:prstGeom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Kaiming</a:t>
            </a:r>
            <a:r>
              <a:rPr lang="en-US" altLang="ko-KR" dirty="0"/>
              <a:t> He, </a:t>
            </a:r>
            <a:r>
              <a:rPr lang="en-US" altLang="ko-KR" dirty="0" err="1"/>
              <a:t>Xiangyu</a:t>
            </a:r>
            <a:r>
              <a:rPr lang="en-US" altLang="ko-KR" dirty="0"/>
              <a:t> Zhang, </a:t>
            </a:r>
            <a:r>
              <a:rPr lang="en-US" altLang="ko-KR" dirty="0" err="1"/>
              <a:t>Shaoqing</a:t>
            </a:r>
            <a:r>
              <a:rPr lang="en-US" altLang="ko-KR" dirty="0"/>
              <a:t> Ren, &amp; Jian Sun. “Deep Residual Learning for Image Recognition”. </a:t>
            </a:r>
            <a:r>
              <a:rPr lang="en-US" altLang="ko-KR" dirty="0" err="1"/>
              <a:t>arXiv</a:t>
            </a:r>
            <a:r>
              <a:rPr lang="en-US" altLang="ko-KR" dirty="0"/>
              <a:t> 2015.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62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Deep Neural Network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Escape from 10 layers</a:t>
            </a:r>
          </a:p>
          <a:p>
            <a:pPr lvl="1"/>
            <a:r>
              <a:rPr lang="en-US" altLang="ko-KR" dirty="0"/>
              <a:t>Normalized initialization</a:t>
            </a:r>
          </a:p>
          <a:p>
            <a:pPr lvl="1"/>
            <a:r>
              <a:rPr lang="en-US" altLang="ko-KR" dirty="0"/>
              <a:t>Intermediate normalization layers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Kaiming He, Xiangyu Zhang, Shaoqing Ren, &amp; Jian Sun. “Deep Residual Learning for Image Recognition”. arXiv 2015.</a:t>
            </a:r>
            <a:endParaRPr lang="ko-KR" altLang="en-US"/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" b="1317"/>
          <a:stretch/>
        </p:blipFill>
        <p:spPr>
          <a:xfrm>
            <a:off x="1803163" y="3371936"/>
            <a:ext cx="5537675" cy="32724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703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Deep Neural Network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Escape from 100 layers</a:t>
            </a:r>
          </a:p>
          <a:p>
            <a:pPr lvl="1"/>
            <a:r>
              <a:rPr lang="en-US" altLang="ko-KR" dirty="0"/>
              <a:t>Residual network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Kaiming He, Xiangyu Zhang, Shaoqing Ren, &amp; Jian Sun. “Deep Residual Learning for Image Recognition”. arXiv 2015.</a:t>
            </a:r>
            <a:endParaRPr lang="ko-KR" altLang="en-US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" b="1317"/>
          <a:stretch/>
        </p:blipFill>
        <p:spPr>
          <a:xfrm>
            <a:off x="1803163" y="3371936"/>
            <a:ext cx="5537675" cy="32724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255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3600"/>
            <a:ext cx="9144000" cy="9144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486541"/>
            <a:ext cx="7886700" cy="1690421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</a:rPr>
              <a:t>Kaiming</a:t>
            </a:r>
            <a:r>
              <a:rPr lang="en-US" altLang="ko-KR" dirty="0">
                <a:solidFill>
                  <a:schemeClr val="bg1"/>
                </a:solidFill>
              </a:rPr>
              <a:t> He</a:t>
            </a:r>
          </a:p>
          <a:p>
            <a:pPr lvl="1"/>
            <a:r>
              <a:rPr lang="en-US" altLang="ko-KR" dirty="0" err="1">
                <a:solidFill>
                  <a:schemeClr val="bg1"/>
                </a:solidFill>
              </a:rPr>
              <a:t>Dehazing</a:t>
            </a:r>
            <a:r>
              <a:rPr lang="en-US" altLang="ko-KR" dirty="0">
                <a:solidFill>
                  <a:schemeClr val="bg1"/>
                </a:solidFill>
              </a:rPr>
              <a:t> using dark channel prior</a:t>
            </a: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Guided image filter</a:t>
            </a: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Computer vision using machine learning…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Kaiming He, Xiangyu Zhang, Shaoqing Ren, &amp; Jian Sun. “Deep Residual Learning for Image Recognition”. arXiv 2015.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28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D9BE-D466-483B-AA08-8B178533B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to go deeper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A512E-6D05-4F39-BFA1-CC0770D0D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network goes deeper, performance decrease</a:t>
            </a:r>
          </a:p>
          <a:p>
            <a:r>
              <a:rPr lang="en-US" dirty="0"/>
              <a:t>Why?</a:t>
            </a:r>
          </a:p>
          <a:p>
            <a:r>
              <a:rPr lang="en-US" dirty="0"/>
              <a:t>Overfitting?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F007C-A789-4357-B6D1-4D824A9D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Kaiming He, Xiangyu Zhang, Shaoqing Ren, &amp; Jian Sun. “Deep Residual Learning for Image Recognition”. arXiv 2015.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9F458-32BE-47CD-A560-E65ADC246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972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Plain Network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Plain nets: stacking 3x3 </a:t>
            </a:r>
            <a:r>
              <a:rPr lang="en-US" altLang="ko-KR" dirty="0" err="1"/>
              <a:t>conv</a:t>
            </a:r>
            <a:r>
              <a:rPr lang="en-US" altLang="ko-KR" dirty="0"/>
              <a:t> layers</a:t>
            </a:r>
          </a:p>
          <a:p>
            <a:r>
              <a:rPr lang="en-US" altLang="ko-KR" dirty="0"/>
              <a:t>56-layer net has higher training error and test error than 20-layers net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Kaiming He, Xiangyu Zhang, Shaoqing Ren, &amp; Jian Sun. “Deep Residual Learning for Image Recognition”. arXiv 2015.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3291680"/>
            <a:ext cx="7972425" cy="304800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415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Plain Network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“Overly deep” plain nets have higher training error</a:t>
            </a:r>
          </a:p>
          <a:p>
            <a:r>
              <a:rPr lang="en-US" altLang="ko-KR" dirty="0"/>
              <a:t>A general phenomenon, observed in many datasets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Kaiming He, Xiangyu Zhang, Shaoqing Ren, &amp; Jian Sun. “Deep Residual Learning for Image Recognition”. arXiv 2015.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78" y="3456811"/>
            <a:ext cx="8176441" cy="2720152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84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2206</TotalTime>
  <Words>856</Words>
  <Application>Microsoft Office PowerPoint</Application>
  <PresentationFormat>On-screen Show (4:3)</PresentationFormat>
  <Paragraphs>141</Paragraphs>
  <Slides>23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Calibri</vt:lpstr>
      <vt:lpstr>Calibri Light</vt:lpstr>
      <vt:lpstr>Office 테마</vt:lpstr>
      <vt:lpstr>Deep Residual Neural Network</vt:lpstr>
      <vt:lpstr>The deeper, the better</vt:lpstr>
      <vt:lpstr>Deep Neural Network</vt:lpstr>
      <vt:lpstr>Deep Neural Network</vt:lpstr>
      <vt:lpstr>Deep Neural Network</vt:lpstr>
      <vt:lpstr>PowerPoint Presentation</vt:lpstr>
      <vt:lpstr>Want to go deeper</vt:lpstr>
      <vt:lpstr>Plain Network</vt:lpstr>
      <vt:lpstr>Plain Network</vt:lpstr>
      <vt:lpstr>Residual Network</vt:lpstr>
      <vt:lpstr>Residual Network</vt:lpstr>
      <vt:lpstr>Residual Network</vt:lpstr>
      <vt:lpstr>Residual Network</vt:lpstr>
      <vt:lpstr>Residual Network</vt:lpstr>
      <vt:lpstr>Network Design</vt:lpstr>
      <vt:lpstr>Network Design</vt:lpstr>
      <vt:lpstr>Results</vt:lpstr>
      <vt:lpstr>Results</vt:lpstr>
      <vt:lpstr>Results</vt:lpstr>
      <vt:lpstr>Quantitative Results</vt:lpstr>
      <vt:lpstr>Conclusion</vt:lpstr>
      <vt:lpstr>Reference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Residual Learning</dc:title>
  <dc:creator>owner</dc:creator>
  <cp:lastModifiedBy>Liyu Gong</cp:lastModifiedBy>
  <cp:revision>126</cp:revision>
  <dcterms:created xsi:type="dcterms:W3CDTF">2016-03-21T02:02:22Z</dcterms:created>
  <dcterms:modified xsi:type="dcterms:W3CDTF">2018-03-08T18:47:06Z</dcterms:modified>
</cp:coreProperties>
</file>