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FD44A-1F07-452F-AFCC-58BE0A1F30CE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7B2BB-5EAD-4918-9F04-68E2583A9FA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91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6091F-00FD-4587-9565-39CE2494F589}" type="slidenum">
              <a:rPr lang="en-NZ" smtClean="0">
                <a:solidFill>
                  <a:prstClr val="black"/>
                </a:solidFill>
              </a:rPr>
              <a:pPr/>
              <a:t>1</a:t>
            </a:fld>
            <a:endParaRPr lang="en-NZ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3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217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7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16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33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43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1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233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0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22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410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77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F167-DF74-4E27-AF4B-8CC609A265F1}" type="datetimeFigureOut">
              <a:rPr lang="en-NZ" smtClean="0"/>
              <a:t>13/07/2018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4B7E-1A0A-4721-8242-1DFA6F5E7F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007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5142" y="0"/>
            <a:ext cx="11346873" cy="6700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57" y="98406"/>
            <a:ext cx="10521043" cy="848792"/>
          </a:xfrm>
        </p:spPr>
        <p:txBody>
          <a:bodyPr>
            <a:normAutofit/>
          </a:bodyPr>
          <a:lstStyle/>
          <a:p>
            <a:r>
              <a:rPr lang="en-NZ" sz="3600" dirty="0"/>
              <a:t>Conceptual </a:t>
            </a:r>
            <a:r>
              <a:rPr lang="en-NZ" sz="3600" dirty="0" smtClean="0"/>
              <a:t>model: simulation at each time-point</a:t>
            </a:r>
            <a:endParaRPr lang="en-NZ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753743" y="3037508"/>
            <a:ext cx="185363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Demographics</a:t>
            </a:r>
          </a:p>
          <a:p>
            <a:r>
              <a:rPr lang="en-NZ" sz="1200" dirty="0">
                <a:solidFill>
                  <a:prstClr val="black"/>
                </a:solidFill>
              </a:rPr>
              <a:t>a</a:t>
            </a:r>
            <a:r>
              <a:rPr lang="en-NZ" sz="1200" dirty="0" smtClean="0">
                <a:solidFill>
                  <a:prstClr val="black"/>
                </a:solidFill>
              </a:rPr>
              <a:t>ge (+5), gender, ethnicity,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(region of birth)</a:t>
            </a:r>
            <a:endParaRPr lang="en-NZ" sz="1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3502" y="2427079"/>
            <a:ext cx="17144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Non-material </a:t>
            </a:r>
          </a:p>
          <a:p>
            <a:r>
              <a:rPr lang="en-NZ" dirty="0" smtClean="0">
                <a:solidFill>
                  <a:prstClr val="black"/>
                </a:solidFill>
              </a:rPr>
              <a:t>Assets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Studying/training, highest education level, religion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133" y="2624198"/>
            <a:ext cx="185873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Standard of living </a:t>
            </a:r>
          </a:p>
          <a:p>
            <a:r>
              <a:rPr lang="en-NZ" sz="1200" dirty="0" err="1" smtClean="0">
                <a:solidFill>
                  <a:prstClr val="black"/>
                </a:solidFill>
              </a:rPr>
              <a:t>NZDep</a:t>
            </a:r>
            <a:endParaRPr lang="en-NZ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6920" y="3859324"/>
            <a:ext cx="164102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Material </a:t>
            </a:r>
          </a:p>
          <a:p>
            <a:r>
              <a:rPr lang="en-NZ" dirty="0" smtClean="0">
                <a:solidFill>
                  <a:prstClr val="black"/>
                </a:solidFill>
              </a:rPr>
              <a:t>Assets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employment, personal income, household income, welfare receipt</a:t>
            </a:r>
            <a:endParaRPr lang="en-NZ" sz="12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912" y="3037471"/>
            <a:ext cx="17961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Living arrangements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living alone, partnered, living with dependent children</a:t>
            </a:r>
            <a:endParaRPr lang="en-NZ" sz="1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133" y="3612908"/>
            <a:ext cx="185873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Housing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tenure</a:t>
            </a:r>
            <a:endParaRPr lang="en-NZ" sz="12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84906" y="3401112"/>
            <a:ext cx="397341" cy="144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08448" y="3365739"/>
            <a:ext cx="448359" cy="159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411813" y="2773784"/>
            <a:ext cx="470924" cy="4016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474653" y="3167284"/>
            <a:ext cx="364550" cy="7658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450036" y="4079076"/>
            <a:ext cx="419097" cy="266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559826" y="3142976"/>
            <a:ext cx="303616" cy="3082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55606" y="3938874"/>
            <a:ext cx="373150" cy="1163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47779" y="3037509"/>
            <a:ext cx="12001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Previous values </a:t>
            </a:r>
            <a:endParaRPr lang="en-NZ" sz="1200" dirty="0">
              <a:solidFill>
                <a:prstClr val="black"/>
              </a:solidFill>
            </a:endParaRPr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>
            <a:off x="8474653" y="3395195"/>
            <a:ext cx="394480" cy="494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02438" y="838441"/>
            <a:ext cx="24242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Population dynamics:</a:t>
            </a:r>
          </a:p>
          <a:p>
            <a:r>
              <a:rPr lang="en-NZ" dirty="0">
                <a:solidFill>
                  <a:prstClr val="black"/>
                </a:solidFill>
              </a:rPr>
              <a:t>E</a:t>
            </a:r>
            <a:r>
              <a:rPr lang="en-NZ" dirty="0" smtClean="0">
                <a:solidFill>
                  <a:prstClr val="black"/>
                </a:solidFill>
              </a:rPr>
              <a:t>xits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death; emigration</a:t>
            </a:r>
            <a:endParaRPr lang="en-NZ" sz="1200" dirty="0">
              <a:solidFill>
                <a:prstClr val="black"/>
              </a:solidFill>
            </a:endParaRPr>
          </a:p>
          <a:p>
            <a:endParaRPr lang="en-NZ" sz="1200" dirty="0">
              <a:solidFill>
                <a:prstClr val="black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625754" y="1831638"/>
            <a:ext cx="7035" cy="12315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2757" y="5919356"/>
            <a:ext cx="820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prstClr val="black"/>
                </a:solidFill>
              </a:rPr>
              <a:t>A</a:t>
            </a:r>
            <a:r>
              <a:rPr lang="en-NZ" dirty="0" smtClean="0">
                <a:solidFill>
                  <a:prstClr val="black"/>
                </a:solidFill>
              </a:rPr>
              <a:t>ny prior factor can affect a subsequent factor in the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V</a:t>
            </a:r>
            <a:r>
              <a:rPr lang="en-NZ" dirty="0" smtClean="0"/>
              <a:t>alues </a:t>
            </a:r>
            <a:r>
              <a:rPr lang="en-NZ" dirty="0"/>
              <a:t>from </a:t>
            </a:r>
            <a:r>
              <a:rPr lang="en-NZ" dirty="0" smtClean="0"/>
              <a:t>the previous </a:t>
            </a:r>
            <a:r>
              <a:rPr lang="en-NZ" dirty="0"/>
              <a:t>‘</a:t>
            </a:r>
            <a:r>
              <a:rPr lang="en-NZ" dirty="0" smtClean="0"/>
              <a:t>year’ </a:t>
            </a:r>
            <a:r>
              <a:rPr lang="en-NZ" dirty="0"/>
              <a:t>can affect current </a:t>
            </a:r>
            <a:r>
              <a:rPr lang="en-NZ" dirty="0" smtClean="0"/>
              <a:t>values</a:t>
            </a:r>
            <a:endParaRPr lang="en-NZ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60190" y="3451199"/>
            <a:ext cx="16329" cy="46112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60047" y="838798"/>
            <a:ext cx="24241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prstClr val="black"/>
                </a:solidFill>
              </a:rPr>
              <a:t>Population dynamics:</a:t>
            </a:r>
          </a:p>
          <a:p>
            <a:r>
              <a:rPr lang="en-NZ" dirty="0" smtClean="0">
                <a:solidFill>
                  <a:prstClr val="black"/>
                </a:solidFill>
              </a:rPr>
              <a:t>Entries</a:t>
            </a:r>
          </a:p>
          <a:p>
            <a:r>
              <a:rPr lang="en-NZ" sz="1200" dirty="0" smtClean="0">
                <a:solidFill>
                  <a:prstClr val="black"/>
                </a:solidFill>
              </a:rPr>
              <a:t>immigration (years in NZ); birth </a:t>
            </a:r>
            <a:endParaRPr lang="en-NZ" sz="1200" dirty="0">
              <a:solidFill>
                <a:prstClr val="black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352097" y="2027217"/>
            <a:ext cx="1703" cy="1184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970505" y="5466116"/>
            <a:ext cx="10823713" cy="492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Direction </a:t>
            </a:r>
            <a:r>
              <a:rPr lang="en-NZ" dirty="0"/>
              <a:t>of flow within ‘a year’ (i.e. </a:t>
            </a:r>
            <a:r>
              <a:rPr lang="en-NZ" dirty="0" smtClean="0"/>
              <a:t>at each </a:t>
            </a:r>
            <a:r>
              <a:rPr lang="en-NZ" dirty="0"/>
              <a:t>time-point</a:t>
            </a:r>
            <a:r>
              <a:rPr lang="en-NZ" dirty="0" smtClean="0"/>
              <a:t>)</a:t>
            </a:r>
            <a:endParaRPr lang="en-NZ" dirty="0"/>
          </a:p>
        </p:txBody>
      </p:sp>
      <p:cxnSp>
        <p:nvCxnSpPr>
          <p:cNvPr id="5" name="Curved Connector 4"/>
          <p:cNvCxnSpPr>
            <a:stCxn id="39" idx="0"/>
          </p:cNvCxnSpPr>
          <p:nvPr/>
        </p:nvCxnSpPr>
        <p:spPr>
          <a:xfrm rot="5400000" flipH="1" flipV="1">
            <a:off x="4151770" y="355777"/>
            <a:ext cx="377814" cy="4985650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4397972" y="2809522"/>
            <a:ext cx="2435530" cy="238916"/>
          </a:xfrm>
          <a:prstGeom prst="curvedConnector3">
            <a:avLst>
              <a:gd name="adj1" fmla="val 177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rved Left Arrow 67"/>
          <p:cNvSpPr/>
          <p:nvPr/>
        </p:nvSpPr>
        <p:spPr>
          <a:xfrm rot="16200000">
            <a:off x="3500947" y="1175998"/>
            <a:ext cx="622045" cy="3101197"/>
          </a:xfrm>
          <a:prstGeom prst="curvedLeftArrow">
            <a:avLst>
              <a:gd name="adj1" fmla="val 5142"/>
              <a:gd name="adj2" fmla="val 27212"/>
              <a:gd name="adj3" fmla="val 9071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2" name="Curved Left Arrow 71"/>
          <p:cNvSpPr/>
          <p:nvPr/>
        </p:nvSpPr>
        <p:spPr>
          <a:xfrm rot="15769395">
            <a:off x="7310293" y="673601"/>
            <a:ext cx="689907" cy="3633964"/>
          </a:xfrm>
          <a:prstGeom prst="curvedLeftArrow">
            <a:avLst>
              <a:gd name="adj1" fmla="val 4224"/>
              <a:gd name="adj2" fmla="val 16332"/>
              <a:gd name="adj3" fmla="val 7150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3" name="Curved Left Arrow 72"/>
          <p:cNvSpPr/>
          <p:nvPr/>
        </p:nvSpPr>
        <p:spPr>
          <a:xfrm rot="16761719" flipH="1">
            <a:off x="4191707" y="1904684"/>
            <a:ext cx="689960" cy="5029941"/>
          </a:xfrm>
          <a:prstGeom prst="curvedLeftArrow">
            <a:avLst>
              <a:gd name="adj1" fmla="val 2439"/>
              <a:gd name="adj2" fmla="val 29752"/>
              <a:gd name="adj3" fmla="val 6374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4" name="Curved Left Arrow 73"/>
          <p:cNvSpPr/>
          <p:nvPr/>
        </p:nvSpPr>
        <p:spPr>
          <a:xfrm rot="16200000" flipH="1">
            <a:off x="7488460" y="3016570"/>
            <a:ext cx="858412" cy="3166853"/>
          </a:xfrm>
          <a:prstGeom prst="curvedLeftArrow">
            <a:avLst>
              <a:gd name="adj1" fmla="val 3913"/>
              <a:gd name="adj2" fmla="val 23320"/>
              <a:gd name="adj3" fmla="val 6374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rot="16837210" flipH="1">
            <a:off x="5235617" y="2696342"/>
            <a:ext cx="430007" cy="3030243"/>
          </a:xfrm>
          <a:prstGeom prst="curvedLeftArrow">
            <a:avLst>
              <a:gd name="adj1" fmla="val 11325"/>
              <a:gd name="adj2" fmla="val 36951"/>
              <a:gd name="adj3" fmla="val 9022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5" name="Curved Left Arrow 54"/>
          <p:cNvSpPr/>
          <p:nvPr/>
        </p:nvSpPr>
        <p:spPr>
          <a:xfrm rot="16395134" flipH="1">
            <a:off x="5366822" y="224726"/>
            <a:ext cx="1496376" cy="8914557"/>
          </a:xfrm>
          <a:prstGeom prst="curvedLeftArrow">
            <a:avLst>
              <a:gd name="adj1" fmla="val 2051"/>
              <a:gd name="adj2" fmla="val 12468"/>
              <a:gd name="adj3" fmla="val 3264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 rot="16395134" flipH="1">
            <a:off x="5954683" y="1339746"/>
            <a:ext cx="1283410" cy="6530582"/>
          </a:xfrm>
          <a:prstGeom prst="curvedLeftArrow">
            <a:avLst>
              <a:gd name="adj1" fmla="val 2051"/>
              <a:gd name="adj2" fmla="val 11820"/>
              <a:gd name="adj3" fmla="val 5837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 rot="16009120">
            <a:off x="6248300" y="-849120"/>
            <a:ext cx="827512" cy="6530582"/>
          </a:xfrm>
          <a:prstGeom prst="curvedLeftArrow">
            <a:avLst>
              <a:gd name="adj1" fmla="val 2051"/>
              <a:gd name="adj2" fmla="val 11820"/>
              <a:gd name="adj3" fmla="val 5837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8" name="Curved Left Arrow 57"/>
          <p:cNvSpPr/>
          <p:nvPr/>
        </p:nvSpPr>
        <p:spPr>
          <a:xfrm rot="16009120">
            <a:off x="5397561" y="-2035882"/>
            <a:ext cx="1036099" cy="8759366"/>
          </a:xfrm>
          <a:prstGeom prst="curvedLeftArrow">
            <a:avLst>
              <a:gd name="adj1" fmla="val 2051"/>
              <a:gd name="adj2" fmla="val 11820"/>
              <a:gd name="adj3" fmla="val 5837"/>
            </a:avLst>
          </a:prstGeom>
          <a:ln w="3175" cmpd="sng"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117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Conceptual model: simulation at each time-point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model: simulation at each time-point</dc:title>
  <dc:creator>Roy Lay-Yee</dc:creator>
  <cp:lastModifiedBy>Kevin Chang</cp:lastModifiedBy>
  <cp:revision>2</cp:revision>
  <dcterms:created xsi:type="dcterms:W3CDTF">2018-07-09T09:46:59Z</dcterms:created>
  <dcterms:modified xsi:type="dcterms:W3CDTF">2018-07-13T00:53:45Z</dcterms:modified>
</cp:coreProperties>
</file>