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1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B1E-F85F-479C-A590-83A24D3FBD5F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D129-D417-4391-B5F4-56022AC2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1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B1E-F85F-479C-A590-83A24D3FBD5F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D129-D417-4391-B5F4-56022AC2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0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B1E-F85F-479C-A590-83A24D3FBD5F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D129-D417-4391-B5F4-56022AC2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8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B1E-F85F-479C-A590-83A24D3FBD5F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D129-D417-4391-B5F4-56022AC2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9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B1E-F85F-479C-A590-83A24D3FBD5F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D129-D417-4391-B5F4-56022AC2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B1E-F85F-479C-A590-83A24D3FBD5F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D129-D417-4391-B5F4-56022AC2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8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B1E-F85F-479C-A590-83A24D3FBD5F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D129-D417-4391-B5F4-56022AC2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B1E-F85F-479C-A590-83A24D3FBD5F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D129-D417-4391-B5F4-56022AC2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8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B1E-F85F-479C-A590-83A24D3FBD5F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D129-D417-4391-B5F4-56022AC2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B1E-F85F-479C-A590-83A24D3FBD5F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D129-D417-4391-B5F4-56022AC2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0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B1E-F85F-479C-A590-83A24D3FBD5F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D129-D417-4391-B5F4-56022AC2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3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6AB1E-F85F-479C-A590-83A24D3FBD5F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3D129-D417-4391-B5F4-56022AC2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2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3: MLE of bivariate t-distribution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Ernest Chan,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9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MLE?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Suppose we have some bivariate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𝑿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 </m:t>
                    </m:r>
                  </m:oMath>
                </a14:m>
                <a:r>
                  <a:rPr lang="en-US" dirty="0" smtClean="0"/>
                  <a:t>And we have a parametric probability </a:t>
                </a:r>
                <a:r>
                  <a:rPr lang="en-US" i="1" dirty="0" smtClean="0"/>
                  <a:t>density</a:t>
                </a:r>
                <a:r>
                  <a:rPr lang="en-US" dirty="0" smtClean="0"/>
                  <a:t> distribution to describe them: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P(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| a, b, c, …)</a:t>
                </a:r>
                <a:endParaRPr lang="en-US" dirty="0"/>
              </a:p>
              <a:p>
                <a:r>
                  <a:rPr lang="en-US" dirty="0" smtClean="0"/>
                  <a:t>We want to maximize log(P) (same as maximizing P) by varying parameters a, b, c, ….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26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t-distribution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If P(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) is a t-distribution,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𝝁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/>
                        <a:ea typeface="Cambria Math"/>
                      </a:rPr>
                      <m:t>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where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𝝁</m:t>
                    </m:r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/>
                                <a:ea typeface="Cambria Math"/>
                              </a:rPr>
                              <m:t>𝜐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𝑊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b="1" dirty="0" smtClean="0"/>
                  <a:t>Z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W has chi-squared distribution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𝜐</m:t>
                    </m:r>
                  </m:oMath>
                </a14:m>
                <a:r>
                  <a:rPr lang="en-US" dirty="0" smtClean="0"/>
                  <a:t> degrees of freedom</a:t>
                </a:r>
              </a:p>
              <a:p>
                <a:pPr lvl="1"/>
                <a:r>
                  <a:rPr lang="en-US" b="1" dirty="0" smtClean="0"/>
                  <a:t>Z</a:t>
                </a:r>
                <a:r>
                  <a:rPr lang="en-US" dirty="0" smtClean="0"/>
                  <a:t> has normal distribution N(0,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/>
                        <a:ea typeface="Cambria Math"/>
                      </a:rPr>
                      <m:t>𝜦</m:t>
                    </m:r>
                  </m:oMath>
                </a14:m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W and </a:t>
                </a:r>
                <a:r>
                  <a:rPr lang="en-US" b="1" dirty="0" smtClean="0"/>
                  <a:t>Z</a:t>
                </a:r>
                <a:r>
                  <a:rPr lang="en-US" dirty="0" smtClean="0"/>
                  <a:t> are mutually </a:t>
                </a:r>
                <a:r>
                  <a:rPr lang="en-US" i="1" dirty="0" smtClean="0"/>
                  <a:t>independent</a:t>
                </a:r>
                <a:r>
                  <a:rPr lang="en-US" dirty="0" smtClean="0"/>
                  <a:t>.</a:t>
                </a:r>
              </a:p>
              <a:p>
                <a:r>
                  <a:rPr lang="en-US" b="1" dirty="0" smtClean="0"/>
                  <a:t>Bold</a:t>
                </a:r>
                <a:r>
                  <a:rPr lang="en-US" dirty="0" smtClean="0"/>
                  <a:t> fonts indicate multi-dimensional vectors or arrays.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r="-1037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9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 matrix of Z vs 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parameters are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𝝁</m:t>
                    </m:r>
                  </m:oMath>
                </a14:m>
                <a:r>
                  <a:rPr lang="en-US" dirty="0"/>
                  <a:t>: mean vector </a:t>
                </a:r>
                <a:r>
                  <a:rPr lang="en-US"/>
                  <a:t>of </a:t>
                </a:r>
                <a:r>
                  <a:rPr lang="en-US" b="1" smtClean="0"/>
                  <a:t>X</a:t>
                </a:r>
                <a:r>
                  <a:rPr lang="en-US" smtClean="0"/>
                  <a:t> </a:t>
                </a:r>
                <a:r>
                  <a:rPr lang="en-US" dirty="0" smtClean="0"/>
                  <a:t>(if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𝜐</m:t>
                    </m:r>
                  </m:oMath>
                </a14:m>
                <a:r>
                  <a:rPr lang="en-US" dirty="0" smtClean="0"/>
                  <a:t>&gt;1)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l-GR" b="1" i="1">
                        <a:latin typeface="Cambria Math"/>
                        <a:ea typeface="Cambria Math"/>
                      </a:rPr>
                      <m:t>𝜦</m:t>
                    </m:r>
                  </m:oMath>
                </a14:m>
                <a:r>
                  <a:rPr lang="en-US" dirty="0" smtClean="0"/>
                  <a:t>: covariance matrix of </a:t>
                </a:r>
                <a:r>
                  <a:rPr lang="en-US" b="1" dirty="0" smtClean="0"/>
                  <a:t>Z</a:t>
                </a:r>
                <a:r>
                  <a:rPr lang="en-US" dirty="0" smtClean="0"/>
                  <a:t> (but not of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!)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𝜐</m:t>
                    </m:r>
                  </m:oMath>
                </a14:m>
                <a:r>
                  <a:rPr lang="en-US" dirty="0" smtClean="0"/>
                  <a:t>: Degree of freedom for W.</a:t>
                </a:r>
              </a:p>
              <a:p>
                <a:pPr marL="514350" indent="-457200"/>
                <a14:m>
                  <m:oMath xmlns:m="http://schemas.openxmlformats.org/officeDocument/2006/math">
                    <m:r>
                      <a:rPr lang="el-GR" b="1" i="1">
                        <a:latin typeface="Cambria Math"/>
                        <a:ea typeface="Cambria Math"/>
                      </a:rPr>
                      <m:t>𝜦</m:t>
                    </m:r>
                  </m:oMath>
                </a14:m>
                <a:r>
                  <a:rPr lang="en-US" dirty="0" smtClean="0"/>
                  <a:t> is also called the scale matrix for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.</a:t>
                </a:r>
              </a:p>
              <a:p>
                <a:pPr marL="514350" indent="-457200"/>
                <a14:m>
                  <m:oMath xmlns:m="http://schemas.openxmlformats.org/officeDocument/2006/math">
                    <m:r>
                      <a:rPr lang="el-GR" b="1" i="1" smtClean="0">
                        <a:latin typeface="Cambria Math"/>
                        <a:ea typeface="Cambria Math"/>
                      </a:rPr>
                      <m:t>𝜮</m:t>
                    </m:r>
                  </m:oMath>
                </a14:m>
                <a:r>
                  <a:rPr lang="en-US" dirty="0" smtClean="0"/>
                  <a:t> is the covariance matrix of </a:t>
                </a:r>
                <a:r>
                  <a:rPr lang="en-US" b="1" dirty="0" smtClean="0"/>
                  <a:t>X </a:t>
                </a:r>
                <a:r>
                  <a:rPr lang="en-US" dirty="0" smtClean="0"/>
                  <a:t>(if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𝜐</m:t>
                    </m:r>
                  </m:oMath>
                </a14:m>
                <a:r>
                  <a:rPr lang="en-US" dirty="0" smtClean="0"/>
                  <a:t>&gt;2)</a:t>
                </a:r>
                <a:endParaRPr lang="en-US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l-GR" b="1" i="1" smtClean="0">
                        <a:latin typeface="Cambria Math"/>
                        <a:ea typeface="Cambria Math"/>
                      </a:rPr>
                      <m:t>𝜮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𝜐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𝜐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</m:den>
                    </m:f>
                  </m:oMath>
                </a14:m>
                <a:r>
                  <a:rPr lang="el-GR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/>
                        <a:ea typeface="Cambria Math"/>
                      </a:rPr>
                      <m:t>𝜦</m:t>
                    </m:r>
                  </m:oMath>
                </a14:m>
                <a:endParaRPr lang="en-US" dirty="0" smtClean="0"/>
              </a:p>
              <a:p>
                <a:pPr marL="514350" lvl="1" indent="-457200">
                  <a:buFont typeface="Arial" panose="020B0604020202020204" pitchFamily="34" charset="0"/>
                  <a:buChar char="•"/>
                </a:pPr>
                <a:r>
                  <a:rPr lang="en-US" sz="3500" dirty="0" smtClean="0"/>
                  <a:t>Since </a:t>
                </a:r>
                <a14:m>
                  <m:oMath xmlns:m="http://schemas.openxmlformats.org/officeDocument/2006/math">
                    <m:r>
                      <a:rPr lang="el-GR" sz="3500" b="1" i="1">
                        <a:latin typeface="Cambria Math"/>
                        <a:ea typeface="Cambria Math"/>
                      </a:rPr>
                      <m:t>𝜮</m:t>
                    </m:r>
                  </m:oMath>
                </a14:m>
                <a:r>
                  <a:rPr lang="en-US" sz="3500" dirty="0" smtClean="0"/>
                  <a:t> is proportional to </a:t>
                </a:r>
                <a14:m>
                  <m:oMath xmlns:m="http://schemas.openxmlformats.org/officeDocument/2006/math">
                    <m:r>
                      <a:rPr lang="el-GR" sz="3500" b="1" i="1">
                        <a:latin typeface="Cambria Math"/>
                        <a:ea typeface="Cambria Math"/>
                      </a:rPr>
                      <m:t>𝜦</m:t>
                    </m:r>
                    <m:r>
                      <a:rPr lang="en-US" sz="3500" b="1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3500" dirty="0" smtClean="0"/>
                  <a:t> </a:t>
                </a:r>
                <a:r>
                  <a:rPr lang="en-US" sz="3500" b="1" dirty="0"/>
                  <a:t>X</a:t>
                </a:r>
                <a:r>
                  <a:rPr lang="en-US" sz="35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3500" b="1" i="1" smtClean="0">
                        <a:latin typeface="Cambria Math"/>
                        <a:ea typeface="Cambria Math"/>
                      </a:rPr>
                      <m:t>𝒁</m:t>
                    </m:r>
                  </m:oMath>
                </a14:m>
                <a:r>
                  <a:rPr lang="en-US" sz="3500" dirty="0" smtClean="0"/>
                  <a:t> have the same correlation coefficients.</a:t>
                </a:r>
                <a:endParaRPr lang="en-US" sz="3500" dirty="0"/>
              </a:p>
              <a:p>
                <a:pPr marL="514350" indent="-457200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2741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57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MLE of t-distribution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We can vary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𝝁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𝜐</m:t>
                    </m:r>
                  </m:oMath>
                </a14:m>
                <a:r>
                  <a:rPr lang="en-US" dirty="0" smtClean="0"/>
                  <a:t> without constraint during MLE.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But we can’t vary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/>
                        <a:ea typeface="Cambria Math"/>
                      </a:rPr>
                      <m:t>𝜦</m:t>
                    </m:r>
                  </m:oMath>
                </a14:m>
                <a:r>
                  <a:rPr lang="en-US" dirty="0" smtClean="0"/>
                  <a:t> without constraint, because a covariance matrix must be positive-definite</a:t>
                </a:r>
              </a:p>
              <a:p>
                <a:pPr marL="742950" lvl="2" indent="-342900">
                  <a:buFontTx/>
                  <a:buChar char="-"/>
                </a:pPr>
                <a:r>
                  <a:rPr lang="en-US" dirty="0" smtClean="0"/>
                  <a:t>i.e</a:t>
                </a:r>
                <a:r>
                  <a:rPr lang="en-US" dirty="0"/>
                  <a:t>. </a:t>
                </a:r>
                <a:r>
                  <a:rPr lang="en-US" dirty="0" smtClean="0"/>
                  <a:t>A symmetric </a:t>
                </a:r>
                <a:r>
                  <a:rPr lang="en-US" dirty="0"/>
                  <a:t>matrix with all positive eigenvalues</a:t>
                </a:r>
                <a:r>
                  <a:rPr lang="en-US" dirty="0" smtClean="0"/>
                  <a:t>. </a:t>
                </a:r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But </a:t>
                </a:r>
                <a:r>
                  <a:rPr lang="en-US" smtClean="0"/>
                  <a:t>we can vary </a:t>
                </a:r>
                <a:r>
                  <a:rPr lang="en-US" dirty="0" smtClean="0"/>
                  <a:t>the “square root” of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/>
                        <a:ea typeface="Cambria Math"/>
                      </a:rPr>
                      <m:t>𝜦</m:t>
                    </m:r>
                  </m:oMath>
                </a14:m>
                <a:r>
                  <a:rPr lang="en-US" dirty="0" smtClean="0"/>
                  <a:t> without constraint.</a:t>
                </a:r>
              </a:p>
              <a:p>
                <a:pPr marL="400050" lvl="2" indent="0">
                  <a:buNone/>
                </a:pPr>
                <a:r>
                  <a:rPr lang="en-US" dirty="0" smtClean="0"/>
                  <a:t>- “Square root” of matrix = “</a:t>
                </a:r>
                <a:r>
                  <a:rPr lang="en-US" dirty="0" err="1" smtClean="0"/>
                  <a:t>Choleski</a:t>
                </a:r>
                <a:r>
                  <a:rPr lang="en-US" dirty="0" smtClean="0"/>
                  <a:t> factorization”</a:t>
                </a:r>
              </a:p>
              <a:p>
                <a:pPr marL="400050" lvl="2" indent="0">
                  <a:buNone/>
                </a:pPr>
                <a:r>
                  <a:rPr lang="en-US" dirty="0" smtClean="0"/>
                  <a:t>- Find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l-GR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/>
                        <a:ea typeface="Cambria Math"/>
                      </a:rPr>
                      <m:t>𝜦</m:t>
                    </m:r>
                  </m:oMath>
                </a14:m>
                <a:endParaRPr lang="en-US" dirty="0" smtClean="0"/>
              </a:p>
              <a:p>
                <a:pPr marL="400050" lvl="2" indent="0">
                  <a:buNone/>
                </a:pPr>
                <a:r>
                  <a:rPr lang="en-US" dirty="0" smtClean="0"/>
                  <a:t>- No matter what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 is,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 is guaranteed to be positive-definite.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03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354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Week 3: MLE of bivariate t-distribution</vt:lpstr>
      <vt:lpstr>What is MLE?</vt:lpstr>
      <vt:lpstr>Multivariate t-distribution</vt:lpstr>
      <vt:lpstr>Covariance matrix of Z vs X</vt:lpstr>
      <vt:lpstr>MLE of t-distribution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2: Lognormal Returns Distribution</dc:title>
  <dc:creator>Ernest Chan</dc:creator>
  <cp:lastModifiedBy>Ernest Chan</cp:lastModifiedBy>
  <cp:revision>13</cp:revision>
  <dcterms:created xsi:type="dcterms:W3CDTF">2016-01-18T20:31:59Z</dcterms:created>
  <dcterms:modified xsi:type="dcterms:W3CDTF">2018-10-15T23:53:37Z</dcterms:modified>
</cp:coreProperties>
</file>