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845E3-4C38-4AC8-8574-A38FAB841B3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E2C56-9901-4C6E-82A0-076C389E3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43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marR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arenR"/>
                  <a:tabLst/>
                  <a:defRPr/>
                </a:pPr>
                <a:r>
                  <a:rPr lang="en-US" dirty="0" smtClean="0"/>
                  <a:t>Note that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 differs for different holding period T.  Does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 </a:t>
                </a:r>
                <a:r>
                  <a:rPr lang="en-US" i="1" baseline="0" dirty="0" smtClean="0"/>
                  <a:t>always increase </a:t>
                </a:r>
                <a:r>
                  <a:rPr lang="en-US" dirty="0" smtClean="0"/>
                  <a:t>with</a:t>
                </a:r>
                <a:r>
                  <a:rPr lang="en-US" baseline="0" dirty="0" smtClean="0"/>
                  <a:t> T</a:t>
                </a:r>
                <a:r>
                  <a:rPr lang="en-US" dirty="0" smtClean="0"/>
                  <a:t>? (If returns are mean-reverting, </a:t>
                </a:r>
                <a:r>
                  <a:rPr lang="en-US" dirty="0" err="1" smtClean="0"/>
                  <a:t>VaR</a:t>
                </a:r>
                <a:r>
                  <a:rPr lang="en-US" baseline="0" dirty="0" smtClean="0"/>
                  <a:t> may decrease with T.)</a:t>
                </a:r>
                <a:endParaRPr lang="en-US" dirty="0" smtClean="0"/>
              </a:p>
              <a:p>
                <a:pPr marL="228600" marR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arenR"/>
                  <a:tabLst/>
                  <a:defRPr/>
                </a:pPr>
                <a:r>
                  <a:rPr lang="en-US" dirty="0" err="1" smtClean="0"/>
                  <a:t>VaR</a:t>
                </a:r>
                <a:r>
                  <a:rPr lang="en-US" baseline="0" dirty="0" smtClean="0"/>
                  <a:t> decreases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for fixed </a:t>
                </a:r>
                <a:r>
                  <a:rPr lang="en-US" baseline="0" dirty="0" smtClean="0"/>
                  <a:t>T.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marR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arenR"/>
                  <a:tabLst/>
                  <a:defRPr/>
                </a:pPr>
                <a:r>
                  <a:rPr lang="en-US" dirty="0" smtClean="0"/>
                  <a:t>Note that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 differs for different holding period T.  Does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 </a:t>
                </a:r>
                <a:r>
                  <a:rPr lang="en-US" i="1" baseline="0" dirty="0" smtClean="0"/>
                  <a:t>always increase </a:t>
                </a:r>
                <a:r>
                  <a:rPr lang="en-US" dirty="0" smtClean="0"/>
                  <a:t>with</a:t>
                </a:r>
                <a:r>
                  <a:rPr lang="en-US" baseline="0" dirty="0" smtClean="0"/>
                  <a:t> T</a:t>
                </a:r>
                <a:r>
                  <a:rPr lang="en-US" dirty="0" smtClean="0"/>
                  <a:t>? (If returns are mean-reverting, </a:t>
                </a:r>
                <a:r>
                  <a:rPr lang="en-US" dirty="0" err="1" smtClean="0"/>
                  <a:t>VaR</a:t>
                </a:r>
                <a:r>
                  <a:rPr lang="en-US" baseline="0" dirty="0" smtClean="0"/>
                  <a:t> may decrease with T.)</a:t>
                </a:r>
                <a:endParaRPr lang="en-US" dirty="0" smtClean="0"/>
              </a:p>
              <a:p>
                <a:pPr marL="228600" marR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arenR"/>
                  <a:tabLst/>
                  <a:defRPr/>
                </a:pPr>
                <a:r>
                  <a:rPr lang="en-US" dirty="0" err="1" smtClean="0"/>
                  <a:t>VaR</a:t>
                </a:r>
                <a:r>
                  <a:rPr lang="en-US" baseline="0" dirty="0" smtClean="0"/>
                  <a:t> decreases with </a:t>
                </a:r>
                <a:r>
                  <a:rPr lang="en-US" i="0" smtClean="0">
                    <a:latin typeface="Cambria Math"/>
                  </a:rPr>
                  <a:t>𝛼</a:t>
                </a:r>
                <a:r>
                  <a:rPr lang="en-US" dirty="0" smtClean="0"/>
                  <a:t> for fixed </a:t>
                </a:r>
                <a:r>
                  <a:rPr lang="en-US" baseline="0" dirty="0" smtClean="0"/>
                  <a:t>T.</a:t>
                </a:r>
                <a:endParaRPr lang="en-US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E2C56-9901-4C6E-82A0-076C389E35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58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you estimate </a:t>
            </a:r>
            <a:r>
              <a:rPr lang="en-US" dirty="0" err="1" smtClean="0"/>
              <a:t>VaR</a:t>
            </a:r>
            <a:r>
              <a:rPr lang="en-US" dirty="0" smtClean="0"/>
              <a:t>(0.05)</a:t>
            </a:r>
            <a:r>
              <a:rPr lang="en-US" baseline="0" dirty="0" smtClean="0"/>
              <a:t> from this graph if S is $1M? Ans. about -$900K.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E2C56-9901-4C6E-82A0-076C389E35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58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76F6-28CA-407B-8959-790729847E58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EC1E-6B17-441A-AFE9-3961856AC7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76F6-28CA-407B-8959-790729847E58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EC1E-6B17-441A-AFE9-3961856AC7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76F6-28CA-407B-8959-790729847E58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EC1E-6B17-441A-AFE9-3961856AC7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76F6-28CA-407B-8959-790729847E58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EC1E-6B17-441A-AFE9-3961856AC7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76F6-28CA-407B-8959-790729847E58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EC1E-6B17-441A-AFE9-3961856AC7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76F6-28CA-407B-8959-790729847E58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EC1E-6B17-441A-AFE9-3961856AC7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76F6-28CA-407B-8959-790729847E58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EC1E-6B17-441A-AFE9-3961856AC7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76F6-28CA-407B-8959-790729847E58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EC1E-6B17-441A-AFE9-3961856AC7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76F6-28CA-407B-8959-790729847E58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EC1E-6B17-441A-AFE9-3961856AC7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76F6-28CA-407B-8959-790729847E58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EC1E-6B17-441A-AFE9-3961856AC7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76F6-28CA-407B-8959-790729847E58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EC1E-6B17-441A-AFE9-3961856AC7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476F6-28CA-407B-8959-790729847E58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EEC1E-6B17-441A-AFE9-3961856AC7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Risk Measures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Ernest Chan, Ph.D.</a:t>
            </a:r>
          </a:p>
          <a:p>
            <a:r>
              <a:rPr lang="en-US" dirty="0" smtClean="0"/>
              <a:t>Week 7 - Predict 451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and 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ℒ</m:t>
                    </m:r>
                  </m:oMath>
                </a14:m>
                <a:r>
                  <a:rPr lang="en-US" dirty="0" smtClean="0"/>
                  <a:t> is the loss over holding period T, then value-at-risk,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, solves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ℒ</m:t>
                          </m:r>
                          <m:r>
                            <a:rPr lang="en-US" i="1">
                              <a:latin typeface="Cambria Math"/>
                            </a:rPr>
                            <m:t>≥</m:t>
                          </m:r>
                          <m:r>
                            <a:rPr lang="en-US" i="1">
                              <a:latin typeface="Cambria Math"/>
                            </a:rPr>
                            <m:t>𝑉𝑎𝑅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“Probability that the loss is equal to or greater than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”</a:t>
                </a:r>
              </a:p>
              <a:p>
                <a:r>
                  <a:rPr lang="en-US" dirty="0" smtClean="0"/>
                  <a:t>Expected shortfall, ES,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𝐸𝑆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ℒ</m:t>
                          </m:r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</a:rPr>
                            <m:t>ℒ</m:t>
                          </m:r>
                          <m:r>
                            <a:rPr lang="en-US" i="1">
                              <a:latin typeface="Cambria Math"/>
                            </a:rPr>
                            <m:t>≥</m:t>
                          </m:r>
                          <m:r>
                            <a:rPr lang="en-US" i="1">
                              <a:latin typeface="Cambria Math"/>
                            </a:rPr>
                            <m:t>𝑉𝑎𝑅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00050" lvl="1" indent="0">
                  <a:buNone/>
                </a:pPr>
                <a:r>
                  <a:rPr lang="en-US" dirty="0" smtClean="0"/>
                  <a:t>“The expected loss given that the loss is equal to or greater than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”</a:t>
                </a:r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endParaRPr lang="en-US" dirty="0" smtClean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 r="-148" b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</a:t>
            </a:r>
            <a:r>
              <a:rPr lang="en-US" dirty="0" err="1" smtClean="0"/>
              <a:t>VaR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If F is the cumulative </a:t>
                </a:r>
                <a:r>
                  <a:rPr lang="en-US" dirty="0" smtClean="0"/>
                  <a:t>probability of returns over some period T, </a:t>
                </a:r>
                <a:r>
                  <a:rPr lang="en-US" dirty="0" smtClean="0"/>
                  <a:t>and S is the asset market value,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𝑉𝑎𝑅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 smtClean="0"/>
                  <a:t>=-S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𝛼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048000"/>
            <a:ext cx="4186238" cy="356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Looking at the inverse plot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𝛼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vs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, we can easily see that the average net return from -1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𝛼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limLoc m:val="subSup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𝑑𝑢</m:t>
                              </m:r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and so the average loss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limLoc m:val="subSup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sup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𝑉𝑎𝑅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𝑑𝑢</m:t>
                              </m:r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267</Words>
  <Application>Microsoft Office PowerPoint</Application>
  <PresentationFormat>On-screen Show (4:3)</PresentationFormat>
  <Paragraphs>28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Risk Measures</vt:lpstr>
      <vt:lpstr>VaR and ES</vt:lpstr>
      <vt:lpstr>Computing VaR</vt:lpstr>
      <vt:lpstr>Computing 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Copulas</dc:title>
  <dc:creator>Ernie</dc:creator>
  <cp:lastModifiedBy>Ernest Chan</cp:lastModifiedBy>
  <cp:revision>35</cp:revision>
  <dcterms:created xsi:type="dcterms:W3CDTF">2015-05-13T01:59:45Z</dcterms:created>
  <dcterms:modified xsi:type="dcterms:W3CDTF">2016-02-21T15:51:54Z</dcterms:modified>
</cp:coreProperties>
</file>