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4" r:id="rId1"/>
  </p:sldMasterIdLst>
  <p:notesMasterIdLst>
    <p:notesMasterId r:id="rId28"/>
  </p:notesMasterIdLst>
  <p:handoutMasterIdLst>
    <p:handoutMasterId r:id="rId29"/>
  </p:handoutMasterIdLst>
  <p:sldIdLst>
    <p:sldId id="646" r:id="rId2"/>
    <p:sldId id="257" r:id="rId3"/>
    <p:sldId id="647" r:id="rId4"/>
    <p:sldId id="694" r:id="rId5"/>
    <p:sldId id="695" r:id="rId6"/>
    <p:sldId id="671" r:id="rId7"/>
    <p:sldId id="696" r:id="rId8"/>
    <p:sldId id="698" r:id="rId9"/>
    <p:sldId id="704" r:id="rId10"/>
    <p:sldId id="700" r:id="rId11"/>
    <p:sldId id="699" r:id="rId12"/>
    <p:sldId id="716" r:id="rId13"/>
    <p:sldId id="680" r:id="rId14"/>
    <p:sldId id="701" r:id="rId15"/>
    <p:sldId id="702" r:id="rId16"/>
    <p:sldId id="706" r:id="rId17"/>
    <p:sldId id="711" r:id="rId18"/>
    <p:sldId id="705" r:id="rId19"/>
    <p:sldId id="707" r:id="rId20"/>
    <p:sldId id="709" r:id="rId21"/>
    <p:sldId id="710" r:id="rId22"/>
    <p:sldId id="717" r:id="rId23"/>
    <p:sldId id="721" r:id="rId24"/>
    <p:sldId id="718" r:id="rId25"/>
    <p:sldId id="720" r:id="rId26"/>
    <p:sldId id="719" r:id="rId2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varScale="1">
        <p:scale>
          <a:sx n="62" d="100"/>
          <a:sy n="62" d="100"/>
        </p:scale>
        <p:origin x="1400" y="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1" d="100"/>
          <a:sy n="51" d="100"/>
        </p:scale>
        <p:origin x="183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9CDA0A-D9B9-4B4C-B156-7DAB23726B65}" type="datetimeFigureOut">
              <a:rPr lang="en-US" smtClean="0"/>
              <a:t>10/6/2020</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DF2E15-6823-4E62-9112-BBEE3B051271}" type="slidenum">
              <a:rPr lang="en-US" smtClean="0"/>
              <a:t>‹#›</a:t>
            </a:fld>
            <a:endParaRPr lang="en-US"/>
          </a:p>
        </p:txBody>
      </p:sp>
    </p:spTree>
    <p:extLst>
      <p:ext uri="{BB962C8B-B14F-4D97-AF65-F5344CB8AC3E}">
        <p14:creationId xmlns:p14="http://schemas.microsoft.com/office/powerpoint/2010/main" val="31058376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844309754"/>
      </p:ext>
    </p:extLst>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3353430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3752635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421216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922512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1807985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extLst>
      <p:ext uri="{BB962C8B-B14F-4D97-AF65-F5344CB8AC3E}">
        <p14:creationId xmlns:p14="http://schemas.microsoft.com/office/powerpoint/2010/main" val="3084393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rm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Shape 7"/>
        <p:cNvGrpSpPr/>
        <p:nvPr/>
      </p:nvGrpSpPr>
      <p:grpSpPr>
        <a:xfrm>
          <a:off x="0" y="0"/>
          <a:ext cx="0" cy="0"/>
          <a:chOff x="0" y="0"/>
          <a:chExt cx="0" cy="0"/>
        </a:xfrm>
      </p:grpSpPr>
      <p:sp>
        <p:nvSpPr>
          <p:cNvPr id="9" name="Shape 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
        <p:nvSpPr>
          <p:cNvPr id="5" name="Slide Number Placeholder 1"/>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a:p>
        </p:txBody>
      </p:sp>
      <p:sp>
        <p:nvSpPr>
          <p:cNvPr id="2" name="Title 1">
            <a:extLst>
              <a:ext uri="{FF2B5EF4-FFF2-40B4-BE49-F238E27FC236}">
                <a16:creationId xmlns:a16="http://schemas.microsoft.com/office/drawing/2014/main" id="{2761D054-5383-4CE2-8883-57ECCA8A223D}"/>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4" name="Slide Number Placeholder 1"/>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6" name="Shape 16"/>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5" name="Slide Number Placeholder 1"/>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3" name="Slide Number Placeholder 1"/>
          <p:cNvSpPr>
            <a:spLocks noGrp="1"/>
          </p:cNvSpPr>
          <p:nvPr>
            <p:ph type="sldNum" sz="quarter" idx="4"/>
          </p:nvPr>
        </p:nvSpPr>
        <p:spPr>
          <a:xfrm>
            <a:off x="70104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algn="ctr" rtl="0">
              <a:lnSpc>
                <a:spcPct val="100000"/>
              </a:lnSpc>
              <a:spcBef>
                <a:spcPts val="360"/>
              </a:spcBef>
              <a:spcAft>
                <a:spcPts val="0"/>
              </a:spcAft>
              <a:buClr>
                <a:schemeClr val="dk1"/>
              </a:buClr>
              <a:buSzPct val="100000"/>
              <a:buFont typeface="Arial"/>
              <a:buChar char="●"/>
              <a:defRPr sz="1800">
                <a:solidFill>
                  <a:schemeClr val="dk1"/>
                </a:solidFill>
              </a:defRPr>
            </a:lvl1pPr>
            <a:lvl2pPr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algn="ctr" rtl="0">
              <a:lnSpc>
                <a:spcPct val="100000"/>
              </a:lnSpc>
              <a:spcBef>
                <a:spcPts val="360"/>
              </a:spcBef>
              <a:spcAft>
                <a:spcPts val="0"/>
              </a:spcAft>
              <a:buClr>
                <a:schemeClr val="dk1"/>
              </a:buClr>
              <a:buSzPct val="100000"/>
              <a:buFont typeface="Wingdings"/>
              <a:buChar char="§"/>
              <a:defRPr sz="1800">
                <a:solidFill>
                  <a:schemeClr val="dk1"/>
                </a:solidFill>
              </a:defRPr>
            </a:lvl3pPr>
            <a:lvl4pPr algn="ctr" rtl="0">
              <a:lnSpc>
                <a:spcPct val="100000"/>
              </a:lnSpc>
              <a:spcBef>
                <a:spcPts val="360"/>
              </a:spcBef>
              <a:spcAft>
                <a:spcPts val="0"/>
              </a:spcAft>
              <a:buClr>
                <a:schemeClr val="dk1"/>
              </a:buClr>
              <a:buSzPct val="100000"/>
              <a:buFont typeface="Arial"/>
              <a:buChar char="●"/>
              <a:defRPr sz="1800">
                <a:solidFill>
                  <a:schemeClr val="dk1"/>
                </a:solidFill>
              </a:defRPr>
            </a:lvl4pPr>
            <a:lvl5pPr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algn="ctr" rtl="0">
              <a:lnSpc>
                <a:spcPct val="100000"/>
              </a:lnSpc>
              <a:spcBef>
                <a:spcPts val="360"/>
              </a:spcBef>
              <a:spcAft>
                <a:spcPts val="0"/>
              </a:spcAft>
              <a:buClr>
                <a:schemeClr val="dk1"/>
              </a:buClr>
              <a:buSzPct val="100000"/>
              <a:buFont typeface="Wingdings"/>
              <a:buChar char="§"/>
              <a:defRPr sz="1800">
                <a:solidFill>
                  <a:schemeClr val="dk1"/>
                </a:solidFill>
              </a:defRPr>
            </a:lvl6pPr>
            <a:lvl7pPr algn="ctr" rtl="0">
              <a:lnSpc>
                <a:spcPct val="100000"/>
              </a:lnSpc>
              <a:spcBef>
                <a:spcPts val="360"/>
              </a:spcBef>
              <a:spcAft>
                <a:spcPts val="0"/>
              </a:spcAft>
              <a:buClr>
                <a:schemeClr val="dk1"/>
              </a:buClr>
              <a:buSzPct val="100000"/>
              <a:buFont typeface="Arial"/>
              <a:buChar char="●"/>
              <a:defRPr sz="1800">
                <a:solidFill>
                  <a:schemeClr val="dk1"/>
                </a:solidFill>
              </a:defRPr>
            </a:lvl7pPr>
            <a:lvl8pPr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
        <p:nvSpPr>
          <p:cNvPr id="2" name="AutoShape 2" descr="data:image/jpeg;base64,/9j/4AAQSkZJRgABAQAAAQABAAD/2wCEAAkGBxQTEhUUEhIVFhUWGB0WGRcYGRocGBscHB8bHx4kGCAYICggGh0oHCAYIjIiJSorLjAuGx8zODMsNygtLisBCgoKDg0OGhAQGzQlHyQsLCwsLCwsLCwsLCwsLCwsLCwsLCwsLCwsLCwsLCwsLCwsLCwsLCwsLCwsLCwsLCwsLP/AABEIALUAtAMBIgACEQEDEQH/xAAbAAACAwEBAQAAAAAAAAAAAAAABgQFBwMBAv/EAEgQAAIBAgQEAwQHBAgEBQUAAAECAwQRAAUSIQYTMUEiUWEHFDJxI0JSYoGRoSQzgrEVQ3KSorLB0URTY4MWc5OzwiU0NWR0/8QAFwEBAQEBAAAAAAAAAAAAAAAAAAIBA//EACIRAQEAAgICAgIDAAAAAAAAAAABAhEhMRJBUWEyQgMiwf/aAAwDAQACEQMRAD8A3HBgwYAwYMGAMGDHl8B7gxR8ScV0tEt6iZVa1wg3c/JRvjOKv2q1dU5iyyiJP2mBdvmQPCg+ZOMuUibnI2PFdW57TQ35tRChHUM6g/le+MczHh3Mp7f0lmaQBv6ppLsR6Rx2Dfrjvl/supANzXTkfYiWFD8ubv8ArjPKp876jRZfaDlq9a2L8CT/ACGPhPaLlp/4yMfO/wDthXT2c0YG2XTH/wAyqC/orEY+l9nlI3TLSR5pVn/cYbyN5HWl4voZPgrID/Go/nbFzFKrAFWDA9CDcfmMZHWezGjN/wBmr4fVGikH5XYnFGOA+Q96PNOTIeiTLJTOfS9wH/LDdPLKdxveDGLPxJnmXb1UPvEQ+uRqFv7cYuvzYYbOF/apR1VlkPu8h+rIRov91+h/G2EyjZnD7gx8q4IuOhx9XxSxgwYMAYMGDAGDBgwBgwYMAYMGK7PM4ipIWmncKij8SewUdyfLASqyrSJGkkdURRdmY2AHqTjJOIPaTU1kvuuURMb7c63iPqoO0a/eb9MVFXV1WeyM7v7tl8JuzH4VA8+zyWtt0Fx+L7w/kkUarBF+zQuCRGWC1dTbqzk2ZF+6N/Mr0xG7XK25ddFDIvZ9HzGaqZ62pvd4o2PKVtv38p6n7vW3Y4ZqrMY6cmBzKRGAz0+Xwty4gf8Amuo1E236rfyxJ9n/ABcs7SUr060zxs3LjX4WRTpa3mwYG9vMHHGlzE5bWVi1EUrRVMnPiljjaQElQGRtAJDC218JISSTha8yE5dNUZWIw7RO8bhRqLgE2e+5a4tvhLyfiAyVFA0dbVl5mBl94ASnZbeJYzoVWa+w03N++GrgiL3eCplqAKaKeoeVI5SEKIwA8V/hLEE2674iZflVKaH3IxzVcQd3RkiZAoZ2cBHYgAre2oHGtRvaJRc3MqBPdoqnVFPaKZtKG2g3J0tYix7Yb+E8v5EJU0sNMSxPLhbUnbe+ldz5WxV5rlQqhHzcuL8sEIZJlVgDYHdCetsd8loXpVKwZekasdTaZwST5nUu5w9tnZllcKCT0AJP4Yz6lr8xrKZ6yJoOSdRipHh182NSQNT6rhmttZT1GGqXN2swlpKhVIsdIWTY+kbFv0wp5Rl8tlo6XM40p0a4jMZWrRNWrQNRG3bUV6YUtX9Nl8S06Toz0N0WRluFRNQBIkR/ALE2OwOFHO+GKWsQyOkbf/uUNiL/APWiBb8bFvmuLnjiNJK6ghqiBSEu7ajZHlUfRq5O3mbHyxzy8xf00FoQgRKdveuXYR3JHLB0+HWN/W18Ky66JNLVZjkoV43WroD8JUkxW9CLmI/mt8arwjxhT5hHqhazgXeJra1+Y7j1G2K2imjqpqr3IFDE+iRiAaaoY31qy9yLWLix3HxC4wh5/wAHvHKanLA8FTF45KUG5A7tAf6yM+X8j4cZzOmc49NvBx7hE9nPtASvXlS2jqkHiXoHA6sl/wBV6jD0Dipduku5uPcGDBjWjBgwYAwYMeHAcMwrEhjaWRgqICzMegAxhtVUyZ7VNJI5gy+m3J8h6ecrDbvbbbztfaZnMuYVkeV0ZuoYc1h0LdTqt9VBufU27YauHqCmiEMWtEp430wh2UGpnHxSb/FYiygdwT2XEXm6crfK69Oa1tHScn3tkp41F6elsSUUf1koFzrv3Oy/O5xD9omQR1aRZlTEyNCoJMTeJ4gS14iOkiXLL17gg461DNllbNNVLzqWrYXqCt3hPQJJ/wBLytj74MqUp0qpIkf3eeo/Y4QPFIdNmMan4UY73NgApY7b4d8N74qkyXIZGMlTUVCrCXirKetSwJcgKwKE9XQAMvc2tfpjQRPU1H7sGniP13W8zD7iHaP5vc/dGPrLcoJZZqnS0g+BF/dQjyjHdvNzue1hti6xUmlYzSrpMihRg5UySf8AMlOt/wAC3w/IWGLTCcnGh97aAwqEWcU9zIeddgNL8vT+7JNr38z2w43wjZZ6VWeZoaflOwHKaQRyN3TXsh+WvSp/tYtRhV9oc8hpZIY4BMZ0aNRrVW1HpYHdrfFt0tf1wn5RxdV5dCrZkpqIZLKksLK4TQANLEALcne979cZbqpuWq1vEWuy+KZdMsauPJgDb5eR+WI3D+dx1cCTRatLC9mUgj8+vzFxj54hzX3eLWFDMWVFBbSt2NvE1jpUdb2xStzSvzDh5tBWMrNEetPU+ND/AGHN2Q/PUPQYqMwj00c1NlsCUtSRcwkBWK3s5iPwvsbBgbAkXti+4Rz41kTuYwhSRo7q2uN9PRo2sNSkemLHM8tSdQsgOx1KwNnRvNCNwcYzW+lHwTVUqUSrDqiSnGiVZRpkRwLtzb/W7k9DfbEXK69szMkiRmKCM/s1T0lZhcMyg7GPoLHZt8ReK8tlnh9zmkCuzhopbWiqdAP0VQB0YjqARq03HQrhjybMAKVZJ4vdRGul0YgKmjY6T0KbbHuMGT4ZjxxwvIztV0y8qug+klSO4Eg/50Pf5jfyPmXb2ccZrmEHisKiMASKO/kyj7J/Q4hf+Koa2ZFgWSNgW91qnUiKV1+OME/EpXqO9rjcDCNxNC+X1UeZ0aFEdyk0J6Ry/Xja31W3IPS9iOoxPXMR+N3G7jHuIOS5nHUwRzxG6SKGHmPMH1B2OJ2LdhgwYMAYW+PuIhQ0ckwI5h8EYPd26fO25/DDJjGPac7ZhmtNl6HwIRrt2LbuT6rGNvU+uMyuonO6g9muQskAlZmE9dq8f1o6dd5Hv2ZiQAfNlPnjRp8poq+kRAqSU5Ucpk20gbAxnqpGK1JpY45KqmpfeLsIUiDBSKeK4vHe+oltbW7gr5YT+CaieZpqWnrjRpHIxjp5Il5+hzqNg9jZSStu1hieuEzjg45fT1FGssdZKlTRKl0kcXn62Ebra0l9gO5Jti3yTL2vz5ltKw0qn1YY+yJba/Qse59AAItDC0syo8hlSksGdgAZJ7XuQNvApB2+s33cMTEDy3xUVI+WnUEAsAT0BIufl54+me25xmntDokFSkklI8kepWlqHcLFENJTTGQQysbCzE2VmU3Fzik4H4lU5iY2q5JhKrQK0p8OgB3QqdrNpCqwIuTffGb5Z56ulxm1dG+ZRM01phGZI1LFY4Us1r7gGVlu24awI8NhfDtwnm/vdKswIYFnUMBYMFdlDAeoHy622xk+XZpK1VU0U8Q1NML+BZHbSgSNV5w0IgVdWo9jYY07hvOIwkdOzxmpWHmcuNSgZbkXjBFivqNvwIwxrMbySKSuzBpqunQQrLA7Gatkcfu3OtVGpCqgRm1u1gfMGto6GdqN3rJGYT1EUFNG7AIQJ0dnsFUMDpJ1adwNrBr468bZ7SqkEVHpZ5ag1FRCQZGMguVSdQdV+ZZdFxa3kMKvEnFM1VypJHlXlLypUKKF1sSJFTSoC+Ds127XxNqLZDr7NczK5lLTROzUx94aNbkqoWRbEDUdK7kbqOotfFzxtnSSGsppXASBEdorlXcHSwKEFWY6tgFa11tZiQBG4HyrL4Kiaqppw0SRai4e8cSNYlHYmwIIZrdfhvawv98T5orsK2IxtEkaNFJyFYhmawMusazG17Ax2sQbnGzpU/Ex8CVqtTRoshkQRq0Tt8RTddL3t4kYFSbC9hhkkmCi7EAeZIA/M4x/hHP3FFXVkqrFGWdYgSSAZXu4UbFgpPQbnfC/llYlTCIyz10qvGkNNLJY6PBzCoH1y+uxJOmMG5G93kefDea2kSeMo41Iw7H8QVI6EGxBGEPi2ikmjSOYGaSjfn8o7LVwDYmw2Mi7XHTV2sws38NQiOmQaZI73YpKV1oWYkqdPhsCbC3a2PrPqNnRZIv30J1x+v2kPoy3Hzse2Kq7NwvQ5JTLC7yzLHQyGOqhVzymgkPiOlmtoBuDpPQlh0Nh9Z1FTVKl0kjlpaoCCZo2V1V+kcgKm1w1lPzT7OKrPJoKithlqrPTmlaWmjkOmNpgfGH1bcwL2PTxeWOuRUcdTOJKaAx0dXR3mtYJzNVltbYSL4gSPIemMT9KH2RZnJSVc+V1BtZiY7/aHW3oy2Yfj542PGF+0iOWF6XMV/fxPyJj0Bki3UnyDoGPyIxtWV1qzxRzIfDIgcfJhfDH4ML6SsGDBinR8SyBQWY2AFyfIDrjCvZ9O88+YZh0ka0UN+0lQ2lR/CNONW9oNbysuqnHXlMo/i8P+uEb2T0OmjpR3mqZJ2HpEpUfqEP44i9ueXOUhjk4qFIJUEH7LS6acOG+lkmsulIkt4r3AvfqcdabOoJ0lqZaMx1VH9SRV5oZl8Ghhe+u+kfPEqq4JgaoapVnEtzIis2qFZtOkSaO7Cw79sRYMjaJo0llM01RULNNJYLcQrqUKo2CBlTb1PnjeW8mPJKIwwojG721OfN23Y/3icJHtN5sNRSVaNDpUmK0raSmr4njNwAdFwWINhvjRsZxxRw1MZpBHWkCaOQ8uRFZVQka0Rj4hrZgNuxPpjb03Loq5CJMynYTqY6aJVWWNSypLKLtqdb3K2ubX6Kly3Q6e9AkcYSCjjsBspWMEj+ybfzH4YyvLY613FVQMRzG+lgZorxXOpWTXZZI9JVgQeoIx912fVM8NRLVJE4o5Y1FVTnQ976Ssbm99zqPqSLWO0SueN1H3xTmSIzLAVgqWJgkLskZFlvaSx5ekeEK7G4JuGNiMVWWcb1gqHXlQPKYwmtEOvTCrMNJVhsy+G4tsQRvh7q4KmXL4qilpoZmqlSapjfZm8KatBJsupV0kfeJG+FqlnesqBURUDExQs/0zRr4iymJgWIBAkSUHps1uwGFjLLtRZ1kqxutVPVQCaRxI0cJ1qh1KttTs2p73JUnoH6WxL444dp1iasFcszuoJEQQIziykx6bI4B2KruNyehw58RZKYIJKiSlMqywqZ6WIg0ySghjIFPjAFtynWxuNycJ+d5+s9DSCWnAikmIlmIVQdLEWgVTqVFHl5WuTc4yzTLjJvaasVXk8IMaQzU8ic4OVkOu9rrKuvSAFbUCB9TFDlvFNQVjZ5IYoI7xctCEdg7gsUFy53JuyX0i/w9caTxmr1Se7U0UFRAsTabSIJEmCMqa1YghQrathquB0wvZLmNRO8MVFl4VoQrlp9IjVGBTwgW1K3UWP8AVL6nG3ttnOjLwly2T9mpkaJDoL6YuUCNyI2Laj16kH54kcW8NxTKJIoxBUqCY5I7Kb22IdOo7EEHY3sOoouLrJXU9CkZYSN7wU1WieVmJbmD6y2XSF6DVfewxULnmbVcckcKwx8tzC0CcuNohvu/NN9IFlBXqC22N36VudKpeIJ5qc0zQwazop5OexAlcMQZD4gWKsqFiDdWI7Erjd8ppmjgijZ9bJGiM56sVUAk/Pr+OMcybLZNTwxVG8KvLJO6q6y61USpGGG6XBIY9bXG2NS4PyswQC9RJUFwr8x9jp0gKLDpZbYYn8e1dW0cANTDUwrLCo98RGUNsb8zSD5OCf8AuDFInGdZJyoqDLkiEkTSwtUNZWRQCdCRehUjcdcN2fRgTU0hFwXaB/VJVPX+NY8R8k4XEUVKsjlnpNYjZdrq1wA1+o06fLdRjdKsvoqZ2orqKUgD9rpFq0A6CaCwkA7nrGP4Tib7Ec152XiMm5gcx/wnxL+ht+Bxe1eVx0/uoiXSizspBJPhmDhhv2LldvQYz/2JXgrq+lPRdv8A0pHT9Qw/LGdVnWUbLgwDBi3Qi+2iXTlUtu7xr+bDHD2dwgRZcPs0cr/i7xf7HHvtuX/6W3pLH/mx09n58FD60B/R0v8AzGJ/Zz/c8NKAQCQCegvubeXniqn8VdEPsQSN/eaMD+Rwt5ktR73Rc/3U1F6rlNy5jYaRosQdK9tWrr2xdZYJRVR+8aDKaTxlAQmoSC+m+9txjVb2YsImY8J1U0v01WeQhlI5YPPdJCG0X6La2kFRe1u+HvFF/wCIVWtaklUITGJYn1eFwSVI36OCDt5WwrbJ7ZdS5RXRozrSo1JE4XkSpZ3UKE5gWYXRdgx6dG6C5xLyvKZMzpg1XVRU9LHMyvTRqsekqxAEnkx2IN++wxEjzmoFXW081S0TmfmadLapIlBFlcK+lAtm06bHxbi+K/hVJKjMJpua1Ly9MxRtRDA3RbLYH4CLbXu2IceFvxF7Qq+gmFOkVGYbDkOqSFXj6LpIlsSOh9RisSLMOYKgUNGCSX08yYRXIEhJj5+jyaxFr79cWfH1LTx5ZDDESz084BLghxzGcsd99JbULdrW6jHfOXOiJdQA5amzAFSdFMLkHY+HUu/2/lhS732reJuKK+XlU+YtFS00zWkkgDE6dKmx8bbEMuw88U2cU9DLTx0mXQTyVAkP00gIum5J+yFYWboLAXw+UWWxNGY3RZESaTQGAYKFjYqBfppIAHlpHlidOQiMyqPCDYAfZpTYfLDRrfbPKfK8yDymSKGZ5FRSZJCHUIhZSjROjKeWbE33G2OtHxhX5c/u8dJSiSTQbWmkdyVGjxGYk+HSAOg/DFtTD4ZlYGTXT6dhrtMsfODHqQVkdgD0EQt0xYZLCrZ+moA6aUMt+zcuIX+dicYyT4XOe8OmtSmNTUxQZlHZ1MRta++kKzFj0+LzB27YVZpa2aqlpRHS1E8brGKsRoNOwZtZIOplGxsBY26EgYYOJsujqmqJKaraJpVRWJB0sYNUg5bbWNrn1A1C4vdH4Jzho4b816YRnnc4hmDoSObsIyHXUF21A77nG3tWXZiyThKqnapE7SU1WupVmVWMUqsxJJLDQynVZVWxXSenTGjcM0VRGJDVSIzMw0rGCERVVVsurfcgt+OM+4E4tljppnkUytPV2po76biQ3JANykQJ9bdN9sayl7b9e+Kx0rCT0q+KV/Z7/YeN/wC7IpxZySBRckADuTYYrOKhellHmAPzYYo+Plm93qdfu5peQLK6SM3M1C+rlm5W3Yb3xq7dLvicXgv9mSJ/ykT/AExmvC45fE1Wg6MJD+ao/wDM4d8wE/u0/NMXLJiEHLDAhSUB16j1v09MJOTG/FVR6K3/ALUeJvpGXcbAMe4MGLdCZ7XabXlVR93S/wDdYHFV7NKnVT5a3YRVEB+YZCP8jYdeJaDn0k8NrmSJlHzINv1tjJvZHmX7HY9aarjk8rRzDlm/yOsnE3tzvGTaio8umKjMPDWUzdmSWL8Tocf5GxcDFNxVdYlmA3p3WY+egG0lv+2XxS665/QSyxjkTtBKp1KwAKk2tZ1YEFT8tuuFKUySOvvK65IkbXE0BDOjAg6nUmN01WN1F7gbC5xoCm426HFJxHk0k2loZeW4BRgejoxBKk9VO2zDp5EbYyssUmT5zCtPGa2FwyeAStC8ikA2Uh0Vrbdb9N/njnnvD0NaTWUvKnZlCMOYyBuWbrpkjOqJw1r3BBsARtiNxEs8a/tERSmjQ293JkAsOj3AZb7+LewHUEnEPhkpUVE9PGWWKSmZJSt1IOyr13VwNQv6DyJOfSfolZpTqcvkltof3pIWg1FjHpaRru7byMzMzaunYdMMudRIyxE7skYa29iBHTMFJ6AlkU72FlYXwe0fhxaSgFnDFp4l2RUUKuvoqbXJLMT3JOJj5Yz6ZI5TG5jVbgKdhTg7agRuCw6eWJRr07U9ei06um920C+15GiCWa3cyHe3qcccuzYm5mKhCHdW0ldoo5UcMCT0Co1+4cGw6YjVeUGKncmQko6z3t/y4+Ydh9ZhcbDysMe5bl5mhZZCLMJotS9QXjm19fIctfmjHuMG8o+TNHHONR3csVbpuVkRVcHcMEMKj1YjyvNyJb5/bzo7f4IcfZyRzIGacsocPoKLYHlczw9x0sLk9j2x5w//APnx/wDyD/JDgT/VfkWRc6pqIo0jkip30mqeVwnhTSNUAOmV0QlNRsth37ueVV1BHAlNArVSwjYJC0gJvcnUF5dy19wQN8L3F/DC0apOJGaPm8t1Cqv0blmtKw3kAcIBft+ePclqGeQNQo7SahfUpSDSQfFqI6G3QDfVcAbW2cNnHDrRM2lZ2QRsJXbeJ5VaR2+jW0RBLIPCo+H5Gxw08PUNU0hnqZ5CLERwFY1ABPxOIx122UltI6km+OdDkEpmEkjJHHrEpgjJZTIL2OpgLC5vpA3IGGjFSKxio4m3jjS+8k8Sj1swY/4VOLYrcbi4xTVX0lbEn1YEaZv7b+CP/Dzj+WLvGqU/Eu8cajq88Q/Jwx/QHGZ8AnncQ10o6JzRf5OqD+WNB4kqwssN/hhSWqb5RrpW/wAy5/u4RPYDRswrKl9y7qgPqNTv+ZZfyxN7iMucpGvDBgwYp0eYw/KqNaTO6qik8MNYrov/AHLslvKx1AfhjccZP7cslYLBXw3DwMFYjqBcMjfwv/m9MTl8o/k638NG4frDLAjP8YGiQeTp4X/xA4nyxhgVYXBBBHmD1wocI50spSZT9FWLrt9ioQWkU/2lAI9Ubzw4jGxUu4p+GpSqNTufHTnRv1KdY29brtfzVvLEvOnkWCVoReUIxQWv4gNtu59MQs8iaNlqo1JMY0yqOrxXubDuyHxAd/EO+LWCdXVXRgysAQR0IPS2B9M0raSKqF2DSEFZElmmZGmYE/RgKVVQyjYILKWUnvh34ZpKZYtdLGFEh1N11luh5ha7Fgbg3O1sUuf0PuzPKAWgZJAU20o0g3D3BKwuwUkqRpNzcKTbnBWSwSK4Ri0wLPH4QZAoH0ll8MLncC50sFAJDYxE4rl7Z6N3y4si6uVIkhH3Re5/C4OKvh/N4p4UaORTZbEXsQRT6SCD94HHxm/Es71E00czrTRlYkXSttegOVmjcavHdlubWsNxucR6rhnJZ7S833WRlDuiSFdBPXWrA8vv5DGXvhNu7uLLOSdAI1Ec1SdF7kCAHt2vYH0vfFTkUj+8GyyLG+piJAt9XIYk/RnSCzMx7E7eWO1Z7NpIoufltfKzAalVmDI4tawPTcXG4I3xXcLZFXZshlqKl6enB0BYwFZ2RRGx/wAJBv31AAYzk530bXnVd2ZQBa9yB/w3e+KLgSX3nOpqiLxQQ04i5nYvpiFhf1V/wAPcY+H4GyeNytRXu+k2YNKAoPSzkDw77bkY51eZNEJUyxjBFTBnWMaUQogBaSV3BaTUxAFzuCD64HO+Wt1dOkiMkiqyMLMrAFSPUHGcf0bQrLzY0VEsIIA0kqo+9tVw1416pGwFr3I6ri9rs2NSqoquIX2NvC85AuUj1W0La5uxUsAQu2+IVNA1Qyqq6ZQLM5QqaZdw6rf4g1gURr6diei4qrvK/wCFJ3ZZAzOyI+hC5UsCB411Js4V7rq6kg7nF3PKFUsxsqgkk9ABuTjnR0qxIscYsqgKB6DFTmh95lFMv7tbPUHtbqsY9W6nyUfeGNV1HXhuNmV53BDVDcwA9Vj6Rg+R0WJHmxxcYAMVuf1rRxWj/eyHlxD77dD8lF2Popxp0zv2nZ0Epapwd6lxSR/+XFqMhHkNRcX/ALOGz2Y5R7tl0CEWZ15rfN9/5WxmuZ0i5jm0FBFdqajGhj5hbc0k9yzAKT53xuijEzm7RjzbXuDBgxToMRM1y9J4ZIZRdJFKsPQ+XriXjw4DCeEnehqpsrqXKB3DQS9lmH7tx6N4QR0JFu+NmyXMOdH4gFkQ6JU+y4629DsQe4Iwo+1fgw1kImhH7TCCVtsXXqV+fcevzxTcBcWtUrq3NZCoSaPoaiJfrKD/AFqb7bdbd9onF05Y/wBbpq5wuSSe4yE/8K51Ed4GJ3NuvJJ3P2Sb9CbSM24jiipTUqGlU2CKgJZ2Y2VbdQb7G/Te+KHK6P3ZJszzVhzihuo3WGLtHGO5J6+ZxS7Trsw7EEfMEH9DhWzXIniVvd11xEqzQmxZQjarJcjXH1+iJHfTboarJeIjHIscVNPHHIpkjp5QAxUW1GmN7bXBMTEfd8sO2XZlHMuqN722IsQynyZTup9Dh2blJsHD/vLRyItlp7aTJGY+e25YOpGpY11aV8jfqBvS5tl1T+2y3jLFwjHm6F1FRZReM6wNYG5HcbWxq4wsZhwszBgrqyF3kCSqfC0lyxR0IINyd2DEA2G2MsZceEfhnMFpII6V4akPGLN4A/ia7m3JZ/MkDyxNj4mpkUCOObSSQAsEijUTc2LhRe5v174qqjh+b3k1L04dySbRzi1zEYbgSItjoPnjn/Qcz7NSvcG4PNiRdlVRsha/wgm4IJ7W2wOSo+WSL7zHpIilLvEGkBchG1EMkaut1kUjxODdbbYbH4dkdYap+XLJAg0oouJ1H29XVtFivbUAfLFh/wCH5pCNZiiAdpBpLyEF21kjVpT49wGVrHDFl9GIYo4lJKxqEBPWwFt8JGTEoUOVvLI/J1RwMf3kkemT4tdkWTdmVrgSMBpGw1dcN2XUKQoEjWyjfqSST1LE7sxPUnc4kMwAJJsB1J/1wt5nxIpUmKRI4gbNVSkCJfSPUfpW+XhHcnpjVcRPzbMmDCCns07C/wB2Jftyf6L1Y+gJEvKsvWBAikk3LM7fE7HdmY+ZP+w2GFCryjnS08MMk3uc0ckstRC/jllGnTzJBvYgsbDbYDoLYkcBZyBSxpUz6naeWCEufHIEdgvqTpHXA3yc2OMz454sEETVQbxuGhox6H95N8ugU+VvtYYOKM4jKyB30U0P/wBxJ3Y9oo7dWP1iOg26nbO+FcskzuvNXUJppITpSP6tl+FB5jux/DGW+onK+obfY3wsaamNRKDzqizb9Qm5UehN9R/DyxomPFGPcbJpeM1NDBgwY1owYMGA8Ixk/tJ4Jljl/pHLrrKh1yInUkb6kHf7y9x+us48tjLNpyx8ppmPBXGC1QMkKgT/ABT0twBLb+sp77B/MbXsL22bFjxlmKzxopDtQyo6yvFGzzQzKVMd0UFhY3uCp3tewxWceezcu/vmWnlVCnWUU6Qzdboeiv8AocVHDvHd5dFaTSVq+Az6bRyW6CpT/wCW3oRid64qN2cUw8I0VVV1i1tVqENOrR0wZOW7FhZnZLkjbbf8hixo5Pfq2pKAJFTaYVqI7rK0w3cagbMgBA0sCL4sZc6YxNHIVp5nQrFN8dOzMCFZHFr72OltJ/niI9P/AEXlTLAplkRDYgEmSaQ21NbfdzcnsMbpUjvluczMZViKVawuYnK/RSBgAbDV9HIbHcgqMWC8RxDaVZYT5SxsAP4gCh/Bsc+DMl90pIoju9i8rd2kc6nJ/E/kBi8tjVTavhzunf4aiI/xr/vjq+aQjczRD+Nf98VfE+bUlImupVQDexMZYE+VwpAJ9cVnA+f0dbEhjijE2gGRVisEbuC2nT8t8Ns3zpdvxLTDpMHPlGGkP5RgnHFs5lkYJDTlSdw07CMEDqVQXkP4quLtEA6AD5DCb7QvoHo64f8ADzBJD/0pvA1/TUVwpdxU5vmszSTkwNWx0hAmXWIoQ1gxEce5mKqRfWSPIYuY6WGuelrwUelSCT6J1uAzW3t0DKA6n5nFdxVk6QStULLWLFVsBUR00YkVrL1OxdNQABKb7/jjtwciUlG0UysnOlleKnALTCJydI0ruDp69hfc4z2n3y4+zTOYI4IqdWvJM8s6xoCwijZ2K6yNkFhtfFZQZRBRiWUVBKIXDVj/AFFZiTFSDvITsXHy67D4zKso8sg5boIVO4o4mvPJ61UgOy9LqDbtdumKTK8jrc8kSWo+gok/doosoHYRL3NttZ28sZtO/Xtwiimz2oWGBDBl8B/L1P25W/G1ySfPbsoyyKmhSGFdKILAf6nzJ7nHmTZVFTRLDBGERRsB+pJ7k+ZxNAxUmnTHHT3BgwY1QwYMGAMGDBgDBgwYDw4WuLeCaWvX6ZLSAWWVNnHz+0PQ4ZsGDLNsPmyPNso1ckirpO6Ea0I76ozuht3Xb+WJnD3tEpSdIeWhfpoYc2lv6D4ot+w0jGxkYXs+4Joqu5mp01n+sXwv+a9fxviPGzpHhZ0+KDiCRl1COOoTs9LKrbeZSQqR+BbE1eI4B8bPGe/MjdLfiwt+uM7zD2MlSWoq14z2D3/zIQR+RxFXIuI6faOpEyj/AKiyX/8AXUN+WN3TyyncP/EL0tdTtT+9xBHK69LrqKqQxAudr2Av5E458MUNJQJJHFUx8pn5iq0ikqSACNV7kXAO/TfCE2acQLs9DHJ6mFT/AJXGPlc2z36uWQqfMU4H/wA8ZtnlN701NuJaXtOreiXc/kgJxCzTMVqInj9zkmicWYygRREfeMpDW+SnGehOJZugEIPkIU/ndvyx7F7LcxqDeuzHbyDySm38WlV/C+N3fhvlb1F7nvG8MA0zVqKRtyKMcyTbsZHFl272U4UYOJK6tLRZRSmFWPjnJ1St6yTPex/Enyw9ZJ7J8vgsXQzsO8puv90eH88O9PTrGoVFVVGwVQAAPQDpjNW9njle2b8JeyaOJhNXt7xMfEVNzGD66t5D6nb0xpcaAAAAADYAdLY+sGKkkXMZOhgwYMa0YMGDAGDBgwBgwYMAYMGDAGDBgwBgwYMAY8tgwYAwYMGAMFse4MAYMGDAGDBgwBgwYMAYMGDAGDBgwH//2Q=="/>
          <p:cNvSpPr>
            <a:spLocks noChangeAspect="1" noChangeArrowheads="1"/>
          </p:cNvSpPr>
          <p:nvPr userDrawn="1"/>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Slide Number Placeholder 1"/>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
        <p:nvSpPr>
          <p:cNvPr id="2" name="Slide Number Placeholder 1"/>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algn="l" rtl="0">
              <a:spcBef>
                <a:spcPts val="600"/>
              </a:spcBef>
              <a:buClr>
                <a:schemeClr val="dk1"/>
              </a:buClr>
              <a:buSzPct val="100000"/>
              <a:buFont typeface="Arial"/>
              <a:buChar char="●"/>
              <a:defRPr sz="3000" b="0" i="0" u="none" strike="noStrike" cap="none" baseline="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z="1800" b="0" i="0" u="none" strike="noStrike" cap="none" baseline="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dirty="0"/>
          </a:p>
        </p:txBody>
      </p:sp>
      <p:sp>
        <p:nvSpPr>
          <p:cNvPr id="2" name="Slide Number Placeholder 1"/>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A0028-2131-4AF4-8ED4-9AC2332E78C8}"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http://archive.advancedfootballanalytics.com/2010/01/expected-points-ep-and-expected-point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mailto:http://thespread.us/expected-point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nfl.com/videos/nfl-network-gameday/09000d5d82419ec4/What-was-Mike-Smith-thinkin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witter.com/StatsbyLopez/status/1179426045432344576/photo/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http://pubsonline.informs.org/doi/pdf/10.1287/opre.19.2.54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533400" y="2655763"/>
            <a:ext cx="7772400" cy="1546474"/>
          </a:xfrm>
          <a:prstGeom prst="rect">
            <a:avLst/>
          </a:prstGeom>
        </p:spPr>
        <p:txBody>
          <a:bodyPr lIns="91425" tIns="91425" rIns="91425" bIns="91425" anchor="b" anchorCtr="0">
            <a:normAutofit fontScale="90000"/>
          </a:bodyPr>
          <a:lstStyle/>
          <a:p>
            <a:pPr lvl="0" algn="l" rtl="0">
              <a:spcBef>
                <a:spcPts val="0"/>
              </a:spcBef>
              <a:buNone/>
            </a:pPr>
            <a:endParaRPr dirty="0">
              <a:solidFill>
                <a:schemeClr val="accent1"/>
              </a:solidFill>
            </a:endParaRPr>
          </a:p>
          <a:p>
            <a:pPr lvl="0" algn="l" rtl="0">
              <a:spcBef>
                <a:spcPts val="0"/>
              </a:spcBef>
              <a:buNone/>
            </a:pPr>
            <a:endParaRPr dirty="0">
              <a:solidFill>
                <a:schemeClr val="accent1"/>
              </a:solidFill>
            </a:endParaRPr>
          </a:p>
          <a:p>
            <a:pPr lvl="0" algn="l"/>
            <a:br>
              <a:rPr lang="en" dirty="0">
                <a:solidFill>
                  <a:schemeClr val="accent1"/>
                </a:solidFill>
              </a:rPr>
            </a:br>
            <a:r>
              <a:rPr lang="en-US" dirty="0">
                <a:solidFill>
                  <a:schemeClr val="accent1"/>
                </a:solidFill>
              </a:rPr>
              <a:t>Sports and statistics</a:t>
            </a:r>
            <a:br>
              <a:rPr lang="en-US" dirty="0">
                <a:solidFill>
                  <a:schemeClr val="accent1"/>
                </a:solidFill>
              </a:rPr>
            </a:br>
            <a:br>
              <a:rPr lang="en-US" dirty="0">
                <a:solidFill>
                  <a:schemeClr val="accent1"/>
                </a:solidFill>
              </a:rPr>
            </a:br>
            <a:r>
              <a:rPr lang="en-US" dirty="0">
                <a:solidFill>
                  <a:schemeClr val="accent1"/>
                </a:solidFill>
              </a:rPr>
              <a:t>Lecture 6: NFL, expected points, game theory</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0</a:t>
            </a:fld>
            <a:endParaRPr lang="en-US"/>
          </a:p>
        </p:txBody>
      </p:sp>
    </p:spTree>
    <p:extLst>
      <p:ext uri="{BB962C8B-B14F-4D97-AF65-F5344CB8AC3E}">
        <p14:creationId xmlns:p14="http://schemas.microsoft.com/office/powerpoint/2010/main" val="1284974732"/>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Expected value estimates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9</a:t>
            </a:fld>
            <a:endParaRPr lang="en-US"/>
          </a:p>
        </p:txBody>
      </p:sp>
      <p:sp>
        <p:nvSpPr>
          <p:cNvPr id="4" name="Rectangle 3"/>
          <p:cNvSpPr/>
          <p:nvPr/>
        </p:nvSpPr>
        <p:spPr>
          <a:xfrm>
            <a:off x="762000" y="6096000"/>
            <a:ext cx="1212617" cy="307777"/>
          </a:xfrm>
          <a:prstGeom prst="rect">
            <a:avLst/>
          </a:prstGeom>
        </p:spPr>
        <p:txBody>
          <a:bodyPr wrap="none">
            <a:spAutoFit/>
          </a:bodyPr>
          <a:lstStyle/>
          <a:p>
            <a:r>
              <a:rPr lang="en-US" dirty="0"/>
              <a:t>-</a:t>
            </a:r>
            <a:r>
              <a:rPr lang="en-US" dirty="0">
                <a:hlinkClick r:id="rId3"/>
              </a:rPr>
              <a:t>Burke</a:t>
            </a:r>
            <a:r>
              <a:rPr lang="en-US" dirty="0"/>
              <a:t>, 2010</a:t>
            </a:r>
          </a:p>
        </p:txBody>
      </p:sp>
      <p:pic>
        <p:nvPicPr>
          <p:cNvPr id="5" name="Picture 4"/>
          <p:cNvPicPr>
            <a:picLocks noChangeAspect="1"/>
          </p:cNvPicPr>
          <p:nvPr/>
        </p:nvPicPr>
        <p:blipFill>
          <a:blip r:embed="rId4"/>
          <a:stretch>
            <a:fillRect/>
          </a:stretch>
        </p:blipFill>
        <p:spPr>
          <a:xfrm>
            <a:off x="2057400" y="1600200"/>
            <a:ext cx="5384800" cy="4089982"/>
          </a:xfrm>
          <a:prstGeom prst="rect">
            <a:avLst/>
          </a:prstGeom>
        </p:spPr>
      </p:pic>
    </p:spTree>
    <p:extLst>
      <p:ext uri="{BB962C8B-B14F-4D97-AF65-F5344CB8AC3E}">
        <p14:creationId xmlns:p14="http://schemas.microsoft.com/office/powerpoint/2010/main" val="183072100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Expected value estimates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10</a:t>
            </a:fld>
            <a:endParaRPr lang="en-US"/>
          </a:p>
        </p:txBody>
      </p:sp>
      <p:pic>
        <p:nvPicPr>
          <p:cNvPr id="2" name="Picture 1"/>
          <p:cNvPicPr>
            <a:picLocks noChangeAspect="1"/>
          </p:cNvPicPr>
          <p:nvPr/>
        </p:nvPicPr>
        <p:blipFill>
          <a:blip r:embed="rId3"/>
          <a:stretch>
            <a:fillRect/>
          </a:stretch>
        </p:blipFill>
        <p:spPr>
          <a:xfrm>
            <a:off x="838200" y="1676400"/>
            <a:ext cx="7007396" cy="4248509"/>
          </a:xfrm>
          <a:prstGeom prst="rect">
            <a:avLst/>
          </a:prstGeom>
        </p:spPr>
      </p:pic>
      <p:sp>
        <p:nvSpPr>
          <p:cNvPr id="4" name="Rectangle 3"/>
          <p:cNvSpPr/>
          <p:nvPr/>
        </p:nvSpPr>
        <p:spPr>
          <a:xfrm>
            <a:off x="762000" y="6096000"/>
            <a:ext cx="1761307" cy="307777"/>
          </a:xfrm>
          <a:prstGeom prst="rect">
            <a:avLst/>
          </a:prstGeom>
        </p:spPr>
        <p:txBody>
          <a:bodyPr wrap="none">
            <a:spAutoFit/>
          </a:bodyPr>
          <a:lstStyle/>
          <a:p>
            <a:r>
              <a:rPr lang="en-US" dirty="0"/>
              <a:t>-</a:t>
            </a:r>
            <a:r>
              <a:rPr lang="en-US" dirty="0">
                <a:hlinkClick r:id="rId4"/>
              </a:rPr>
              <a:t>Trey Causey</a:t>
            </a:r>
            <a:r>
              <a:rPr lang="en-US" dirty="0"/>
              <a:t>, 2015</a:t>
            </a:r>
          </a:p>
        </p:txBody>
      </p:sp>
    </p:spTree>
    <p:extLst>
      <p:ext uri="{BB962C8B-B14F-4D97-AF65-F5344CB8AC3E}">
        <p14:creationId xmlns:p14="http://schemas.microsoft.com/office/powerpoint/2010/main" val="3699863116"/>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Expected value estimates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11</a:t>
            </a:fld>
            <a:endParaRPr lang="en-US"/>
          </a:p>
        </p:txBody>
      </p:sp>
      <p:sp>
        <p:nvSpPr>
          <p:cNvPr id="4" name="Rectangle 3"/>
          <p:cNvSpPr/>
          <p:nvPr/>
        </p:nvSpPr>
        <p:spPr>
          <a:xfrm>
            <a:off x="762000" y="6096000"/>
            <a:ext cx="1596912" cy="307777"/>
          </a:xfrm>
          <a:prstGeom prst="rect">
            <a:avLst/>
          </a:prstGeom>
        </p:spPr>
        <p:txBody>
          <a:bodyPr wrap="none">
            <a:spAutoFit/>
          </a:bodyPr>
          <a:lstStyle/>
          <a:p>
            <a:r>
              <a:rPr lang="en-US" dirty="0"/>
              <a:t>-Yurko et al, 2019</a:t>
            </a:r>
          </a:p>
        </p:txBody>
      </p:sp>
      <p:pic>
        <p:nvPicPr>
          <p:cNvPr id="1026" name="Picture 2" descr="https://www.cmusportsanalytics.com/wp-content/uploads/2017/08/image2.png">
            <a:extLst>
              <a:ext uri="{FF2B5EF4-FFF2-40B4-BE49-F238E27FC236}">
                <a16:creationId xmlns:a16="http://schemas.microsoft.com/office/drawing/2014/main" id="{2E454313-521D-4D8A-B2B7-0177E8407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499" y="1417637"/>
            <a:ext cx="6732701" cy="4710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741853"/>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Expected points and 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12</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a:p>
          <a:p>
            <a:pPr>
              <a:buNone/>
            </a:pPr>
            <a:endParaRPr lang="en-US" sz="2800" dirty="0">
              <a:solidFill>
                <a:schemeClr val="accent1"/>
              </a:solidFill>
            </a:endParaRPr>
          </a:p>
          <a:p>
            <a:pPr>
              <a:buNone/>
            </a:pPr>
            <a:endParaRPr lang="en-US" sz="2800" dirty="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4154984"/>
          </a:xfrm>
          <a:prstGeom prst="rect">
            <a:avLst/>
          </a:prstGeom>
        </p:spPr>
        <p:txBody>
          <a:bodyPr wrap="square">
            <a:spAutoFit/>
          </a:bodyPr>
          <a:lstStyle/>
          <a:p>
            <a:r>
              <a:rPr lang="en-US" sz="2400" dirty="0"/>
              <a:t>Example: </a:t>
            </a:r>
          </a:p>
          <a:p>
            <a:pPr marL="342900" indent="-342900">
              <a:buFont typeface="Arial"/>
              <a:buChar char="•"/>
            </a:pPr>
            <a:r>
              <a:rPr lang="en-US" sz="2400" dirty="0"/>
              <a:t>4</a:t>
            </a:r>
            <a:r>
              <a:rPr lang="en-US" sz="2400" baseline="30000" dirty="0"/>
              <a:t>th</a:t>
            </a:r>
            <a:r>
              <a:rPr lang="en-US" sz="2400" dirty="0"/>
              <a:t> - 2 from opponents 23-yard, </a:t>
            </a:r>
            <a:r>
              <a:rPr lang="en-US" sz="2400" i="1" dirty="0"/>
              <a:t>E(X) </a:t>
            </a:r>
            <a:r>
              <a:rPr lang="en-US" sz="2400" dirty="0"/>
              <a:t>= 2.1</a:t>
            </a:r>
            <a:endParaRPr lang="en-US" sz="2400" i="1" dirty="0"/>
          </a:p>
          <a:p>
            <a:endParaRPr lang="en-US" sz="2400" dirty="0"/>
          </a:p>
          <a:p>
            <a:endParaRPr lang="en-US" sz="2400" dirty="0"/>
          </a:p>
          <a:p>
            <a:r>
              <a:rPr lang="en-US" sz="2400" dirty="0"/>
              <a:t>How to calculate probabilities?</a:t>
            </a:r>
          </a:p>
          <a:p>
            <a:r>
              <a:rPr lang="en-US" sz="2400" dirty="0"/>
              <a:t>	1: </a:t>
            </a:r>
            <a:endParaRPr lang="en-US" sz="2400" i="1" dirty="0"/>
          </a:p>
          <a:p>
            <a:r>
              <a:rPr lang="en-US" sz="2400" i="1" dirty="0"/>
              <a:t>	</a:t>
            </a:r>
            <a:r>
              <a:rPr lang="en-US" sz="2400" dirty="0"/>
              <a:t>2: </a:t>
            </a:r>
            <a:endParaRPr lang="en-US" sz="2400" i="1" dirty="0"/>
          </a:p>
          <a:p>
            <a:endParaRPr lang="en-US" sz="2400" dirty="0"/>
          </a:p>
          <a:p>
            <a:r>
              <a:rPr lang="en-US" sz="2400" dirty="0"/>
              <a:t>How to improve calculations?</a:t>
            </a:r>
          </a:p>
          <a:p>
            <a:r>
              <a:rPr lang="en-US" sz="2400" dirty="0"/>
              <a:t>	1: 	</a:t>
            </a:r>
          </a:p>
          <a:p>
            <a:r>
              <a:rPr lang="en-US" sz="2400" dirty="0"/>
              <a:t>	2: </a:t>
            </a:r>
          </a:p>
        </p:txBody>
      </p:sp>
    </p:spTree>
    <p:extLst>
      <p:ext uri="{BB962C8B-B14F-4D97-AF65-F5344CB8AC3E}">
        <p14:creationId xmlns:p14="http://schemas.microsoft.com/office/powerpoint/2010/main" val="4145358097"/>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Expected points and 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13</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a:p>
          <a:p>
            <a:pPr>
              <a:buNone/>
            </a:pPr>
            <a:endParaRPr lang="en-US" sz="2800" dirty="0">
              <a:solidFill>
                <a:schemeClr val="accent1"/>
              </a:solidFill>
            </a:endParaRPr>
          </a:p>
          <a:p>
            <a:pPr>
              <a:buNone/>
            </a:pPr>
            <a:endParaRPr lang="en-US" sz="2800" dirty="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830997"/>
          </a:xfrm>
          <a:prstGeom prst="rect">
            <a:avLst/>
          </a:prstGeom>
        </p:spPr>
        <p:txBody>
          <a:bodyPr wrap="square">
            <a:spAutoFit/>
          </a:bodyPr>
          <a:lstStyle/>
          <a:p>
            <a:pPr marL="342900" indent="-342900">
              <a:buFont typeface="Arial"/>
              <a:buChar char="•"/>
            </a:pPr>
            <a:r>
              <a:rPr lang="en-US" sz="2400" dirty="0"/>
              <a:t>4</a:t>
            </a:r>
            <a:r>
              <a:rPr lang="en-US" sz="2400" baseline="30000" dirty="0"/>
              <a:t>th</a:t>
            </a:r>
            <a:r>
              <a:rPr lang="en-US" sz="2400" dirty="0"/>
              <a:t> - 2 from opponents 23-yard line</a:t>
            </a:r>
          </a:p>
          <a:p>
            <a:pPr marL="342900" indent="-342900">
              <a:buFont typeface="Arial"/>
              <a:buChar char="•"/>
            </a:pPr>
            <a:endParaRPr lang="en-US" sz="2400" dirty="0"/>
          </a:p>
        </p:txBody>
      </p:sp>
      <p:sp>
        <p:nvSpPr>
          <p:cNvPr id="10" name="Rectangle 9"/>
          <p:cNvSpPr/>
          <p:nvPr/>
        </p:nvSpPr>
        <p:spPr>
          <a:xfrm>
            <a:off x="4572000" y="3276600"/>
            <a:ext cx="4038600" cy="2677656"/>
          </a:xfrm>
          <a:prstGeom prst="rect">
            <a:avLst/>
          </a:prstGeom>
        </p:spPr>
        <p:txBody>
          <a:bodyPr wrap="square">
            <a:spAutoFit/>
          </a:bodyPr>
          <a:lstStyle/>
          <a:p>
            <a:r>
              <a:rPr lang="en-US" sz="2400" dirty="0"/>
              <a:t>Go for it: </a:t>
            </a:r>
          </a:p>
          <a:p>
            <a:pPr marL="342900" indent="-342900">
              <a:buFont typeface="Arial"/>
              <a:buChar char="•"/>
            </a:pPr>
            <a:r>
              <a:rPr lang="en-US" sz="2400" i="1" dirty="0"/>
              <a:t> E(X) = </a:t>
            </a:r>
            <a:r>
              <a:rPr lang="en-US" sz="2400" dirty="0"/>
              <a:t>2.81</a:t>
            </a:r>
          </a:p>
          <a:p>
            <a:pPr marL="342900" indent="-342900">
              <a:buFont typeface="Arial"/>
              <a:buChar char="•"/>
            </a:pPr>
            <a:endParaRPr lang="en-US" sz="2400" i="1" dirty="0"/>
          </a:p>
          <a:p>
            <a:r>
              <a:rPr lang="en-US" sz="2400" dirty="0"/>
              <a:t>Kick it: </a:t>
            </a:r>
          </a:p>
          <a:p>
            <a:pPr marL="342900" indent="-342900">
              <a:buFont typeface="Arial"/>
              <a:buChar char="•"/>
            </a:pPr>
            <a:r>
              <a:rPr lang="en-US" sz="2400" i="1" dirty="0"/>
              <a:t> E(X) = </a:t>
            </a:r>
            <a:r>
              <a:rPr lang="en-US" sz="2400" dirty="0"/>
              <a:t>2.14</a:t>
            </a:r>
          </a:p>
          <a:p>
            <a:pPr marL="342900" indent="-342900">
              <a:buFont typeface="Arial"/>
              <a:buChar char="•"/>
            </a:pPr>
            <a:endParaRPr lang="en-US" sz="2400" dirty="0"/>
          </a:p>
          <a:p>
            <a:r>
              <a:rPr lang="en-US" sz="2400" dirty="0"/>
              <a:t>What do coaches do?</a:t>
            </a:r>
          </a:p>
        </p:txBody>
      </p:sp>
      <p:pic>
        <p:nvPicPr>
          <p:cNvPr id="2" name="Picture 1">
            <a:extLst>
              <a:ext uri="{FF2B5EF4-FFF2-40B4-BE49-F238E27FC236}">
                <a16:creationId xmlns:a16="http://schemas.microsoft.com/office/drawing/2014/main" id="{E16C82CA-DC30-4541-839C-371AA55CA091}"/>
              </a:ext>
            </a:extLst>
          </p:cNvPr>
          <p:cNvPicPr>
            <a:picLocks noChangeAspect="1"/>
          </p:cNvPicPr>
          <p:nvPr/>
        </p:nvPicPr>
        <p:blipFill>
          <a:blip r:embed="rId3"/>
          <a:stretch>
            <a:fillRect/>
          </a:stretch>
        </p:blipFill>
        <p:spPr>
          <a:xfrm>
            <a:off x="1143000" y="2609850"/>
            <a:ext cx="2390775" cy="3105150"/>
          </a:xfrm>
          <a:prstGeom prst="rect">
            <a:avLst/>
          </a:prstGeom>
        </p:spPr>
      </p:pic>
    </p:spTree>
    <p:extLst>
      <p:ext uri="{BB962C8B-B14F-4D97-AF65-F5344CB8AC3E}">
        <p14:creationId xmlns:p14="http://schemas.microsoft.com/office/powerpoint/2010/main" val="986723914"/>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Expected points and 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14</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a:p>
          <a:p>
            <a:pPr>
              <a:buNone/>
            </a:pPr>
            <a:endParaRPr lang="en-US" sz="2800" dirty="0">
              <a:solidFill>
                <a:schemeClr val="accent1"/>
              </a:solidFill>
            </a:endParaRPr>
          </a:p>
          <a:p>
            <a:pPr>
              <a:buNone/>
            </a:pPr>
            <a:endParaRPr lang="en-US" sz="2800" dirty="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5632310"/>
          </a:xfrm>
          <a:prstGeom prst="rect">
            <a:avLst/>
          </a:prstGeom>
        </p:spPr>
        <p:txBody>
          <a:bodyPr wrap="square">
            <a:spAutoFit/>
          </a:bodyPr>
          <a:lstStyle/>
          <a:p>
            <a:r>
              <a:rPr lang="en-US" sz="2400" dirty="0"/>
              <a:t>Fourth and 2, opponents 23 yard line</a:t>
            </a:r>
          </a:p>
          <a:p>
            <a:endParaRPr lang="en-US" sz="2400" dirty="0"/>
          </a:p>
          <a:p>
            <a:pPr marL="342900" indent="-342900">
              <a:buFont typeface="Arial"/>
              <a:buChar char="•"/>
            </a:pPr>
            <a:r>
              <a:rPr lang="en-US" sz="2400" dirty="0"/>
              <a:t>Going for it ~ 2.8 expected points</a:t>
            </a:r>
          </a:p>
          <a:p>
            <a:pPr marL="342900" indent="-342900">
              <a:buFont typeface="Arial"/>
              <a:buChar char="•"/>
            </a:pPr>
            <a:r>
              <a:rPr lang="en-US" sz="2400" dirty="0"/>
              <a:t>Field goal ~ 2.1 expected points</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r>
              <a:rPr lang="en-US" sz="2400" dirty="0"/>
              <a:t>In reality, coaches kick field goal roughly twice as often in this example</a:t>
            </a:r>
          </a:p>
          <a:p>
            <a:pPr marL="342900" indent="-342900">
              <a:buFont typeface="Arial"/>
              <a:buChar char="•"/>
            </a:pPr>
            <a:endParaRPr lang="en-US" sz="2400" dirty="0"/>
          </a:p>
          <a:p>
            <a:pPr marL="342900" indent="-342900">
              <a:buFont typeface="Arial"/>
              <a:buChar char="•"/>
            </a:pPr>
            <a:endParaRPr lang="en-US" sz="2400" dirty="0"/>
          </a:p>
        </p:txBody>
      </p:sp>
      <p:pic>
        <p:nvPicPr>
          <p:cNvPr id="9" name="Picture 8"/>
          <p:cNvPicPr>
            <a:picLocks noChangeAspect="1"/>
          </p:cNvPicPr>
          <p:nvPr/>
        </p:nvPicPr>
        <p:blipFill>
          <a:blip r:embed="rId3"/>
          <a:stretch>
            <a:fillRect/>
          </a:stretch>
        </p:blipFill>
        <p:spPr>
          <a:xfrm>
            <a:off x="2209800" y="3581400"/>
            <a:ext cx="4851400" cy="1778000"/>
          </a:xfrm>
          <a:prstGeom prst="rect">
            <a:avLst/>
          </a:prstGeom>
        </p:spPr>
      </p:pic>
    </p:spTree>
    <p:extLst>
      <p:ext uri="{BB962C8B-B14F-4D97-AF65-F5344CB8AC3E}">
        <p14:creationId xmlns:p14="http://schemas.microsoft.com/office/powerpoint/2010/main" val="760933479"/>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Expected points and 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15</a:t>
            </a:fld>
            <a:endParaRPr lang="en-US"/>
          </a:p>
        </p:txBody>
      </p:sp>
      <p:sp>
        <p:nvSpPr>
          <p:cNvPr id="7" name="Rectangle 6"/>
          <p:cNvSpPr/>
          <p:nvPr/>
        </p:nvSpPr>
        <p:spPr>
          <a:xfrm>
            <a:off x="457200" y="1676400"/>
            <a:ext cx="7772400" cy="6001642"/>
          </a:xfrm>
          <a:prstGeom prst="rect">
            <a:avLst/>
          </a:prstGeom>
        </p:spPr>
        <p:txBody>
          <a:bodyPr wrap="square">
            <a:spAutoFit/>
          </a:bodyPr>
          <a:lstStyle/>
          <a:p>
            <a:r>
              <a:rPr lang="en-US" sz="2400" dirty="0"/>
              <a:t>Details</a:t>
            </a:r>
          </a:p>
          <a:p>
            <a:endParaRPr lang="en-US" sz="2400" dirty="0"/>
          </a:p>
          <a:p>
            <a:pPr marL="342900" indent="-342900">
              <a:buFont typeface="Arial"/>
              <a:buChar char="•"/>
            </a:pPr>
            <a:r>
              <a:rPr lang="en-US" sz="2400" dirty="0"/>
              <a:t>Quarters 1/3 &amp; closer games receive priority</a:t>
            </a:r>
          </a:p>
          <a:p>
            <a:endParaRPr lang="en-US" sz="2400" dirty="0"/>
          </a:p>
          <a:p>
            <a:pPr marL="342900" indent="-342900">
              <a:buFont typeface="Arial"/>
              <a:buChar char="•"/>
            </a:pPr>
            <a:r>
              <a:rPr lang="en-US" sz="2400" dirty="0"/>
              <a:t>Extensions: Expected points added</a:t>
            </a:r>
          </a:p>
          <a:p>
            <a:r>
              <a:rPr lang="en-US" sz="2400" dirty="0"/>
              <a:t>	- Ex 1: Kicker value</a:t>
            </a:r>
          </a:p>
          <a:p>
            <a:r>
              <a:rPr lang="en-US" sz="2400" dirty="0"/>
              <a:t>           - Ex 2: Play value</a:t>
            </a:r>
          </a:p>
          <a:p>
            <a:r>
              <a:rPr lang="en-US" sz="2400" dirty="0"/>
              <a:t>	- Ex 3: Play choice</a:t>
            </a:r>
          </a:p>
          <a:p>
            <a:r>
              <a:rPr lang="en-US" sz="2400" dirty="0"/>
              <a:t>	- Win probability models</a:t>
            </a:r>
          </a:p>
          <a:p>
            <a:endParaRPr lang="en-US" sz="2400" dirty="0"/>
          </a:p>
          <a:p>
            <a:pPr marL="342900" indent="-342900">
              <a:buFont typeface="Arial"/>
              <a:buChar char="•"/>
            </a:pPr>
            <a:r>
              <a:rPr lang="en-US" sz="2400" dirty="0"/>
              <a:t>Weaknesses: Not all points created equally</a:t>
            </a:r>
          </a:p>
          <a:p>
            <a:pPr lvl="4"/>
            <a:endParaRPr lang="en-US" sz="2400" dirty="0"/>
          </a:p>
          <a:p>
            <a:pPr lvl="4"/>
            <a:endParaRPr lang="en-US" sz="2400" dirty="0"/>
          </a:p>
          <a:p>
            <a:pPr lvl="4"/>
            <a:endParaRPr lang="en-US" sz="2400" dirty="0"/>
          </a:p>
          <a:p>
            <a:pPr marL="342900" indent="-342900">
              <a:buFont typeface="Arial"/>
              <a:buChar char="•"/>
            </a:pP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2698584089"/>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16</a:t>
            </a:fld>
            <a:endParaRPr lang="en-US"/>
          </a:p>
        </p:txBody>
      </p:sp>
      <p:pic>
        <p:nvPicPr>
          <p:cNvPr id="2" name="Picture 1"/>
          <p:cNvPicPr>
            <a:picLocks noChangeAspect="1"/>
          </p:cNvPicPr>
          <p:nvPr/>
        </p:nvPicPr>
        <p:blipFill>
          <a:blip r:embed="rId3"/>
          <a:stretch>
            <a:fillRect/>
          </a:stretch>
        </p:blipFill>
        <p:spPr>
          <a:xfrm>
            <a:off x="685800" y="1600200"/>
            <a:ext cx="8153400" cy="4229429"/>
          </a:xfrm>
          <a:prstGeom prst="rect">
            <a:avLst/>
          </a:prstGeom>
        </p:spPr>
      </p:pic>
    </p:spTree>
    <p:extLst>
      <p:ext uri="{BB962C8B-B14F-4D97-AF65-F5344CB8AC3E}">
        <p14:creationId xmlns:p14="http://schemas.microsoft.com/office/powerpoint/2010/main" val="2965155385"/>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17</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a:p>
          <a:p>
            <a:pPr>
              <a:buNone/>
            </a:pPr>
            <a:endParaRPr lang="en-US" sz="2800" dirty="0">
              <a:solidFill>
                <a:schemeClr val="accent1"/>
              </a:solidFill>
            </a:endParaRPr>
          </a:p>
          <a:p>
            <a:pPr>
              <a:buNone/>
            </a:pPr>
            <a:endParaRPr lang="en-US" sz="2800" dirty="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4524315"/>
          </a:xfrm>
          <a:prstGeom prst="rect">
            <a:avLst/>
          </a:prstGeom>
        </p:spPr>
        <p:txBody>
          <a:bodyPr wrap="square">
            <a:spAutoFit/>
          </a:bodyPr>
          <a:lstStyle/>
          <a:p>
            <a:r>
              <a:rPr lang="en-US" sz="2400" dirty="0"/>
              <a:t>Reasons for varying strategy</a:t>
            </a:r>
          </a:p>
          <a:p>
            <a:endParaRPr lang="en-US" sz="2400" dirty="0"/>
          </a:p>
          <a:p>
            <a:pPr marL="457200" indent="-457200">
              <a:buAutoNum type="arabicParenR"/>
            </a:pPr>
            <a:r>
              <a:rPr lang="en-US" sz="2400" dirty="0" err="1"/>
              <a:t>Minimax</a:t>
            </a:r>
            <a:r>
              <a:rPr lang="en-US" sz="2400" dirty="0"/>
              <a:t> </a:t>
            </a:r>
          </a:p>
          <a:p>
            <a:pPr marL="457200" indent="-457200">
              <a:buAutoNum type="arabicParenR"/>
            </a:pPr>
            <a:endParaRPr lang="en-US" sz="2400" dirty="0"/>
          </a:p>
          <a:p>
            <a:pPr marL="457200" indent="-457200">
              <a:buAutoNum type="arabicParenR"/>
            </a:pPr>
            <a:r>
              <a:rPr lang="en-US" sz="2400" dirty="0"/>
              <a:t>Prospect theory</a:t>
            </a:r>
          </a:p>
          <a:p>
            <a:pPr marL="457200" indent="-457200">
              <a:buAutoNum type="arabicParenR"/>
            </a:pPr>
            <a:endParaRPr lang="en-US" sz="2400" dirty="0"/>
          </a:p>
          <a:p>
            <a:pPr marL="457200" indent="-457200">
              <a:buAutoNum type="arabicParenR"/>
            </a:pPr>
            <a:r>
              <a:rPr lang="en-US" sz="2400" dirty="0"/>
              <a:t>Risk aversion</a:t>
            </a:r>
          </a:p>
          <a:p>
            <a:pPr marL="457200" indent="-457200">
              <a:buAutoNum type="arabicParenR"/>
            </a:pPr>
            <a:endParaRPr lang="en-US" sz="2400" dirty="0"/>
          </a:p>
          <a:p>
            <a:pPr marL="457200" indent="-457200">
              <a:buAutoNum type="arabicParenR"/>
            </a:pPr>
            <a:endParaRPr lang="en-US" sz="2400" dirty="0"/>
          </a:p>
          <a:p>
            <a:pPr marL="457200" indent="-457200">
              <a:buAutoNum type="arabicParenR"/>
            </a:pPr>
            <a:endParaRPr lang="en-US" sz="2400" dirty="0"/>
          </a:p>
          <a:p>
            <a:pPr marL="342900" indent="-342900">
              <a:buFont typeface="Arial"/>
              <a:buChar char="•"/>
            </a:pP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336348340"/>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NFL Decisions: </a:t>
            </a:r>
            <a:r>
              <a:rPr lang="en-US" dirty="0" err="1">
                <a:solidFill>
                  <a:schemeClr val="accent1"/>
                </a:solidFill>
              </a:rPr>
              <a:t>Minimax</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18</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a:p>
          <a:p>
            <a:pPr>
              <a:buNone/>
            </a:pPr>
            <a:endParaRPr lang="en-US" sz="2800" dirty="0">
              <a:solidFill>
                <a:schemeClr val="accent1"/>
              </a:solidFill>
            </a:endParaRPr>
          </a:p>
          <a:p>
            <a:pPr>
              <a:buNone/>
            </a:pPr>
            <a:endParaRPr lang="en-US" sz="2800" dirty="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3046988"/>
          </a:xfrm>
          <a:prstGeom prst="rect">
            <a:avLst/>
          </a:prstGeom>
        </p:spPr>
        <p:txBody>
          <a:bodyPr wrap="square">
            <a:spAutoFit/>
          </a:bodyPr>
          <a:lstStyle/>
          <a:p>
            <a:r>
              <a:rPr lang="en-US" sz="2400" dirty="0" err="1"/>
              <a:t>Minimax</a:t>
            </a:r>
            <a:r>
              <a:rPr lang="en-US" sz="2400" dirty="0"/>
              <a:t>: decision that minimizes possible loss in </a:t>
            </a:r>
            <a:r>
              <a:rPr lang="en-US" sz="2400" i="1" dirty="0"/>
              <a:t>worst case</a:t>
            </a:r>
            <a:r>
              <a:rPr lang="en-US" sz="2400" dirty="0"/>
              <a:t> scenario</a:t>
            </a:r>
          </a:p>
          <a:p>
            <a:endParaRPr lang="en-US" sz="2400" dirty="0"/>
          </a:p>
          <a:p>
            <a:r>
              <a:rPr lang="en-US" sz="2400" dirty="0"/>
              <a:t>Ex: 4</a:t>
            </a:r>
            <a:r>
              <a:rPr lang="en-US" sz="2400" baseline="30000" dirty="0"/>
              <a:t>th</a:t>
            </a:r>
            <a:r>
              <a:rPr lang="en-US" sz="2400" dirty="0"/>
              <a:t> and 2 from opponents 23 </a:t>
            </a:r>
          </a:p>
          <a:p>
            <a:endParaRPr lang="en-US" sz="2400" dirty="0"/>
          </a:p>
          <a:p>
            <a:endParaRPr lang="en-US" sz="2400" dirty="0"/>
          </a:p>
          <a:p>
            <a:pPr marL="342900" indent="-342900">
              <a:buFont typeface="Arial"/>
              <a:buChar char="•"/>
            </a:pPr>
            <a:endParaRPr lang="en-US" sz="2400" dirty="0"/>
          </a:p>
          <a:p>
            <a:pPr marL="342900" indent="-342900">
              <a:buFont typeface="Arial"/>
              <a:buChar char="•"/>
            </a:pPr>
            <a:endParaRPr lang="en-US" sz="2400" dirty="0"/>
          </a:p>
        </p:txBody>
      </p:sp>
      <p:pic>
        <p:nvPicPr>
          <p:cNvPr id="4" name="Picture 3"/>
          <p:cNvPicPr>
            <a:picLocks noChangeAspect="1"/>
          </p:cNvPicPr>
          <p:nvPr/>
        </p:nvPicPr>
        <p:blipFill>
          <a:blip r:embed="rId3"/>
          <a:stretch>
            <a:fillRect/>
          </a:stretch>
        </p:blipFill>
        <p:spPr>
          <a:xfrm>
            <a:off x="5867400" y="2590800"/>
            <a:ext cx="2552700" cy="3314700"/>
          </a:xfrm>
          <a:prstGeom prst="rect">
            <a:avLst/>
          </a:prstGeom>
        </p:spPr>
      </p:pic>
    </p:spTree>
    <p:extLst>
      <p:ext uri="{BB962C8B-B14F-4D97-AF65-F5344CB8AC3E}">
        <p14:creationId xmlns:p14="http://schemas.microsoft.com/office/powerpoint/2010/main" val="360749725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28600"/>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Goals</a:t>
            </a:r>
            <a:endParaRPr lang="en" dirty="0">
              <a:solidFill>
                <a:schemeClr val="accent1"/>
              </a:solidFill>
            </a:endParaRPr>
          </a:p>
        </p:txBody>
      </p:sp>
      <p:sp>
        <p:nvSpPr>
          <p:cNvPr id="30" name="Shape 30"/>
          <p:cNvSpPr txBox="1">
            <a:spLocks noGrp="1"/>
          </p:cNvSpPr>
          <p:nvPr>
            <p:ph type="body" idx="1"/>
          </p:nvPr>
        </p:nvSpPr>
        <p:spPr>
          <a:xfrm>
            <a:off x="457200" y="990600"/>
            <a:ext cx="8229600" cy="4343400"/>
          </a:xfrm>
          <a:prstGeom prst="rect">
            <a:avLst/>
          </a:prstGeom>
        </p:spPr>
        <p:txBody>
          <a:bodyPr lIns="91425" tIns="91425" rIns="91425" bIns="91425" anchor="t" anchorCtr="0">
            <a:noAutofit/>
          </a:bodyPr>
          <a:lstStyle/>
          <a:p>
            <a:pPr lvl="0">
              <a:buNone/>
            </a:pPr>
            <a:endParaRPr lang="en-US" sz="2800" dirty="0"/>
          </a:p>
          <a:p>
            <a:pPr marL="514350" lvl="0" indent="-514350">
              <a:buAutoNum type="romanLcParenR"/>
            </a:pPr>
            <a:r>
              <a:rPr lang="en-US" sz="2800" dirty="0"/>
              <a:t>Expected points</a:t>
            </a:r>
          </a:p>
          <a:p>
            <a:pPr marL="514350" lvl="0" indent="-514350">
              <a:buAutoNum type="romanLcParenR"/>
            </a:pPr>
            <a:r>
              <a:rPr lang="en-US" sz="2800" dirty="0"/>
              <a:t>NFL game theory &amp; decision making</a:t>
            </a:r>
          </a:p>
          <a:p>
            <a:pPr lvl="0">
              <a:buNone/>
            </a:pPr>
            <a:endParaRPr lang="en-US" sz="2800" dirty="0"/>
          </a:p>
          <a:p>
            <a:pPr lvl="0">
              <a:buNone/>
            </a:pPr>
            <a:endParaRPr lang="en-US" sz="2800" dirty="0"/>
          </a:p>
          <a:p>
            <a:pPr lvl="0">
              <a:buNone/>
            </a:pPr>
            <a:endParaRPr lang="en-US" sz="2800" dirty="0"/>
          </a:p>
          <a:p>
            <a:pPr lvl="0">
              <a:buNone/>
            </a:pPr>
            <a:endParaRPr lang="en-US" sz="2800" dirty="0"/>
          </a:p>
          <a:p>
            <a:pPr lvl="0">
              <a:buNone/>
            </a:pPr>
            <a:endParaRPr lang="en-US" sz="2800" dirty="0"/>
          </a:p>
          <a:p>
            <a:pPr lvl="0">
              <a:buNone/>
            </a:pPr>
            <a:endParaRPr lang="en-US" sz="2800" dirty="0"/>
          </a:p>
          <a:p>
            <a:pPr lvl="0">
              <a:buNone/>
            </a:pPr>
            <a:endParaRPr lang="en" sz="2800" dirty="0"/>
          </a:p>
        </p:txBody>
      </p:sp>
      <p:sp>
        <p:nvSpPr>
          <p:cNvPr id="3" name="Slide Number Placeholder 2"/>
          <p:cNvSpPr>
            <a:spLocks noGrp="1"/>
          </p:cNvSpPr>
          <p:nvPr>
            <p:ph type="sldNum" sz="quarter" idx="4"/>
          </p:nvPr>
        </p:nvSpPr>
        <p:spPr/>
        <p:txBody>
          <a:bodyPr/>
          <a:lstStyle/>
          <a:p>
            <a:fld id="{6A3A0028-2131-4AF4-8ED4-9AC2332E78C8}" type="slidenum">
              <a:rPr lang="en-US" smtClean="0"/>
              <a:t>1</a:t>
            </a:fld>
            <a:endParaRPr lang="en-US"/>
          </a:p>
        </p:txBody>
      </p:sp>
      <p:sp>
        <p:nvSpPr>
          <p:cNvPr id="5" name="Shape 29"/>
          <p:cNvSpPr txBox="1">
            <a:spLocks/>
          </p:cNvSpPr>
          <p:nvPr/>
        </p:nvSpPr>
        <p:spPr>
          <a:xfrm>
            <a:off x="304800" y="2590800"/>
            <a:ext cx="8229600" cy="1143000"/>
          </a:xfrm>
          <a:prstGeom prst="rect">
            <a:avLst/>
          </a:prstGeom>
          <a:noFill/>
          <a:ln>
            <a:noFill/>
          </a:ln>
        </p:spPr>
        <p:txBody>
          <a:bodyPr lIns="91425" tIns="91425" rIns="91425" bIns="91425" anchor="b"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Arial"/>
              <a:buNone/>
              <a:defRPr sz="3600" b="1"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Font typeface="Arial"/>
              <a:buNone/>
              <a:defRPr sz="3600" b="1" i="0" u="none" strike="noStrike" cap="none" baseline="0">
                <a:solidFill>
                  <a:schemeClr val="dk1"/>
                </a:solidFill>
                <a:latin typeface="Arial"/>
                <a:ea typeface="Arial"/>
                <a:cs typeface="Arial"/>
                <a:sym typeface="Arial"/>
                <a:rtl val="0"/>
              </a:defRPr>
            </a:lvl2pPr>
            <a:lvl3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r>
              <a:rPr lang="en-US" dirty="0">
                <a:solidFill>
                  <a:schemeClr val="accent1"/>
                </a:solidFill>
              </a:rPr>
              <a:t>Tools</a:t>
            </a:r>
            <a:endParaRPr lang="en" dirty="0">
              <a:solidFill>
                <a:schemeClr val="accent1"/>
              </a:solidFill>
            </a:endParaRPr>
          </a:p>
        </p:txBody>
      </p:sp>
      <p:sp>
        <p:nvSpPr>
          <p:cNvPr id="6" name="Shape 30"/>
          <p:cNvSpPr txBox="1">
            <a:spLocks/>
          </p:cNvSpPr>
          <p:nvPr/>
        </p:nvSpPr>
        <p:spPr>
          <a:xfrm>
            <a:off x="304800" y="3429000"/>
            <a:ext cx="8229600" cy="15240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Arial"/>
              <a:buChar char="●"/>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Font typeface="Courier New"/>
              <a:buChar char="o"/>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Font typeface="Wingdings"/>
              <a:buChar char="§"/>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Font typeface="Arial"/>
              <a:buChar char="●"/>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Font typeface="Arial"/>
              <a:buChar char="●"/>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9pPr>
          </a:lstStyle>
          <a:p>
            <a:pPr>
              <a:buNone/>
            </a:pPr>
            <a:endParaRPr lang="en-US" sz="2800" dirty="0"/>
          </a:p>
          <a:p>
            <a:pPr marL="514350" indent="-514350">
              <a:buFont typeface="Arial"/>
              <a:buAutoNum type="romanLcParenR"/>
            </a:pPr>
            <a:r>
              <a:rPr lang="en-US" sz="2800" dirty="0"/>
              <a:t>Expected value</a:t>
            </a:r>
          </a:p>
          <a:p>
            <a:pPr marL="514350" indent="-514350">
              <a:buFont typeface="Arial"/>
              <a:buAutoNum type="romanLcParenR"/>
            </a:pPr>
            <a:r>
              <a:rPr lang="en-US" sz="2800" dirty="0"/>
              <a:t>Review of logistic regression</a:t>
            </a:r>
          </a:p>
          <a:p>
            <a:pPr>
              <a:buFont typeface="Arial"/>
              <a:buNone/>
            </a:pPr>
            <a:endParaRPr lang="en-US" sz="2800" dirty="0"/>
          </a:p>
          <a:p>
            <a:pPr>
              <a:buFont typeface="Arial"/>
              <a:buNone/>
            </a:pPr>
            <a:endParaRPr lang="en-US" sz="2800" dirty="0"/>
          </a:p>
          <a:p>
            <a:pPr>
              <a:buFont typeface="Arial"/>
              <a:buNone/>
            </a:pPr>
            <a:endParaRPr lang="en-US" sz="2800" dirty="0"/>
          </a:p>
          <a:p>
            <a:pPr>
              <a:buFont typeface="Arial"/>
              <a:buNone/>
            </a:pPr>
            <a:endParaRPr lang="en-US" sz="2800" dirty="0"/>
          </a:p>
          <a:p>
            <a:pPr>
              <a:buFont typeface="Arial"/>
              <a:buNone/>
            </a:pPr>
            <a:endParaRPr lang="en" sz="2800" dirty="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NFL Decisions: Prospect Theory</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19</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a:p>
          <a:p>
            <a:pPr>
              <a:buNone/>
            </a:pPr>
            <a:endParaRPr lang="en-US" sz="2800" dirty="0">
              <a:solidFill>
                <a:schemeClr val="accent1"/>
              </a:solidFill>
            </a:endParaRPr>
          </a:p>
          <a:p>
            <a:pPr>
              <a:buNone/>
            </a:pPr>
            <a:endParaRPr lang="en-US" sz="2800" dirty="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6001642"/>
          </a:xfrm>
          <a:prstGeom prst="rect">
            <a:avLst/>
          </a:prstGeom>
        </p:spPr>
        <p:txBody>
          <a:bodyPr wrap="square">
            <a:spAutoFit/>
          </a:bodyPr>
          <a:lstStyle/>
          <a:p>
            <a:r>
              <a:rPr lang="en-US" sz="2400" dirty="0"/>
              <a:t>Prospect theory: humans make decisions based on value of losses and gains, and not on final outcome – and fear of losses outweighs equivalent gains.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Ex: Run versus pass</a:t>
            </a:r>
          </a:p>
          <a:p>
            <a:endParaRPr lang="en-US" sz="2400" dirty="0"/>
          </a:p>
          <a:p>
            <a:endParaRPr lang="en-US" sz="2400" dirty="0"/>
          </a:p>
          <a:p>
            <a:pPr marL="342900" indent="-342900">
              <a:buFont typeface="Arial"/>
              <a:buChar char="•"/>
            </a:pPr>
            <a:endParaRPr lang="en-US" sz="2400" dirty="0"/>
          </a:p>
          <a:p>
            <a:pPr marL="342900" indent="-342900">
              <a:buFont typeface="Arial"/>
              <a:buChar char="•"/>
            </a:pPr>
            <a:endParaRPr lang="en-US" sz="2400" dirty="0"/>
          </a:p>
        </p:txBody>
      </p:sp>
      <p:pic>
        <p:nvPicPr>
          <p:cNvPr id="8" name="Picture 7"/>
          <p:cNvPicPr>
            <a:picLocks noChangeAspect="1"/>
          </p:cNvPicPr>
          <p:nvPr/>
        </p:nvPicPr>
        <p:blipFill>
          <a:blip r:embed="rId3"/>
          <a:stretch>
            <a:fillRect/>
          </a:stretch>
        </p:blipFill>
        <p:spPr>
          <a:xfrm>
            <a:off x="2971800" y="2895600"/>
            <a:ext cx="3048000" cy="2672984"/>
          </a:xfrm>
          <a:prstGeom prst="rect">
            <a:avLst/>
          </a:prstGeom>
        </p:spPr>
      </p:pic>
    </p:spTree>
    <p:extLst>
      <p:ext uri="{BB962C8B-B14F-4D97-AF65-F5344CB8AC3E}">
        <p14:creationId xmlns:p14="http://schemas.microsoft.com/office/powerpoint/2010/main" val="3791451364"/>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NFL Decisions: Risk aversion</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20</a:t>
            </a:fld>
            <a:endParaRPr lang="en-US"/>
          </a:p>
        </p:txBody>
      </p:sp>
      <p:sp>
        <p:nvSpPr>
          <p:cNvPr id="6"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marL="514350" lvl="0" indent="-514350">
              <a:buAutoNum type="romanLcParenR"/>
            </a:pPr>
            <a:endParaRPr lang="en-US" sz="2800" dirty="0"/>
          </a:p>
          <a:p>
            <a:pPr>
              <a:buNone/>
            </a:pPr>
            <a:endParaRPr lang="en-US" sz="2800" dirty="0">
              <a:solidFill>
                <a:schemeClr val="accent1"/>
              </a:solidFill>
            </a:endParaRPr>
          </a:p>
          <a:p>
            <a:pPr>
              <a:buNone/>
            </a:pPr>
            <a:endParaRPr lang="en-US" sz="2800" dirty="0">
              <a:solidFill>
                <a:schemeClr val="accent1"/>
              </a:solidFill>
            </a:endParaRPr>
          </a:p>
          <a:p>
            <a:pPr>
              <a:buNone/>
            </a:pPr>
            <a:endParaRPr lang="en-US" sz="2800" dirty="0">
              <a:solidFill>
                <a:schemeClr val="accent1"/>
              </a:solidFill>
            </a:endParaRPr>
          </a:p>
          <a:p>
            <a:pPr>
              <a:buNone/>
            </a:pPr>
            <a:endParaRPr lang="en" sz="2800" dirty="0"/>
          </a:p>
        </p:txBody>
      </p:sp>
      <p:sp>
        <p:nvSpPr>
          <p:cNvPr id="7" name="Rectangle 6"/>
          <p:cNvSpPr/>
          <p:nvPr/>
        </p:nvSpPr>
        <p:spPr>
          <a:xfrm>
            <a:off x="457200" y="1676400"/>
            <a:ext cx="7772400" cy="4770537"/>
          </a:xfrm>
          <a:prstGeom prst="rect">
            <a:avLst/>
          </a:prstGeom>
        </p:spPr>
        <p:txBody>
          <a:bodyPr wrap="square">
            <a:spAutoFit/>
          </a:bodyPr>
          <a:lstStyle/>
          <a:p>
            <a:r>
              <a:rPr lang="en-US" sz="2400" dirty="0"/>
              <a:t>Risk adverse: reluctance to accept bargain in favor of decision with more certain – but possibly lower - payoff</a:t>
            </a:r>
          </a:p>
          <a:p>
            <a:endParaRPr lang="en-US" sz="1600" dirty="0"/>
          </a:p>
          <a:p>
            <a:endParaRPr lang="en-US" sz="1600" dirty="0"/>
          </a:p>
          <a:p>
            <a:r>
              <a:rPr lang="en-US" sz="1600" i="1" dirty="0"/>
              <a:t>"Had we done that [gone for it] after what we had done to get down there and [not scored a touchdown], I can imagine what the critique would have been today about the play call.” </a:t>
            </a:r>
            <a:r>
              <a:rPr lang="en-US" sz="1600" dirty="0"/>
              <a:t>– Brian </a:t>
            </a:r>
            <a:r>
              <a:rPr lang="en-US" sz="1600" dirty="0" err="1"/>
              <a:t>Billick</a:t>
            </a:r>
            <a:endParaRPr lang="en-US" sz="1600" dirty="0"/>
          </a:p>
          <a:p>
            <a:endParaRPr lang="en-US" sz="1600" dirty="0"/>
          </a:p>
          <a:p>
            <a:endParaRPr lang="en-US" sz="1600" i="1" dirty="0"/>
          </a:p>
          <a:p>
            <a:r>
              <a:rPr lang="en-US" sz="1600" i="1" dirty="0"/>
              <a:t>“You guys might very well be right that we’re calling something too conservative in that situation. But what you guys don’t understand is that if I make a call that’s viewed to be controversial by the fans and the owner, and I fall, I lose my job” – </a:t>
            </a:r>
            <a:r>
              <a:rPr lang="en-US" sz="1600" dirty="0"/>
              <a:t>Marvin</a:t>
            </a:r>
            <a:r>
              <a:rPr lang="en-US" sz="1600" i="1" dirty="0"/>
              <a:t> </a:t>
            </a:r>
            <a:r>
              <a:rPr lang="en-US" sz="1600" dirty="0"/>
              <a:t>Lewis</a:t>
            </a:r>
          </a:p>
          <a:p>
            <a:endParaRPr lang="en-US" sz="1600" i="1" dirty="0"/>
          </a:p>
          <a:p>
            <a:r>
              <a:rPr lang="en-US" sz="1600" i="1" dirty="0">
                <a:hlinkClick r:id="rId3"/>
              </a:rPr>
              <a:t>What was Mike Smith thinking</a:t>
            </a:r>
            <a:endParaRPr lang="en-US" sz="1600" i="1" dirty="0"/>
          </a:p>
          <a:p>
            <a:endParaRPr lang="en-US" sz="2400" dirty="0"/>
          </a:p>
          <a:p>
            <a:r>
              <a:rPr lang="en-US" sz="2400" dirty="0"/>
              <a:t>Ex: 4</a:t>
            </a:r>
            <a:r>
              <a:rPr lang="en-US" sz="2400" baseline="30000" dirty="0"/>
              <a:t>th</a:t>
            </a:r>
            <a:r>
              <a:rPr lang="en-US" sz="2400" dirty="0"/>
              <a:t> and 2 from opponents 23 </a:t>
            </a:r>
          </a:p>
        </p:txBody>
      </p:sp>
    </p:spTree>
    <p:extLst>
      <p:ext uri="{BB962C8B-B14F-4D97-AF65-F5344CB8AC3E}">
        <p14:creationId xmlns:p14="http://schemas.microsoft.com/office/powerpoint/2010/main" val="814027539"/>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NFL Decisions: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21</a:t>
            </a:fld>
            <a:endParaRPr lang="en-US"/>
          </a:p>
        </p:txBody>
      </p:sp>
      <p:sp>
        <p:nvSpPr>
          <p:cNvPr id="7" name="Rectangle 6"/>
          <p:cNvSpPr/>
          <p:nvPr/>
        </p:nvSpPr>
        <p:spPr>
          <a:xfrm>
            <a:off x="457200" y="1676400"/>
            <a:ext cx="7772400" cy="830997"/>
          </a:xfrm>
          <a:prstGeom prst="rect">
            <a:avLst/>
          </a:prstGeom>
        </p:spPr>
        <p:txBody>
          <a:bodyPr wrap="square">
            <a:spAutoFit/>
          </a:bodyPr>
          <a:lstStyle/>
          <a:p>
            <a:pPr marL="342900" indent="-342900">
              <a:buFont typeface="Arial"/>
              <a:buChar char="•"/>
            </a:pPr>
            <a:endParaRPr lang="en-US" sz="2400" dirty="0"/>
          </a:p>
          <a:p>
            <a:pPr marL="342900" indent="-342900">
              <a:buFont typeface="Arial"/>
              <a:buChar char="•"/>
            </a:pPr>
            <a:endParaRPr lang="en-US" sz="2400" dirty="0"/>
          </a:p>
        </p:txBody>
      </p:sp>
      <p:sp>
        <p:nvSpPr>
          <p:cNvPr id="4" name="Rectangle 3">
            <a:extLst>
              <a:ext uri="{FF2B5EF4-FFF2-40B4-BE49-F238E27FC236}">
                <a16:creationId xmlns:a16="http://schemas.microsoft.com/office/drawing/2014/main" id="{12098BED-7755-4454-9317-52BA8C43437B}"/>
              </a:ext>
            </a:extLst>
          </p:cNvPr>
          <p:cNvSpPr/>
          <p:nvPr/>
        </p:nvSpPr>
        <p:spPr>
          <a:xfrm>
            <a:off x="457200" y="6060143"/>
            <a:ext cx="4572000" cy="523220"/>
          </a:xfrm>
          <a:prstGeom prst="rect">
            <a:avLst/>
          </a:prstGeom>
        </p:spPr>
        <p:txBody>
          <a:bodyPr>
            <a:spAutoFit/>
          </a:bodyPr>
          <a:lstStyle/>
          <a:p>
            <a:r>
              <a:rPr lang="en-US" dirty="0">
                <a:hlinkClick r:id="rId3"/>
              </a:rPr>
              <a:t>https://twitter.com/StatsbyLopez/status/1179426045432344576/photo/1</a:t>
            </a:r>
            <a:endParaRPr lang="en-US" dirty="0"/>
          </a:p>
        </p:txBody>
      </p:sp>
      <p:pic>
        <p:nvPicPr>
          <p:cNvPr id="1026" name="Picture 2" descr="Image">
            <a:extLst>
              <a:ext uri="{FF2B5EF4-FFF2-40B4-BE49-F238E27FC236}">
                <a16:creationId xmlns:a16="http://schemas.microsoft.com/office/drawing/2014/main" id="{D1E8460C-59FC-40E1-83DF-CD262A69B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162" y="1600200"/>
            <a:ext cx="578167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828982"/>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Decisions in other sports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22</a:t>
            </a:fld>
            <a:endParaRPr lang="en-US"/>
          </a:p>
        </p:txBody>
      </p:sp>
      <p:sp>
        <p:nvSpPr>
          <p:cNvPr id="7" name="Rectangle 6"/>
          <p:cNvSpPr/>
          <p:nvPr/>
        </p:nvSpPr>
        <p:spPr>
          <a:xfrm>
            <a:off x="457200" y="1676400"/>
            <a:ext cx="7772400" cy="830997"/>
          </a:xfrm>
          <a:prstGeom prst="rect">
            <a:avLst/>
          </a:prstGeom>
        </p:spPr>
        <p:txBody>
          <a:bodyPr wrap="square">
            <a:spAutoFit/>
          </a:bodyPr>
          <a:lstStyle/>
          <a:p>
            <a:pPr marL="342900" indent="-342900">
              <a:buFont typeface="Arial"/>
              <a:buChar char="•"/>
            </a:pPr>
            <a:endParaRPr lang="en-US" sz="2400" dirty="0"/>
          </a:p>
          <a:p>
            <a:pPr marL="342900" indent="-342900">
              <a:buFont typeface="Arial"/>
              <a:buChar char="•"/>
            </a:pPr>
            <a:endParaRPr lang="en-US" sz="2400" dirty="0"/>
          </a:p>
        </p:txBody>
      </p:sp>
      <p:sp>
        <p:nvSpPr>
          <p:cNvPr id="8" name="Rectangle 7">
            <a:extLst>
              <a:ext uri="{FF2B5EF4-FFF2-40B4-BE49-F238E27FC236}">
                <a16:creationId xmlns:a16="http://schemas.microsoft.com/office/drawing/2014/main" id="{FFEF37F3-36A0-4CD8-A399-80A5FD644B77}"/>
              </a:ext>
            </a:extLst>
          </p:cNvPr>
          <p:cNvSpPr/>
          <p:nvPr/>
        </p:nvSpPr>
        <p:spPr>
          <a:xfrm>
            <a:off x="457200" y="1676400"/>
            <a:ext cx="7772400" cy="4893647"/>
          </a:xfrm>
          <a:prstGeom prst="rect">
            <a:avLst/>
          </a:prstGeom>
        </p:spPr>
        <p:txBody>
          <a:bodyPr wrap="square">
            <a:spAutoFit/>
          </a:bodyPr>
          <a:lstStyle/>
          <a:p>
            <a:endParaRPr lang="en-US" sz="2400" dirty="0"/>
          </a:p>
          <a:p>
            <a:pPr marL="457200" indent="-457200">
              <a:buAutoNum type="arabicParenR"/>
            </a:pPr>
            <a:r>
              <a:rPr lang="en-US" sz="2400" dirty="0" err="1"/>
              <a:t>Minimax</a:t>
            </a:r>
            <a:r>
              <a:rPr lang="en-US" sz="2400" dirty="0"/>
              <a:t> </a:t>
            </a:r>
          </a:p>
          <a:p>
            <a:pPr marL="457200" indent="-457200">
              <a:buAutoNum type="arabicParenR"/>
            </a:pPr>
            <a:endParaRPr lang="en-US" sz="2400" dirty="0"/>
          </a:p>
          <a:p>
            <a:pPr marL="457200" indent="-457200">
              <a:buAutoNum type="arabicParenR"/>
            </a:pPr>
            <a:endParaRPr lang="en-US" sz="2400" dirty="0"/>
          </a:p>
          <a:p>
            <a:pPr marL="457200" indent="-457200">
              <a:buAutoNum type="arabicParenR"/>
            </a:pPr>
            <a:r>
              <a:rPr lang="en-US" sz="2400" dirty="0"/>
              <a:t>Prospect theory</a:t>
            </a:r>
          </a:p>
          <a:p>
            <a:pPr marL="457200" indent="-457200">
              <a:buAutoNum type="arabicParenR"/>
            </a:pPr>
            <a:endParaRPr lang="en-US" sz="2400"/>
          </a:p>
          <a:p>
            <a:pPr marL="457200" indent="-457200">
              <a:buAutoNum type="arabicParenR"/>
            </a:pPr>
            <a:endParaRPr lang="en-US" sz="2400" dirty="0"/>
          </a:p>
          <a:p>
            <a:pPr marL="457200" indent="-457200">
              <a:buAutoNum type="arabicParenR"/>
            </a:pPr>
            <a:r>
              <a:rPr lang="en-US" sz="2400" dirty="0"/>
              <a:t>Risk aversion</a:t>
            </a:r>
          </a:p>
          <a:p>
            <a:pPr marL="457200" indent="-457200">
              <a:buAutoNum type="arabicParenR"/>
            </a:pPr>
            <a:endParaRPr lang="en-US" sz="2400" dirty="0"/>
          </a:p>
          <a:p>
            <a:pPr marL="457200" indent="-457200">
              <a:buAutoNum type="arabicParenR"/>
            </a:pPr>
            <a:endParaRPr lang="en-US" sz="2400" dirty="0"/>
          </a:p>
          <a:p>
            <a:pPr marL="457200" indent="-457200">
              <a:buAutoNum type="arabicParenR"/>
            </a:pPr>
            <a:endParaRPr lang="en-US" sz="2400" dirty="0"/>
          </a:p>
          <a:p>
            <a:pPr marL="342900" indent="-342900">
              <a:buFont typeface="Arial"/>
              <a:buChar char="•"/>
            </a:pP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1143558088"/>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r>
              <a:rPr lang="en-US" dirty="0" err="1">
                <a:solidFill>
                  <a:schemeClr val="accent1"/>
                </a:solidFill>
              </a:rPr>
              <a:t>nflscrapR</a:t>
            </a:r>
            <a:r>
              <a:rPr lang="en-US" dirty="0">
                <a:solidFill>
                  <a:schemeClr val="accent1"/>
                </a:solidFill>
              </a:rPr>
              <a:t>/</a:t>
            </a:r>
            <a:r>
              <a:rPr lang="en-US" dirty="0" err="1">
                <a:solidFill>
                  <a:schemeClr val="accent1"/>
                </a:solidFill>
              </a:rPr>
              <a:t>nflfastR</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23</a:t>
            </a:fld>
            <a:endParaRPr lang="en-US"/>
          </a:p>
        </p:txBody>
      </p:sp>
      <p:sp>
        <p:nvSpPr>
          <p:cNvPr id="7" name="Rectangle 6"/>
          <p:cNvSpPr/>
          <p:nvPr/>
        </p:nvSpPr>
        <p:spPr>
          <a:xfrm>
            <a:off x="457200" y="1676400"/>
            <a:ext cx="7772400" cy="830997"/>
          </a:xfrm>
          <a:prstGeom prst="rect">
            <a:avLst/>
          </a:prstGeom>
        </p:spPr>
        <p:txBody>
          <a:bodyPr wrap="square">
            <a:spAutoFit/>
          </a:bodyPr>
          <a:lstStyle/>
          <a:p>
            <a:pPr marL="342900" indent="-342900">
              <a:buFont typeface="Arial"/>
              <a:buChar char="•"/>
            </a:pPr>
            <a:endParaRPr lang="en-US" sz="2400" dirty="0"/>
          </a:p>
          <a:p>
            <a:pPr marL="342900" indent="-342900">
              <a:buFont typeface="Arial"/>
              <a:buChar char="•"/>
            </a:pPr>
            <a:endParaRPr lang="en-US" sz="2400" dirty="0"/>
          </a:p>
        </p:txBody>
      </p:sp>
      <p:pic>
        <p:nvPicPr>
          <p:cNvPr id="2" name="Picture 1">
            <a:extLst>
              <a:ext uri="{FF2B5EF4-FFF2-40B4-BE49-F238E27FC236}">
                <a16:creationId xmlns:a16="http://schemas.microsoft.com/office/drawing/2014/main" id="{2FF4A7D2-F4C2-4F2B-8CFF-D88AE5854798}"/>
              </a:ext>
            </a:extLst>
          </p:cNvPr>
          <p:cNvPicPr>
            <a:picLocks noChangeAspect="1"/>
          </p:cNvPicPr>
          <p:nvPr/>
        </p:nvPicPr>
        <p:blipFill>
          <a:blip r:embed="rId3"/>
          <a:stretch>
            <a:fillRect/>
          </a:stretch>
        </p:blipFill>
        <p:spPr>
          <a:xfrm>
            <a:off x="334033" y="1676400"/>
            <a:ext cx="8387703" cy="2512550"/>
          </a:xfrm>
          <a:prstGeom prst="rect">
            <a:avLst/>
          </a:prstGeom>
        </p:spPr>
      </p:pic>
    </p:spTree>
    <p:extLst>
      <p:ext uri="{BB962C8B-B14F-4D97-AF65-F5344CB8AC3E}">
        <p14:creationId xmlns:p14="http://schemas.microsoft.com/office/powerpoint/2010/main" val="3832892162"/>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r>
              <a:rPr lang="en-US" dirty="0" err="1">
                <a:solidFill>
                  <a:schemeClr val="accent1"/>
                </a:solidFill>
              </a:rPr>
              <a:t>nflscrapR</a:t>
            </a:r>
            <a:r>
              <a:rPr lang="en-US" dirty="0">
                <a:solidFill>
                  <a:schemeClr val="accent1"/>
                </a:solidFill>
              </a:rPr>
              <a:t>/</a:t>
            </a:r>
            <a:r>
              <a:rPr lang="en-US" dirty="0" err="1">
                <a:solidFill>
                  <a:schemeClr val="accent1"/>
                </a:solidFill>
              </a:rPr>
              <a:t>nflfastR</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24</a:t>
            </a:fld>
            <a:endParaRPr lang="en-US"/>
          </a:p>
        </p:txBody>
      </p:sp>
      <p:sp>
        <p:nvSpPr>
          <p:cNvPr id="7" name="Rectangle 6"/>
          <p:cNvSpPr/>
          <p:nvPr/>
        </p:nvSpPr>
        <p:spPr>
          <a:xfrm>
            <a:off x="457200" y="1676400"/>
            <a:ext cx="7772400" cy="830997"/>
          </a:xfrm>
          <a:prstGeom prst="rect">
            <a:avLst/>
          </a:prstGeom>
        </p:spPr>
        <p:txBody>
          <a:bodyPr wrap="square">
            <a:spAutoFit/>
          </a:bodyPr>
          <a:lstStyle/>
          <a:p>
            <a:pPr marL="342900" indent="-342900">
              <a:buFont typeface="Arial"/>
              <a:buChar char="•"/>
            </a:pPr>
            <a:endParaRPr lang="en-US" sz="2400" dirty="0"/>
          </a:p>
          <a:p>
            <a:pPr marL="342900" indent="-342900">
              <a:buFont typeface="Arial"/>
              <a:buChar char="•"/>
            </a:pPr>
            <a:endParaRPr lang="en-US" sz="2400" dirty="0"/>
          </a:p>
        </p:txBody>
      </p:sp>
      <p:pic>
        <p:nvPicPr>
          <p:cNvPr id="4" name="Picture 3">
            <a:extLst>
              <a:ext uri="{FF2B5EF4-FFF2-40B4-BE49-F238E27FC236}">
                <a16:creationId xmlns:a16="http://schemas.microsoft.com/office/drawing/2014/main" id="{7E9E186A-1941-4B53-9FDC-F3AB8AECDC96}"/>
              </a:ext>
            </a:extLst>
          </p:cNvPr>
          <p:cNvPicPr>
            <a:picLocks noChangeAspect="1"/>
          </p:cNvPicPr>
          <p:nvPr/>
        </p:nvPicPr>
        <p:blipFill>
          <a:blip r:embed="rId3"/>
          <a:stretch>
            <a:fillRect/>
          </a:stretch>
        </p:blipFill>
        <p:spPr>
          <a:xfrm>
            <a:off x="685800" y="1432192"/>
            <a:ext cx="7772400" cy="5062542"/>
          </a:xfrm>
          <a:prstGeom prst="rect">
            <a:avLst/>
          </a:prstGeom>
        </p:spPr>
      </p:pic>
    </p:spTree>
    <p:extLst>
      <p:ext uri="{BB962C8B-B14F-4D97-AF65-F5344CB8AC3E}">
        <p14:creationId xmlns:p14="http://schemas.microsoft.com/office/powerpoint/2010/main" val="2997299983"/>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err="1">
                <a:solidFill>
                  <a:schemeClr val="accent1"/>
                </a:solidFill>
              </a:rPr>
              <a:t>nflfastR</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25</a:t>
            </a:fld>
            <a:endParaRPr lang="en-US"/>
          </a:p>
        </p:txBody>
      </p:sp>
      <p:sp>
        <p:nvSpPr>
          <p:cNvPr id="7" name="Rectangle 6"/>
          <p:cNvSpPr/>
          <p:nvPr/>
        </p:nvSpPr>
        <p:spPr>
          <a:xfrm>
            <a:off x="457200" y="1676400"/>
            <a:ext cx="7772400" cy="830997"/>
          </a:xfrm>
          <a:prstGeom prst="rect">
            <a:avLst/>
          </a:prstGeom>
        </p:spPr>
        <p:txBody>
          <a:bodyPr wrap="square">
            <a:spAutoFit/>
          </a:bodyPr>
          <a:lstStyle/>
          <a:p>
            <a:pPr marL="342900" indent="-342900">
              <a:buFont typeface="Arial"/>
              <a:buChar char="•"/>
            </a:pPr>
            <a:endParaRPr lang="en-US" sz="2400" dirty="0"/>
          </a:p>
          <a:p>
            <a:pPr marL="342900" indent="-342900">
              <a:buFont typeface="Arial"/>
              <a:buChar char="•"/>
            </a:pPr>
            <a:endParaRPr lang="en-US" sz="2400" dirty="0"/>
          </a:p>
        </p:txBody>
      </p:sp>
      <p:pic>
        <p:nvPicPr>
          <p:cNvPr id="2" name="Picture 1">
            <a:extLst>
              <a:ext uri="{FF2B5EF4-FFF2-40B4-BE49-F238E27FC236}">
                <a16:creationId xmlns:a16="http://schemas.microsoft.com/office/drawing/2014/main" id="{B117EF56-160E-4A8C-BF0D-8CB813BFECA7}"/>
              </a:ext>
            </a:extLst>
          </p:cNvPr>
          <p:cNvPicPr>
            <a:picLocks noChangeAspect="1"/>
          </p:cNvPicPr>
          <p:nvPr/>
        </p:nvPicPr>
        <p:blipFill>
          <a:blip r:embed="rId3"/>
          <a:stretch>
            <a:fillRect/>
          </a:stretch>
        </p:blipFill>
        <p:spPr>
          <a:xfrm>
            <a:off x="327422" y="1656421"/>
            <a:ext cx="8802023" cy="616372"/>
          </a:xfrm>
          <a:prstGeom prst="rect">
            <a:avLst/>
          </a:prstGeom>
        </p:spPr>
      </p:pic>
      <p:pic>
        <p:nvPicPr>
          <p:cNvPr id="4" name="Picture 3">
            <a:extLst>
              <a:ext uri="{FF2B5EF4-FFF2-40B4-BE49-F238E27FC236}">
                <a16:creationId xmlns:a16="http://schemas.microsoft.com/office/drawing/2014/main" id="{28D88356-7315-4F8C-A8F6-519D7806628B}"/>
              </a:ext>
            </a:extLst>
          </p:cNvPr>
          <p:cNvPicPr>
            <a:picLocks noChangeAspect="1"/>
          </p:cNvPicPr>
          <p:nvPr/>
        </p:nvPicPr>
        <p:blipFill>
          <a:blip r:embed="rId4"/>
          <a:stretch>
            <a:fillRect/>
          </a:stretch>
        </p:blipFill>
        <p:spPr>
          <a:xfrm>
            <a:off x="0" y="3843335"/>
            <a:ext cx="9144000" cy="1378523"/>
          </a:xfrm>
          <a:prstGeom prst="rect">
            <a:avLst/>
          </a:prstGeom>
        </p:spPr>
      </p:pic>
    </p:spTree>
    <p:extLst>
      <p:ext uri="{BB962C8B-B14F-4D97-AF65-F5344CB8AC3E}">
        <p14:creationId xmlns:p14="http://schemas.microsoft.com/office/powerpoint/2010/main" val="3582584983"/>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From last week: </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2</a:t>
            </a:fld>
            <a:endParaRPr lang="en-US"/>
          </a:p>
        </p:txBody>
      </p:sp>
      <p:sp>
        <p:nvSpPr>
          <p:cNvPr id="9" name="Shape 30"/>
          <p:cNvSpPr txBox="1">
            <a:spLocks/>
          </p:cNvSpPr>
          <p:nvPr/>
        </p:nvSpPr>
        <p:spPr>
          <a:xfrm>
            <a:off x="381000" y="4343400"/>
            <a:ext cx="8229600" cy="15240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Arial"/>
              <a:buChar char="●"/>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Font typeface="Courier New"/>
              <a:buChar char="o"/>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Font typeface="Wingdings"/>
              <a:buChar char="§"/>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Font typeface="Arial"/>
              <a:buChar char="●"/>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Font typeface="Arial"/>
              <a:buChar char="●"/>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Font typeface="Courier New"/>
              <a:buChar char="o"/>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Font typeface="Wingdings"/>
              <a:buChar char="§"/>
              <a:defRPr sz="1800" b="0" i="0" u="none" strike="noStrike" cap="none" baseline="0">
                <a:solidFill>
                  <a:schemeClr val="dk1"/>
                </a:solidFill>
                <a:latin typeface="Arial"/>
                <a:ea typeface="Arial"/>
                <a:cs typeface="Arial"/>
                <a:sym typeface="Arial"/>
                <a:rtl val="0"/>
              </a:defRPr>
            </a:lvl9pPr>
          </a:lstStyle>
          <a:p>
            <a:pPr>
              <a:buNone/>
            </a:pPr>
            <a:endParaRPr lang="en-US" sz="2800" dirty="0"/>
          </a:p>
          <a:p>
            <a:pPr>
              <a:buNone/>
            </a:pPr>
            <a:endParaRPr lang="en-US" sz="2000" dirty="0"/>
          </a:p>
          <a:p>
            <a:pPr>
              <a:buNone/>
            </a:pPr>
            <a:r>
              <a:rPr lang="en-US" sz="2000" dirty="0"/>
              <a:t>Summary: odds ratios, z-test statistics, predicted probabilities </a:t>
            </a:r>
          </a:p>
          <a:p>
            <a:pPr>
              <a:buFont typeface="Arial"/>
              <a:buNone/>
            </a:pPr>
            <a:r>
              <a:rPr lang="en-US" sz="2800" dirty="0"/>
              <a:t> </a:t>
            </a:r>
          </a:p>
          <a:p>
            <a:pPr>
              <a:buFont typeface="Arial"/>
              <a:buNone/>
            </a:pPr>
            <a:endParaRPr lang="en-US" sz="2800" dirty="0"/>
          </a:p>
          <a:p>
            <a:pPr>
              <a:buFont typeface="Arial"/>
              <a:buNone/>
            </a:pPr>
            <a:endParaRPr lang="en-US" sz="2800" dirty="0"/>
          </a:p>
          <a:p>
            <a:pPr>
              <a:buFont typeface="Arial"/>
              <a:buNone/>
            </a:pPr>
            <a:endParaRPr lang="en-US" sz="2800" dirty="0"/>
          </a:p>
          <a:p>
            <a:pPr>
              <a:buFont typeface="Arial"/>
              <a:buNone/>
            </a:pPr>
            <a:endParaRPr lang="en" sz="2800" dirty="0"/>
          </a:p>
        </p:txBody>
      </p:sp>
      <p:pic>
        <p:nvPicPr>
          <p:cNvPr id="2" name="Picture 1">
            <a:extLst>
              <a:ext uri="{FF2B5EF4-FFF2-40B4-BE49-F238E27FC236}">
                <a16:creationId xmlns:a16="http://schemas.microsoft.com/office/drawing/2014/main" id="{964FFADB-62CB-4BAB-8AD3-4798B97BE14F}"/>
              </a:ext>
            </a:extLst>
          </p:cNvPr>
          <p:cNvPicPr>
            <a:picLocks noChangeAspect="1"/>
          </p:cNvPicPr>
          <p:nvPr/>
        </p:nvPicPr>
        <p:blipFill>
          <a:blip r:embed="rId3"/>
          <a:stretch>
            <a:fillRect/>
          </a:stretch>
        </p:blipFill>
        <p:spPr>
          <a:xfrm>
            <a:off x="709612" y="2043112"/>
            <a:ext cx="7572375" cy="2733675"/>
          </a:xfrm>
          <a:prstGeom prst="rect">
            <a:avLst/>
          </a:prstGeom>
        </p:spPr>
      </p:pic>
    </p:spTree>
    <p:extLst>
      <p:ext uri="{BB962C8B-B14F-4D97-AF65-F5344CB8AC3E}">
        <p14:creationId xmlns:p14="http://schemas.microsoft.com/office/powerpoint/2010/main" val="3655769546"/>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Link to expected points: </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3</a:t>
            </a:fld>
            <a:endParaRPr lang="en-US"/>
          </a:p>
        </p:txBody>
      </p:sp>
      <p:sp>
        <p:nvSpPr>
          <p:cNvPr id="6" name="Rectangle 5"/>
          <p:cNvSpPr/>
          <p:nvPr/>
        </p:nvSpPr>
        <p:spPr>
          <a:xfrm>
            <a:off x="533400" y="1600200"/>
            <a:ext cx="7772400" cy="4001096"/>
          </a:xfrm>
          <a:prstGeom prst="rect">
            <a:avLst/>
          </a:prstGeom>
        </p:spPr>
        <p:txBody>
          <a:bodyPr wrap="square">
            <a:spAutoFit/>
          </a:bodyPr>
          <a:lstStyle/>
          <a:p>
            <a:r>
              <a:rPr lang="en-US" sz="2400" dirty="0"/>
              <a:t>Transform logistic regression model into probabilities</a:t>
            </a:r>
          </a:p>
          <a:p>
            <a:endParaRPr lang="en-US" sz="2400" dirty="0"/>
          </a:p>
          <a:p>
            <a:pPr marL="342900" indent="-342900">
              <a:buFont typeface="Arial"/>
              <a:buChar char="•"/>
            </a:pPr>
            <a:r>
              <a:rPr lang="en-US" sz="2400" dirty="0">
                <a:latin typeface="Consolas"/>
                <a:cs typeface="Consolas"/>
              </a:rPr>
              <a:t>predict()</a:t>
            </a:r>
            <a:r>
              <a:rPr lang="en-US" sz="2400" dirty="0"/>
              <a:t> function (or by hand)</a:t>
            </a:r>
          </a:p>
          <a:p>
            <a:pPr marL="342900" indent="-342900">
              <a:buFont typeface="Arial"/>
              <a:buChar char="•"/>
            </a:pPr>
            <a:r>
              <a:rPr lang="en-US" sz="2400" dirty="0"/>
              <a:t>Example: </a:t>
            </a:r>
          </a:p>
          <a:p>
            <a:endParaRPr lang="en-US" sz="2000" dirty="0"/>
          </a:p>
          <a:p>
            <a:r>
              <a:rPr lang="en-US" sz="1800" dirty="0"/>
              <a:t>P(Success = 1 | </a:t>
            </a:r>
            <a:r>
              <a:rPr lang="en-US" sz="1800" dirty="0" err="1"/>
              <a:t>Dist</a:t>
            </a:r>
            <a:r>
              <a:rPr lang="en-US" sz="1800" dirty="0"/>
              <a:t> = 40, Grass = TRUE, </a:t>
            </a:r>
            <a:r>
              <a:rPr lang="en-US" sz="1800" dirty="0" err="1"/>
              <a:t>Yr</a:t>
            </a:r>
            <a:r>
              <a:rPr lang="en-US" sz="1800" dirty="0"/>
              <a:t>= 2010, GM = 10) = 0.82</a:t>
            </a:r>
          </a:p>
          <a:p>
            <a:endParaRPr lang="en-US" sz="2400" dirty="0"/>
          </a:p>
          <a:p>
            <a:pPr marL="342900" indent="-342900">
              <a:buFont typeface="Arial"/>
              <a:buChar char="•"/>
            </a:pPr>
            <a:r>
              <a:rPr lang="en-US" sz="2400" dirty="0"/>
              <a:t>Expected points: </a:t>
            </a:r>
            <a:r>
              <a:rPr lang="en-US" sz="2400" i="1" dirty="0"/>
              <a:t>E(X</a:t>
            </a:r>
            <a:r>
              <a:rPr lang="en-US" sz="2400" i="1" baseline="-25000" dirty="0"/>
              <a:t>i</a:t>
            </a:r>
            <a:r>
              <a:rPr lang="en-US" sz="2400" i="1" dirty="0"/>
              <a:t>) = x</a:t>
            </a:r>
            <a:r>
              <a:rPr lang="en-US" sz="2400" i="1" baseline="-25000" dirty="0"/>
              <a:t>i</a:t>
            </a:r>
            <a:r>
              <a:rPr lang="en-US" sz="2400" i="1" dirty="0"/>
              <a:t>*p</a:t>
            </a:r>
            <a:r>
              <a:rPr lang="en-US" sz="2400" i="1" baseline="-25000" dirty="0"/>
              <a:t>i</a:t>
            </a:r>
            <a:endParaRPr lang="en-US" sz="3200" i="1" dirty="0"/>
          </a:p>
          <a:p>
            <a:endParaRPr lang="en-US" sz="1800" dirty="0"/>
          </a:p>
          <a:p>
            <a:r>
              <a:rPr lang="en-US" sz="1800" dirty="0"/>
              <a:t>3*0.82 = 2.46 points</a:t>
            </a:r>
          </a:p>
          <a:p>
            <a:endParaRPr lang="en-US" sz="1800" dirty="0"/>
          </a:p>
          <a:p>
            <a:r>
              <a:rPr lang="en-US" sz="1800" dirty="0"/>
              <a:t>Interpretation: </a:t>
            </a:r>
          </a:p>
        </p:txBody>
      </p:sp>
    </p:spTree>
    <p:extLst>
      <p:ext uri="{BB962C8B-B14F-4D97-AF65-F5344CB8AC3E}">
        <p14:creationId xmlns:p14="http://schemas.microsoft.com/office/powerpoint/2010/main" val="2486499052"/>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Link to expected points: </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4</a:t>
            </a:fld>
            <a:endParaRPr lang="en-US"/>
          </a:p>
        </p:txBody>
      </p:sp>
      <p:sp>
        <p:nvSpPr>
          <p:cNvPr id="6" name="Rectangle 5"/>
          <p:cNvSpPr/>
          <p:nvPr/>
        </p:nvSpPr>
        <p:spPr>
          <a:xfrm>
            <a:off x="533400" y="1600200"/>
            <a:ext cx="7772400" cy="4893647"/>
          </a:xfrm>
          <a:prstGeom prst="rect">
            <a:avLst/>
          </a:prstGeom>
        </p:spPr>
        <p:txBody>
          <a:bodyPr wrap="square">
            <a:spAutoFit/>
          </a:bodyPr>
          <a:lstStyle/>
          <a:p>
            <a:r>
              <a:rPr lang="en-US" sz="2400" dirty="0"/>
              <a:t>So kicking a field goal attempt is worth 2.46 points. What else? </a:t>
            </a:r>
          </a:p>
          <a:p>
            <a:endParaRPr lang="en-US" sz="2400" dirty="0"/>
          </a:p>
          <a:p>
            <a:r>
              <a:rPr lang="en-US" sz="2400" dirty="0"/>
              <a:t>Other possible decisions:</a:t>
            </a:r>
          </a:p>
          <a:p>
            <a:r>
              <a:rPr lang="en-US" sz="2400" dirty="0"/>
              <a:t>	-Go for it</a:t>
            </a:r>
          </a:p>
          <a:p>
            <a:r>
              <a:rPr lang="en-US" sz="2400" dirty="0"/>
              <a:t>	-Punt it? </a:t>
            </a:r>
          </a:p>
          <a:p>
            <a:endParaRPr lang="en-US" sz="2400" dirty="0"/>
          </a:p>
          <a:p>
            <a:r>
              <a:rPr lang="en-US" sz="2400" dirty="0"/>
              <a:t>All possible outcomes: </a:t>
            </a:r>
          </a:p>
          <a:p>
            <a:r>
              <a:rPr lang="en-US" sz="2400" dirty="0"/>
              <a:t>	-Successful fourth down conversion</a:t>
            </a:r>
          </a:p>
          <a:p>
            <a:r>
              <a:rPr lang="en-US" sz="2400" dirty="0"/>
              <a:t>	-Successful field goal</a:t>
            </a:r>
          </a:p>
          <a:p>
            <a:r>
              <a:rPr lang="en-US" sz="2400" dirty="0"/>
              <a:t>	-Missed fourth down conversion</a:t>
            </a:r>
          </a:p>
          <a:p>
            <a:r>
              <a:rPr lang="en-US" sz="2400" dirty="0"/>
              <a:t>	-Missed field goal </a:t>
            </a:r>
          </a:p>
          <a:p>
            <a:r>
              <a:rPr lang="en-US" sz="2400" dirty="0"/>
              <a:t>	-Disaster plays</a:t>
            </a:r>
          </a:p>
        </p:txBody>
      </p:sp>
    </p:spTree>
    <p:extLst>
      <p:ext uri="{BB962C8B-B14F-4D97-AF65-F5344CB8AC3E}">
        <p14:creationId xmlns:p14="http://schemas.microsoft.com/office/powerpoint/2010/main" val="2084609484"/>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Formal definition: </a:t>
            </a:r>
            <a:endParaRPr lang="en" dirty="0">
              <a:solidFill>
                <a:schemeClr val="accent1"/>
              </a:solidFill>
            </a:endParaRPr>
          </a:p>
        </p:txBody>
      </p:sp>
      <p:sp>
        <p:nvSpPr>
          <p:cNvPr id="30" name="Shape 30"/>
          <p:cNvSpPr txBox="1">
            <a:spLocks noGrp="1"/>
          </p:cNvSpPr>
          <p:nvPr>
            <p:ph type="body" idx="1"/>
          </p:nvPr>
        </p:nvSpPr>
        <p:spPr>
          <a:xfrm>
            <a:off x="457200" y="1143000"/>
            <a:ext cx="8229600" cy="2057400"/>
          </a:xfrm>
          <a:prstGeom prst="rect">
            <a:avLst/>
          </a:prstGeom>
        </p:spPr>
        <p:txBody>
          <a:bodyPr lIns="91425" tIns="91425" rIns="91425" bIns="91425" anchor="t" anchorCtr="0">
            <a:noAutofit/>
          </a:bodyPr>
          <a:lstStyle/>
          <a:p>
            <a:pPr lvl="0">
              <a:buNone/>
            </a:pPr>
            <a:endParaRPr lang="en-US" sz="2000" dirty="0"/>
          </a:p>
          <a:p>
            <a:pPr>
              <a:buNone/>
            </a:pPr>
            <a:r>
              <a:rPr lang="en-US" sz="2000" i="1" dirty="0"/>
              <a:t>“Given any combination of down, yards to go, and distance from the end zone, the expected value of the points from that position are equal to the average of every next score from that position.” </a:t>
            </a:r>
            <a:r>
              <a:rPr lang="en-US" sz="2000" dirty="0"/>
              <a:t>- Causey </a:t>
            </a:r>
          </a:p>
          <a:p>
            <a:pPr lvl="0">
              <a:buNone/>
            </a:pPr>
            <a:r>
              <a:rPr lang="en-US" sz="2000" dirty="0"/>
              <a:t>	</a:t>
            </a:r>
          </a:p>
          <a:p>
            <a:pPr lvl="0">
              <a:buNone/>
            </a:pPr>
            <a:r>
              <a:rPr lang="en-US" sz="2000" dirty="0"/>
              <a:t>Function of at least 3 play characteristics: down, distance, yard line. </a:t>
            </a:r>
          </a:p>
          <a:p>
            <a:pPr lvl="0">
              <a:buNone/>
            </a:pPr>
            <a:endParaRPr lang="en-US" sz="2000" dirty="0"/>
          </a:p>
          <a:p>
            <a:pPr lvl="0">
              <a:buNone/>
            </a:pPr>
            <a:endParaRPr lang="en" sz="2000" dirty="0"/>
          </a:p>
        </p:txBody>
      </p:sp>
      <p:sp>
        <p:nvSpPr>
          <p:cNvPr id="3" name="Slide Number Placeholder 2"/>
          <p:cNvSpPr>
            <a:spLocks noGrp="1"/>
          </p:cNvSpPr>
          <p:nvPr>
            <p:ph type="sldNum" sz="quarter" idx="4"/>
          </p:nvPr>
        </p:nvSpPr>
        <p:spPr/>
        <p:txBody>
          <a:bodyPr/>
          <a:lstStyle/>
          <a:p>
            <a:fld id="{6A3A0028-2131-4AF4-8ED4-9AC2332E78C8}" type="slidenum">
              <a:rPr lang="en-US" smtClean="0"/>
              <a:t>5</a:t>
            </a:fld>
            <a:endParaRPr lang="en-US"/>
          </a:p>
        </p:txBody>
      </p:sp>
      <p:pic>
        <p:nvPicPr>
          <p:cNvPr id="5" name="Picture 4"/>
          <p:cNvPicPr>
            <a:picLocks noChangeAspect="1"/>
          </p:cNvPicPr>
          <p:nvPr/>
        </p:nvPicPr>
        <p:blipFill>
          <a:blip r:embed="rId3"/>
          <a:stretch>
            <a:fillRect/>
          </a:stretch>
        </p:blipFill>
        <p:spPr>
          <a:xfrm>
            <a:off x="1828800" y="3429000"/>
            <a:ext cx="5715000" cy="2686733"/>
          </a:xfrm>
          <a:prstGeom prst="rect">
            <a:avLst/>
          </a:prstGeom>
        </p:spPr>
      </p:pic>
    </p:spTree>
    <p:extLst>
      <p:ext uri="{BB962C8B-B14F-4D97-AF65-F5344CB8AC3E}">
        <p14:creationId xmlns:p14="http://schemas.microsoft.com/office/powerpoint/2010/main" val="2917005617"/>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Some probability:  </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6</a:t>
            </a:fld>
            <a:endParaRPr lang="en-US"/>
          </a:p>
        </p:txBody>
      </p:sp>
      <p:sp>
        <p:nvSpPr>
          <p:cNvPr id="6" name="Rectangle 5"/>
          <p:cNvSpPr/>
          <p:nvPr/>
        </p:nvSpPr>
        <p:spPr>
          <a:xfrm>
            <a:off x="533400" y="1600200"/>
            <a:ext cx="7772400" cy="3785652"/>
          </a:xfrm>
          <a:prstGeom prst="rect">
            <a:avLst/>
          </a:prstGeom>
        </p:spPr>
        <p:txBody>
          <a:bodyPr wrap="square">
            <a:spAutoFit/>
          </a:bodyPr>
          <a:lstStyle/>
          <a:p>
            <a:r>
              <a:rPr lang="en-US" sz="2400" dirty="0"/>
              <a:t>Expectation of random variable </a:t>
            </a:r>
            <a:r>
              <a:rPr lang="en-US" sz="2400" i="1" dirty="0"/>
              <a:t>X</a:t>
            </a:r>
            <a:r>
              <a:rPr lang="en-US" sz="2400" dirty="0"/>
              <a:t> </a:t>
            </a:r>
          </a:p>
          <a:p>
            <a:endParaRPr lang="en-US" sz="2400" dirty="0"/>
          </a:p>
          <a:p>
            <a:endParaRPr lang="en-US" sz="2400" dirty="0"/>
          </a:p>
          <a:p>
            <a:endParaRPr lang="en-US" sz="2400" dirty="0"/>
          </a:p>
          <a:p>
            <a:endParaRPr lang="en-US" sz="2400" dirty="0"/>
          </a:p>
          <a:p>
            <a:endParaRPr lang="en-US" sz="2400" dirty="0"/>
          </a:p>
          <a:p>
            <a:endParaRPr lang="en-US" sz="2400" i="1" dirty="0"/>
          </a:p>
          <a:p>
            <a:r>
              <a:rPr lang="en-US" sz="2400" i="1" dirty="0"/>
              <a:t>	</a:t>
            </a:r>
          </a:p>
          <a:p>
            <a:endParaRPr lang="en-US" sz="2400" i="1" dirty="0"/>
          </a:p>
          <a:p>
            <a:r>
              <a:rPr lang="en-US" sz="2400" i="1" dirty="0"/>
              <a:t>	    E(X) = </a:t>
            </a:r>
            <a:r>
              <a:rPr lang="en-US" sz="2400" dirty="0"/>
              <a:t>7(0.4) + 3(0.2) – 3(0.2) – 7(0.2) = 1.4 </a:t>
            </a:r>
          </a:p>
        </p:txBody>
      </p:sp>
      <p:pic>
        <p:nvPicPr>
          <p:cNvPr id="2" name="Picture 1"/>
          <p:cNvPicPr>
            <a:picLocks noChangeAspect="1"/>
          </p:cNvPicPr>
          <p:nvPr/>
        </p:nvPicPr>
        <p:blipFill>
          <a:blip r:embed="rId3"/>
          <a:stretch>
            <a:fillRect/>
          </a:stretch>
        </p:blipFill>
        <p:spPr>
          <a:xfrm>
            <a:off x="1447800" y="2286000"/>
            <a:ext cx="5461000" cy="120772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087953058"/>
              </p:ext>
            </p:extLst>
          </p:nvPr>
        </p:nvGraphicFramePr>
        <p:xfrm>
          <a:off x="1905000" y="3733800"/>
          <a:ext cx="3657600" cy="6350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190500">
                <a:tc>
                  <a:txBody>
                    <a:bodyPr/>
                    <a:lstStyle/>
                    <a:p>
                      <a:pPr algn="l" fontAlgn="b"/>
                      <a:r>
                        <a:rPr lang="en-US" sz="2000" b="0" i="0" u="none" strike="noStrike">
                          <a:solidFill>
                            <a:srgbClr val="000000"/>
                          </a:solidFill>
                          <a:effectLst/>
                          <a:latin typeface="Calibri"/>
                        </a:rPr>
                        <a:t>x</a:t>
                      </a: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7</a:t>
                      </a: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3</a:t>
                      </a: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-2</a:t>
                      </a: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-3</a:t>
                      </a: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-7</a:t>
                      </a: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2000" b="0" i="0" u="none" strike="noStrike" dirty="0">
                          <a:solidFill>
                            <a:srgbClr val="000000"/>
                          </a:solidFill>
                          <a:effectLst/>
                          <a:latin typeface="Calibri"/>
                        </a:rPr>
                        <a:t>p</a:t>
                      </a:r>
                    </a:p>
                  </a:txBody>
                  <a:tcPr marL="12700" marR="12700" marT="12700" marB="0" anchor="b">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a:rPr>
                        <a:t>0.4</a:t>
                      </a:r>
                    </a:p>
                  </a:txBody>
                  <a:tcPr marL="12700" marR="12700" marT="12700" marB="0" anchor="b">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a:rPr>
                        <a:t>0.2</a:t>
                      </a:r>
                    </a:p>
                  </a:txBody>
                  <a:tcPr marL="12700" marR="12700" marT="12700" marB="0" anchor="b">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Calibri"/>
                        </a:rPr>
                        <a:t>&lt;0.01</a:t>
                      </a:r>
                    </a:p>
                  </a:txBody>
                  <a:tcPr marL="12700" marR="12700" marT="12700" marB="0" anchor="b">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a:rPr>
                        <a:t>0.2</a:t>
                      </a:r>
                    </a:p>
                  </a:txBody>
                  <a:tcPr marL="12700" marR="12700" marT="12700" marB="0" anchor="b">
                    <a:lnL>
                      <a:noFill/>
                    </a:lnL>
                    <a:lnR>
                      <a:noFill/>
                    </a:lnR>
                    <a:lnT w="12700" cap="flat" cmpd="sng" algn="ctr">
                      <a:solidFill>
                        <a:scrgbClr r="0" g="0" b="0"/>
                      </a:solidFill>
                      <a:prstDash val="solid"/>
                      <a:round/>
                      <a:headEnd type="none" w="med" len="med"/>
                      <a:tailEnd type="none" w="med" len="med"/>
                    </a:lnT>
                    <a:lnB>
                      <a:noFill/>
                    </a:lnB>
                  </a:tcPr>
                </a:tc>
                <a:tc>
                  <a:txBody>
                    <a:bodyPr/>
                    <a:lstStyle/>
                    <a:p>
                      <a:pPr algn="ctr" fontAlgn="b"/>
                      <a:r>
                        <a:rPr lang="en-US" sz="2000" b="0" i="0" u="none" strike="noStrike" dirty="0">
                          <a:solidFill>
                            <a:srgbClr val="000000"/>
                          </a:solidFill>
                          <a:effectLst/>
                          <a:latin typeface="Calibri"/>
                        </a:rPr>
                        <a:t>0.2</a:t>
                      </a:r>
                    </a:p>
                  </a:txBody>
                  <a:tcPr marL="12700" marR="12700" marT="12700" marB="0" anchor="b">
                    <a:lnL>
                      <a:noFill/>
                    </a:lnL>
                    <a:lnR>
                      <a:noFill/>
                    </a:lnR>
                    <a:lnT w="12700" cap="flat" cmpd="sng" algn="ctr">
                      <a:solidFill>
                        <a:scrgbClr r="0" g="0" b="0"/>
                      </a:solidFill>
                      <a:prstDash val="solid"/>
                      <a:round/>
                      <a:headEnd type="none" w="med" len="med"/>
                      <a:tailEnd type="none" w="med" len="med"/>
                    </a:lnT>
                    <a:lnB>
                      <a:noFill/>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7515219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Expected value calculations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7</a:t>
            </a:fld>
            <a:endParaRPr lang="en-US"/>
          </a:p>
        </p:txBody>
      </p:sp>
      <p:sp>
        <p:nvSpPr>
          <p:cNvPr id="7" name="Rectangle 6"/>
          <p:cNvSpPr/>
          <p:nvPr/>
        </p:nvSpPr>
        <p:spPr>
          <a:xfrm>
            <a:off x="457200" y="1676400"/>
            <a:ext cx="7772400" cy="5632310"/>
          </a:xfrm>
          <a:prstGeom prst="rect">
            <a:avLst/>
          </a:prstGeom>
        </p:spPr>
        <p:txBody>
          <a:bodyPr wrap="square">
            <a:spAutoFit/>
          </a:bodyPr>
          <a:lstStyle/>
          <a:p>
            <a:r>
              <a:rPr lang="en-US" sz="2400" dirty="0"/>
              <a:t>Point totals fixed – stated in terms of offense</a:t>
            </a:r>
          </a:p>
          <a:p>
            <a:pPr marL="342900" lvl="2" indent="-342900">
              <a:buFont typeface="Arial"/>
              <a:buChar char="•"/>
            </a:pPr>
            <a:endParaRPr lang="en-US" sz="2400" dirty="0"/>
          </a:p>
          <a:p>
            <a:pPr marL="342900" indent="-342900">
              <a:buFont typeface="Arial"/>
              <a:buChar char="•"/>
            </a:pPr>
            <a:r>
              <a:rPr lang="en-US" sz="2400" dirty="0"/>
              <a:t>-7, -3, -2, 0, 2, 3, 7</a:t>
            </a:r>
          </a:p>
          <a:p>
            <a:endParaRPr lang="en-US" sz="2400" dirty="0"/>
          </a:p>
          <a:p>
            <a:r>
              <a:rPr lang="en-US" sz="2400" dirty="0"/>
              <a:t>Probabilities are the probability that each point total is the next one scored</a:t>
            </a:r>
          </a:p>
          <a:p>
            <a:endParaRPr lang="en-US" sz="2400" dirty="0"/>
          </a:p>
          <a:p>
            <a:pPr marL="342900" indent="-342900">
              <a:buFont typeface="Arial"/>
              <a:buChar char="•"/>
            </a:pPr>
            <a:r>
              <a:rPr lang="en-US" sz="2400" dirty="0"/>
              <a:t>Conditional on </a:t>
            </a:r>
            <a:r>
              <a:rPr lang="en-US" sz="2400" b="1" dirty="0"/>
              <a:t>down, distance, yard line</a:t>
            </a:r>
          </a:p>
          <a:p>
            <a:pPr marL="342900" indent="-342900">
              <a:buFont typeface="Arial"/>
              <a:buChar char="•"/>
            </a:pPr>
            <a:r>
              <a:rPr lang="en-US" sz="2400" dirty="0"/>
              <a:t>Ex: First and 10 from own 20-yard line</a:t>
            </a:r>
          </a:p>
          <a:p>
            <a:pPr marL="342900" indent="-342900">
              <a:buFont typeface="Arial"/>
              <a:buChar char="•"/>
            </a:pPr>
            <a:endParaRPr lang="en-US" sz="2400" dirty="0"/>
          </a:p>
          <a:p>
            <a:pPr marL="342900" indent="-342900">
              <a:buFont typeface="Arial"/>
              <a:buChar char="•"/>
            </a:pPr>
            <a:endParaRPr lang="en-US" sz="2400" dirty="0"/>
          </a:p>
          <a:p>
            <a:r>
              <a:rPr lang="en-US" sz="2400" dirty="0"/>
              <a:t>	</a:t>
            </a:r>
          </a:p>
          <a:p>
            <a:r>
              <a:rPr lang="en-US" sz="2400" dirty="0"/>
              <a:t>	</a:t>
            </a:r>
          </a:p>
          <a:p>
            <a:endParaRPr lang="en-US" sz="2400" dirty="0"/>
          </a:p>
          <a:p>
            <a:endParaRPr lang="en-US" sz="2400" dirty="0"/>
          </a:p>
        </p:txBody>
      </p:sp>
    </p:spTree>
    <p:extLst>
      <p:ext uri="{BB962C8B-B14F-4D97-AF65-F5344CB8AC3E}">
        <p14:creationId xmlns:p14="http://schemas.microsoft.com/office/powerpoint/2010/main" val="3596847306"/>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normAutofit/>
          </a:bodyPr>
          <a:lstStyle/>
          <a:p>
            <a:pPr>
              <a:spcBef>
                <a:spcPts val="0"/>
              </a:spcBef>
              <a:buNone/>
            </a:pPr>
            <a:r>
              <a:rPr lang="en-US" dirty="0">
                <a:solidFill>
                  <a:schemeClr val="accent1"/>
                </a:solidFill>
              </a:rPr>
              <a:t>Expected value estimates</a:t>
            </a:r>
            <a:endParaRPr lang="en" dirty="0">
              <a:solidFill>
                <a:schemeClr val="accent1"/>
              </a:solidFill>
            </a:endParaRPr>
          </a:p>
        </p:txBody>
      </p:sp>
      <p:sp>
        <p:nvSpPr>
          <p:cNvPr id="3" name="Slide Number Placeholder 2"/>
          <p:cNvSpPr>
            <a:spLocks noGrp="1"/>
          </p:cNvSpPr>
          <p:nvPr>
            <p:ph type="sldNum" sz="quarter" idx="4"/>
          </p:nvPr>
        </p:nvSpPr>
        <p:spPr/>
        <p:txBody>
          <a:bodyPr/>
          <a:lstStyle/>
          <a:p>
            <a:fld id="{6A3A0028-2131-4AF4-8ED4-9AC2332E78C8}" type="slidenum">
              <a:rPr lang="en-US" smtClean="0"/>
              <a:t>8</a:t>
            </a:fld>
            <a:endParaRPr lang="en-US"/>
          </a:p>
        </p:txBody>
      </p:sp>
      <p:sp>
        <p:nvSpPr>
          <p:cNvPr id="4" name="Rectangle 3"/>
          <p:cNvSpPr/>
          <p:nvPr/>
        </p:nvSpPr>
        <p:spPr>
          <a:xfrm>
            <a:off x="762000" y="6096000"/>
            <a:ext cx="1871063" cy="307777"/>
          </a:xfrm>
          <a:prstGeom prst="rect">
            <a:avLst/>
          </a:prstGeom>
        </p:spPr>
        <p:txBody>
          <a:bodyPr wrap="none">
            <a:spAutoFit/>
          </a:bodyPr>
          <a:lstStyle/>
          <a:p>
            <a:r>
              <a:rPr lang="en-US" dirty="0"/>
              <a:t>-</a:t>
            </a:r>
            <a:r>
              <a:rPr lang="en-US" dirty="0">
                <a:hlinkClick r:id="rId3"/>
              </a:rPr>
              <a:t>Carter/</a:t>
            </a:r>
            <a:r>
              <a:rPr lang="en-US" dirty="0" err="1">
                <a:hlinkClick r:id="rId3"/>
              </a:rPr>
              <a:t>Machol</a:t>
            </a:r>
            <a:r>
              <a:rPr lang="en-US" dirty="0"/>
              <a:t>, 1971</a:t>
            </a:r>
          </a:p>
        </p:txBody>
      </p:sp>
      <p:pic>
        <p:nvPicPr>
          <p:cNvPr id="6" name="Picture 5"/>
          <p:cNvPicPr>
            <a:picLocks noChangeAspect="1"/>
          </p:cNvPicPr>
          <p:nvPr/>
        </p:nvPicPr>
        <p:blipFill>
          <a:blip r:embed="rId4"/>
          <a:stretch>
            <a:fillRect/>
          </a:stretch>
        </p:blipFill>
        <p:spPr>
          <a:xfrm>
            <a:off x="1841500" y="1765300"/>
            <a:ext cx="5448300" cy="3314700"/>
          </a:xfrm>
          <a:prstGeom prst="rect">
            <a:avLst/>
          </a:prstGeom>
        </p:spPr>
      </p:pic>
    </p:spTree>
    <p:extLst>
      <p:ext uri="{BB962C8B-B14F-4D97-AF65-F5344CB8AC3E}">
        <p14:creationId xmlns:p14="http://schemas.microsoft.com/office/powerpoint/2010/main" val="2147262428"/>
      </p:ext>
    </p:extLst>
  </p:cSld>
  <p:clrMapOvr>
    <a:masterClrMapping/>
  </p:clrMapOvr>
  <p:transition spd="slow">
    <p:cut/>
  </p:transition>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10519</TotalTime>
  <Words>814</Words>
  <Application>Microsoft Office PowerPoint</Application>
  <PresentationFormat>On-screen Show (4:3)</PresentationFormat>
  <Paragraphs>257</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Courier New</vt:lpstr>
      <vt:lpstr>Wingdings</vt:lpstr>
      <vt:lpstr>Custom Theme</vt:lpstr>
      <vt:lpstr>   Sports and statistics  Lecture 6: NFL, expected points, game theory</vt:lpstr>
      <vt:lpstr>Goals</vt:lpstr>
      <vt:lpstr>From last week: </vt:lpstr>
      <vt:lpstr>Link to expected points: </vt:lpstr>
      <vt:lpstr>Link to expected points: </vt:lpstr>
      <vt:lpstr>Formal definition: </vt:lpstr>
      <vt:lpstr>Some probability:  </vt:lpstr>
      <vt:lpstr>Expected value calculations</vt:lpstr>
      <vt:lpstr>Expected value estimates</vt:lpstr>
      <vt:lpstr>Expected value estimates</vt:lpstr>
      <vt:lpstr>Expected value estimates</vt:lpstr>
      <vt:lpstr>Expected value estimates</vt:lpstr>
      <vt:lpstr>Expected points and NFL decisions</vt:lpstr>
      <vt:lpstr>Expected points and NFL decisions</vt:lpstr>
      <vt:lpstr>Expected points and NFL decisions</vt:lpstr>
      <vt:lpstr>Expected points and NFL decisions</vt:lpstr>
      <vt:lpstr>NFL Decisions</vt:lpstr>
      <vt:lpstr>NFL Decisions</vt:lpstr>
      <vt:lpstr>NFL Decisions: Minimax</vt:lpstr>
      <vt:lpstr>NFL Decisions: Prospect Theory</vt:lpstr>
      <vt:lpstr>NFL Decisions: Risk aversion</vt:lpstr>
      <vt:lpstr>NFL Decisions:</vt:lpstr>
      <vt:lpstr>Decisions in other sports</vt:lpstr>
      <vt:lpstr>nflscrapR/nflfastR</vt:lpstr>
      <vt:lpstr>nflscrapR/nflfastR</vt:lpstr>
      <vt:lpstr>nflfastR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Case Study: Treating Chronic Fatigue Syndrome</dc:title>
  <dc:creator>PubHealthGuest</dc:creator>
  <cp:lastModifiedBy>Lopez, Michael</cp:lastModifiedBy>
  <cp:revision>149</cp:revision>
  <dcterms:modified xsi:type="dcterms:W3CDTF">2020-10-07T03:14:10Z</dcterms:modified>
</cp:coreProperties>
</file>