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24"/>
  </p:notesMasterIdLst>
  <p:handoutMasterIdLst>
    <p:handoutMasterId r:id="rId25"/>
  </p:handoutMasterIdLst>
  <p:sldIdLst>
    <p:sldId id="646" r:id="rId2"/>
    <p:sldId id="257" r:id="rId3"/>
    <p:sldId id="647" r:id="rId4"/>
    <p:sldId id="258" r:id="rId5"/>
    <p:sldId id="650" r:id="rId6"/>
    <p:sldId id="670" r:id="rId7"/>
    <p:sldId id="673" r:id="rId8"/>
    <p:sldId id="649" r:id="rId9"/>
    <p:sldId id="675" r:id="rId10"/>
    <p:sldId id="655" r:id="rId11"/>
    <p:sldId id="651" r:id="rId12"/>
    <p:sldId id="261" r:id="rId13"/>
    <p:sldId id="671" r:id="rId14"/>
    <p:sldId id="672" r:id="rId15"/>
    <p:sldId id="661" r:id="rId16"/>
    <p:sldId id="662" r:id="rId17"/>
    <p:sldId id="664" r:id="rId18"/>
    <p:sldId id="667" r:id="rId19"/>
    <p:sldId id="668" r:id="rId20"/>
    <p:sldId id="665" r:id="rId21"/>
    <p:sldId id="674" r:id="rId22"/>
    <p:sldId id="669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18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635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9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7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0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1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20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05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11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94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72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5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7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8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76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0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09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57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8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1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nfl-football-ops/Big-Data-Bow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eilmjohnson/status/116894158175755878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432092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br>
              <a:rPr lang="en" dirty="0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MS251C: </a:t>
            </a:r>
            <a:r>
              <a:rPr lang="en-US" dirty="0">
                <a:solidFill>
                  <a:schemeClr val="accent1"/>
                </a:solidFill>
              </a:rPr>
              <a:t>Sports Analytics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Lecture 1: What is sports and statistics?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Statistical tool – need for uncertainty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2169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7670800" cy="1117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5334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www.cbssports.com</a:t>
            </a:r>
            <a:r>
              <a:rPr lang="en-US" dirty="0"/>
              <a:t>/</a:t>
            </a:r>
            <a:r>
              <a:rPr lang="en-US" dirty="0" err="1"/>
              <a:t>nfl</a:t>
            </a:r>
            <a:r>
              <a:rPr lang="en-US" dirty="0"/>
              <a:t>/eye-on-football/25363570/patriots-have-no-need-for-probability-win-coin-flip-at-impossible-clip</a:t>
            </a:r>
          </a:p>
        </p:txBody>
      </p:sp>
    </p:spTree>
    <p:extLst>
      <p:ext uri="{BB962C8B-B14F-4D97-AF65-F5344CB8AC3E}">
        <p14:creationId xmlns:p14="http://schemas.microsoft.com/office/powerpoint/2010/main" val="233982183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5400"/>
            <a:ext cx="5511800" cy="4849950"/>
          </a:xfrm>
          <a:prstGeom prst="rect">
            <a:avLst/>
          </a:prstGeom>
        </p:spPr>
      </p:pic>
      <p:sp>
        <p:nvSpPr>
          <p:cNvPr id="7" name="Shape 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Statistical tool, account for uncertainty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172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fivethirtyeight.com</a:t>
            </a:r>
            <a:r>
              <a:rPr lang="en-US" dirty="0"/>
              <a:t>/features/the-haters-are-losing-the-war-on-</a:t>
            </a:r>
            <a:r>
              <a:rPr lang="en-US" dirty="0" err="1"/>
              <a:t>nfl</a:t>
            </a:r>
            <a:r>
              <a:rPr lang="en-US" dirty="0"/>
              <a:t>-kickers/</a:t>
            </a:r>
          </a:p>
        </p:txBody>
      </p:sp>
    </p:spTree>
    <p:extLst>
      <p:ext uri="{BB962C8B-B14F-4D97-AF65-F5344CB8AC3E}">
        <p14:creationId xmlns:p14="http://schemas.microsoft.com/office/powerpoint/2010/main" val="185753300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Significance: statistical? practical?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124200"/>
            <a:ext cx="5762503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752600"/>
            <a:ext cx="5815781" cy="1066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Generalizability? Who? Where? When?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124200"/>
            <a:ext cx="5762503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752600"/>
            <a:ext cx="581578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264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Definitions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Statistical significance: Could the results have happened by chance?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Practical significance: Is this useful information that decision makers can act upon?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Generalizability: Who is the larger population that our work refers to?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705095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Rough history of statistics in sports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Jamesian era (1970’s – 2004ish)</a:t>
            </a:r>
          </a:p>
          <a:p>
            <a:pPr lvl="3"/>
            <a:r>
              <a:rPr lang="en-US" sz="2400" dirty="0"/>
              <a:t> 	- Hey, you can apply statistics to sports!</a:t>
            </a:r>
          </a:p>
          <a:p>
            <a:pPr lvl="3"/>
            <a:endParaRPr lang="en-US" sz="2400" dirty="0"/>
          </a:p>
          <a:p>
            <a:pPr marL="285750" lvl="3" indent="-285750">
              <a:buFont typeface="Arial"/>
              <a:buChar char="•"/>
            </a:pPr>
            <a:r>
              <a:rPr lang="en-US" sz="2400" dirty="0"/>
              <a:t>Modern era (2004ish – current)</a:t>
            </a:r>
          </a:p>
          <a:p>
            <a:pPr lvl="3"/>
            <a:r>
              <a:rPr lang="en-US" sz="2400" dirty="0"/>
              <a:t>	- Get more data, do cool stuff</a:t>
            </a:r>
          </a:p>
          <a:p>
            <a:pPr lvl="4"/>
            <a:r>
              <a:rPr lang="en-US" sz="2400" dirty="0"/>
              <a:t>	- Get more data, do really cool stuff, get hired</a:t>
            </a:r>
          </a:p>
          <a:p>
            <a:pPr lvl="4"/>
            <a:r>
              <a:rPr lang="en-US" sz="2400" dirty="0"/>
              <a:t>	- Call ourselves sports analytics because it’s sexier </a:t>
            </a:r>
          </a:p>
          <a:p>
            <a:pPr lvl="4"/>
            <a:endParaRPr lang="en-US" sz="2400" dirty="0"/>
          </a:p>
          <a:p>
            <a:pPr marL="285750" lvl="4" indent="-285750">
              <a:buFont typeface="Arial"/>
              <a:buChar char="•"/>
            </a:pPr>
            <a:r>
              <a:rPr lang="en-US" sz="2400" dirty="0"/>
              <a:t>Future (Current - ????)</a:t>
            </a:r>
          </a:p>
          <a:p>
            <a:pPr lvl="6"/>
            <a:r>
              <a:rPr lang="en-US" sz="2400" dirty="0"/>
              <a:t>	- Get more data only if you work for a sports team</a:t>
            </a:r>
          </a:p>
          <a:p>
            <a:pPr lvl="6"/>
            <a:r>
              <a:rPr lang="en-US" sz="2400" dirty="0"/>
              <a:t>	- Holy shit, now there may be too much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6747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Jamesian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600"/>
            <a:ext cx="1879600" cy="1661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7526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/>
              <a:t>Bill James Baseball Abstract, </a:t>
            </a:r>
            <a:r>
              <a:rPr lang="en-US" sz="2800" dirty="0"/>
              <a:t>1977</a:t>
            </a:r>
          </a:p>
          <a:p>
            <a:endParaRPr lang="en-US" sz="2800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“Stein’s Paradox in Statistics” – 1977, </a:t>
            </a:r>
            <a:r>
              <a:rPr lang="en-US" sz="2800" dirty="0" err="1"/>
              <a:t>Efron</a:t>
            </a:r>
            <a:r>
              <a:rPr lang="en-US" sz="2800" dirty="0"/>
              <a:t> and Morris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“On the optimal time to pull the goalie” – 1976, </a:t>
            </a:r>
            <a:r>
              <a:rPr lang="en-US" sz="2800" dirty="0" err="1"/>
              <a:t>Morrisonn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“Operations research in football” – Carter &amp; </a:t>
            </a:r>
            <a:r>
              <a:rPr lang="en-US" sz="2800" dirty="0" err="1"/>
              <a:t>Machol</a:t>
            </a:r>
            <a:r>
              <a:rPr lang="en-US" sz="2800" dirty="0"/>
              <a:t>, 1971</a:t>
            </a:r>
          </a:p>
        </p:txBody>
      </p:sp>
    </p:spTree>
    <p:extLst>
      <p:ext uri="{BB962C8B-B14F-4D97-AF65-F5344CB8AC3E}">
        <p14:creationId xmlns:p14="http://schemas.microsoft.com/office/powerpoint/2010/main" val="115362163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Modern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“Get more data, do cool stuff” </a:t>
            </a:r>
          </a:p>
          <a:p>
            <a:r>
              <a:rPr lang="en-US" sz="2800" dirty="0"/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2200"/>
            <a:ext cx="688340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3366325"/>
            <a:ext cx="77978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750924"/>
            <a:ext cx="5943600" cy="15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149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Modern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Sports and statistics becomes sports analytics </a:t>
            </a:r>
          </a:p>
          <a:p>
            <a:r>
              <a:rPr lang="en-US" sz="2800" dirty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1" y="2286000"/>
            <a:ext cx="7772400" cy="39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601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1775"/>
            <a:ext cx="6921500" cy="1326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276600"/>
            <a:ext cx="6692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307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is statistics?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 marL="514350" lvl="0" indent="-514350">
              <a:buAutoNum type="romanLcParenR"/>
            </a:pPr>
            <a:r>
              <a:rPr lang="en-US" sz="2800" dirty="0"/>
              <a:t>Bad definition: 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ii) Better definition: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‘Science of learning from data’ – </a:t>
            </a:r>
            <a:r>
              <a:rPr lang="en-US" sz="2800" dirty="0"/>
              <a:t>Marie </a:t>
            </a:r>
            <a:r>
              <a:rPr lang="en-US" sz="2800" dirty="0" err="1"/>
              <a:t>Davidian</a:t>
            </a: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6769100" cy="2184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6" y="3528945"/>
            <a:ext cx="4149502" cy="29639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465" y="6422524"/>
            <a:ext cx="401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https://github.com/nfl-football-ops/Big-Data-Bowl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28" y="1401715"/>
            <a:ext cx="4516544" cy="20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474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17637"/>
            <a:ext cx="46350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323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Where do we fit in?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-Gain an understanding of how statistical tools have been applied in the sports world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-Learn methods for analysis, visualization, and implementation</a:t>
            </a:r>
          </a:p>
          <a:p>
            <a:endParaRPr lang="en-US" sz="2400" dirty="0"/>
          </a:p>
          <a:p>
            <a:r>
              <a:rPr lang="en-US" sz="2400" dirty="0"/>
              <a:t>-Gain familiarity statistical tools</a:t>
            </a:r>
          </a:p>
          <a:p>
            <a:endParaRPr lang="en-US" sz="2400" dirty="0"/>
          </a:p>
          <a:p>
            <a:r>
              <a:rPr lang="en-US" sz="2400" dirty="0"/>
              <a:t>-Skills for communication and problem solving</a:t>
            </a:r>
          </a:p>
          <a:p>
            <a:endParaRPr lang="en-US" sz="2400" dirty="0"/>
          </a:p>
          <a:p>
            <a:r>
              <a:rPr lang="en-US" sz="2400" dirty="0"/>
              <a:t>-How can we handle player tracking data?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600377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https://twitter.com/neilmjohnson/status/1168941581757558784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255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is statistics in sports?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‘Science of learning from data’ in sports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/>
              <a:t>1) Wrangle &amp; visualize data</a:t>
            </a:r>
          </a:p>
          <a:p>
            <a:pPr>
              <a:buNone/>
            </a:pPr>
            <a:r>
              <a:rPr lang="en-US" sz="2800" dirty="0"/>
              <a:t>	2) Statistical tool</a:t>
            </a:r>
          </a:p>
          <a:p>
            <a:pPr>
              <a:buNone/>
            </a:pPr>
            <a:r>
              <a:rPr lang="en-US" sz="2800" dirty="0"/>
              <a:t>		- Ex: Regression, </a:t>
            </a:r>
            <a:r>
              <a:rPr lang="en-US" sz="2800" i="1" dirty="0"/>
              <a:t>t</a:t>
            </a:r>
            <a:r>
              <a:rPr lang="en-US" sz="2800" dirty="0"/>
              <a:t>-test,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3) Measure uncertainty</a:t>
            </a:r>
          </a:p>
          <a:p>
            <a:pPr>
              <a:buNone/>
            </a:pPr>
            <a:r>
              <a:rPr lang="en-US" sz="2800" dirty="0"/>
              <a:t>		- Practical vs. statistical significance</a:t>
            </a:r>
          </a:p>
          <a:p>
            <a:pPr>
              <a:buNone/>
            </a:pPr>
            <a:r>
              <a:rPr lang="en-US" sz="2800" dirty="0"/>
              <a:t>	4) Communicate results</a:t>
            </a:r>
          </a:p>
          <a:p>
            <a:pPr>
              <a:buNone/>
            </a:pPr>
            <a:r>
              <a:rPr lang="en-US" sz="2800" dirty="0"/>
              <a:t>		- Appropriate generalizability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954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Wrangle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  <p:sp>
        <p:nvSpPr>
          <p:cNvPr id="8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Start with: 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6438900" cy="41392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Wrangle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sp>
        <p:nvSpPr>
          <p:cNvPr id="8" name="Shape 30"/>
          <p:cNvSpPr txBox="1">
            <a:spLocks noGrp="1"/>
          </p:cNvSpPr>
          <p:nvPr>
            <p:ph type="body" idx="1"/>
          </p:nvPr>
        </p:nvSpPr>
        <p:spPr>
          <a:xfrm>
            <a:off x="457200" y="989415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Code: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Output: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5" y="2178313"/>
            <a:ext cx="8716370" cy="815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15" y="4192851"/>
            <a:ext cx="7939585" cy="23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05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does data look like?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6" y="1828800"/>
            <a:ext cx="8382000" cy="1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Properties of tidy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724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Visualizing data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458200" cy="45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618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Visualizing data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CB297-4619-43AA-B179-8D1EB3BF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36948"/>
            <a:ext cx="7696200" cy="51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731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8596</TotalTime>
  <Words>478</Words>
  <Application>Microsoft Office PowerPoint</Application>
  <PresentationFormat>On-screen Show (4:3)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Custom Theme</vt:lpstr>
      <vt:lpstr>   MS251C: Sports Analytics  Lecture 1: What is sports and statistics?  </vt:lpstr>
      <vt:lpstr>What is statistics?</vt:lpstr>
      <vt:lpstr>What is statistics in sports?</vt:lpstr>
      <vt:lpstr>Wrangle data</vt:lpstr>
      <vt:lpstr>Wrangle data</vt:lpstr>
      <vt:lpstr>What does data look like?</vt:lpstr>
      <vt:lpstr>Properties of tidy data</vt:lpstr>
      <vt:lpstr>Visualizing data </vt:lpstr>
      <vt:lpstr>Visualizing data </vt:lpstr>
      <vt:lpstr>Statistical tool – need for uncertainty</vt:lpstr>
      <vt:lpstr>Statistical tool, account for uncertainty</vt:lpstr>
      <vt:lpstr>Significance: statistical? practical?</vt:lpstr>
      <vt:lpstr>Generalizability? Who? Where? When?</vt:lpstr>
      <vt:lpstr>Definitions</vt:lpstr>
      <vt:lpstr>Rough history of statistics in sports</vt:lpstr>
      <vt:lpstr>Jamesian era</vt:lpstr>
      <vt:lpstr>Modern era</vt:lpstr>
      <vt:lpstr>Modern era</vt:lpstr>
      <vt:lpstr>Future era</vt:lpstr>
      <vt:lpstr>Future era</vt:lpstr>
      <vt:lpstr>Future era</vt:lpstr>
      <vt:lpstr>Where do we fit 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Lopez, Michael</cp:lastModifiedBy>
  <cp:revision>83</cp:revision>
  <cp:lastPrinted>2019-09-04T12:26:25Z</cp:lastPrinted>
  <dcterms:modified xsi:type="dcterms:W3CDTF">2020-08-26T15:07:49Z</dcterms:modified>
</cp:coreProperties>
</file>