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4" r:id="rId1"/>
    <p:sldMasterId id="2147483655" r:id="rId2"/>
  </p:sldMasterIdLst>
  <p:notesMasterIdLst>
    <p:notesMasterId r:id="rId25"/>
  </p:notesMasterIdLst>
  <p:handoutMasterIdLst>
    <p:handoutMasterId r:id="rId26"/>
  </p:handoutMasterIdLst>
  <p:sldIdLst>
    <p:sldId id="646" r:id="rId3"/>
    <p:sldId id="257" r:id="rId4"/>
    <p:sldId id="671" r:id="rId5"/>
    <p:sldId id="672" r:id="rId6"/>
    <p:sldId id="676" r:id="rId7"/>
    <p:sldId id="675" r:id="rId8"/>
    <p:sldId id="673" r:id="rId9"/>
    <p:sldId id="679" r:id="rId10"/>
    <p:sldId id="677" r:id="rId11"/>
    <p:sldId id="678" r:id="rId12"/>
    <p:sldId id="680" r:id="rId13"/>
    <p:sldId id="682" r:id="rId14"/>
    <p:sldId id="694" r:id="rId15"/>
    <p:sldId id="683" r:id="rId16"/>
    <p:sldId id="695" r:id="rId17"/>
    <p:sldId id="698" r:id="rId18"/>
    <p:sldId id="686" r:id="rId19"/>
    <p:sldId id="687" r:id="rId20"/>
    <p:sldId id="696" r:id="rId21"/>
    <p:sldId id="691" r:id="rId22"/>
    <p:sldId id="692" r:id="rId23"/>
    <p:sldId id="697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17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1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92" y="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8376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30975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49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632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635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07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23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3112-2276-42D1-A4F7-D4202A99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5506-9C4F-4AAC-9383-FA2BB7000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2E81C-74D3-472F-B955-FD799A31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BE8A3-8129-4B12-8EDE-6DAE3D15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46281-9D66-4110-9F74-3E09E85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911C4-05C8-4203-A85A-528C0C9F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3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DBC1-406F-483D-AF64-7B80C7B5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7948-E976-4449-A74E-7F0088996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3E8A5-EC3A-41CE-97DE-66104E3B7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4463A-3A4B-485F-B6C7-B2623B278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C0A27-C694-41F0-96DC-E5A974924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11BD5-DC8D-4DA4-85D7-94B0F3BE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4B8E8-0DE6-4F65-A5F6-F7E7D541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DFB4B-7C09-498F-A091-3F12431E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5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0C45-610B-4DDB-A1BD-15AEA50A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C770D-3B79-4931-8F26-13ACFB0D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1DE94-2C58-4D99-ACAF-1849A7C3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4696A-9156-4573-B9B3-712347E7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01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F62F7-88D0-4828-8FFD-6FD2354E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F3556-672D-40AB-A566-8E13F881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0BDEC-23CD-4C07-AA4E-36995542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31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A60E-3FA1-4AAD-9CEB-15335D94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12F6-368F-4606-88C9-870FF43E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5F60C-C534-419C-874C-03F002D3B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9E875-8A29-4797-B09D-C2D2D284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F4BD8-F2A6-427E-87C7-2EE7B9CD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2F238-14CC-43B7-83E6-A97C96F9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38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0EA1-A653-4D27-B9E3-326CF4EC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0111F-9ADB-477C-A180-578DE2BBE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2F8EA-460A-4D6D-85D9-A3BAE98D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2D676-FBDA-48B5-85E8-2B3F5B60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19003-1E4C-4AEF-8235-C4FAC570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DED03-0FE6-4E30-A525-7DF4596B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75A0-7E75-4D7C-BBDD-284CC1D5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E09FC-F20A-447C-B17E-395AEACBD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9FFCA-1C38-4302-9DF6-57D9A805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0236-33C3-4314-A56D-F33CEC42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FF3F0-F13C-4E9C-AC35-18E02138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72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68638-4A4E-4A4A-98AC-E2AE6105D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D8A08-F14A-416D-A8A4-88FA615A2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A844E-0D6E-426F-B91F-A96E74F9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53060-4290-4E96-8BB9-85BDFC5A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B664-027C-4523-BF90-35531469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5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AutoShape 2" descr="data:image/jpeg;base64,/9j/4AAQSkZJRgABAQAAAQABAAD/2wCEAAkGBxQTEhUUEhIVFhUWGB0WGRcYGRocGBscHB8bHx4kGCAYICggGh0oHCAYIjIiJSorLjAuGx8zODMsNygtLisBCgoKDg0OGhAQGzQlHyQsLCwsLCwsLCwsLCwsLCwsLCwsLCwsLCwsLCwsLCwsLCwsLCwsLCwsLCwsLCwsLCwsLP/AABEIALUAtAMBIgACEQEDEQH/xAAbAAACAwEBAQAAAAAAAAAAAAAABgQFBwMBAv/EAEgQAAIBAgQEAwQHBAgEBQUAAAECAwQRAAUSIQYTMUEiUWEHFDJxI0JSYoGRoSQzgrEVQ3KSorLB0URTY4MWc5OzwiU0NWR0/8QAFwEBAQEBAAAAAAAAAAAAAAAAAAIBA//EACIRAQEAAgICAgIDAAAAAAAAAAABAhEhMRJBUWEyQgMiwf/aAAwDAQACEQMRAD8A3HBgwYAwYMGAMGDHl8B7gxR8ScV0tEt6iZVa1wg3c/JRvjOKv2q1dU5iyyiJP2mBdvmQPCg+ZOMuUibnI2PFdW57TQ35tRChHUM6g/le+MczHh3Mp7f0lmaQBv6ppLsR6Rx2Dfrjvl/supANzXTkfYiWFD8ubv8ArjPKp876jRZfaDlq9a2L8CT/ACGPhPaLlp/4yMfO/wDthXT2c0YG2XTH/wAyqC/orEY+l9nlI3TLSR5pVn/cYbyN5HWl4voZPgrID/Go/nbFzFKrAFWDA9CDcfmMZHWezGjN/wBmr4fVGikH5XYnFGOA+Q96PNOTIeiTLJTOfS9wH/LDdPLKdxveDGLPxJnmXb1UPvEQ+uRqFv7cYuvzYYbOF/apR1VlkPu8h+rIRov91+h/G2EyjZnD7gx8q4IuOhx9XxSxgwYMAYMGDAGDBgwBgwYMAYMGK7PM4ipIWmncKij8SewUdyfLASqyrSJGkkdURRdmY2AHqTjJOIPaTU1kvuuURMb7c63iPqoO0a/eb9MVFXV1WeyM7v7tl8JuzH4VA8+zyWtt0Fx+L7w/kkUarBF+zQuCRGWC1dTbqzk2ZF+6N/Mr0xG7XK25ddFDIvZ9HzGaqZ62pvd4o2PKVtv38p6n7vW3Y4ZqrMY6cmBzKRGAz0+Xwty4gf8Amuo1E236rfyxJ9n/ABcs7SUr060zxs3LjX4WRTpa3mwYG9vMHHGlzE5bWVi1EUrRVMnPiljjaQElQGRtAJDC218JISSTha8yE5dNUZWIw7RO8bhRqLgE2e+5a4tvhLyfiAyVFA0dbVl5mBl94ASnZbeJYzoVWa+w03N++GrgiL3eCplqAKaKeoeVI5SEKIwA8V/hLEE2674iZflVKaH3IxzVcQd3RkiZAoZ2cBHYgAre2oHGtRvaJRc3MqBPdoqnVFPaKZtKG2g3J0tYix7Yb+E8v5EJU0sNMSxPLhbUnbe+ldz5WxV5rlQqhHzcuL8sEIZJlVgDYHdCetsd8loXpVKwZekasdTaZwST5nUu5w9tnZllcKCT0AJP4Yz6lr8xrKZ6yJoOSdRipHh182NSQNT6rhmttZT1GGqXN2swlpKhVIsdIWTY+kbFv0wp5Rl8tlo6XM40p0a4jMZWrRNWrQNRG3bUV6YUtX9Nl8S06Toz0N0WRluFRNQBIkR/ALE2OwOFHO+GKWsQyOkbf/uUNiL/APWiBb8bFvmuLnjiNJK6ghqiBSEu7ajZHlUfRq5O3mbHyxzy8xf00FoQgRKdveuXYR3JHLB0+HWN/W18Ky66JNLVZjkoV43WroD8JUkxW9CLmI/mt8arwjxhT5hHqhazgXeJra1+Y7j1G2K2imjqpqr3IFDE+iRiAaaoY31qy9yLWLix3HxC4wh5/wAHvHKanLA8FTF45KUG5A7tAf6yM+X8j4cZzOmc49NvBx7hE9nPtASvXlS2jqkHiXoHA6sl/wBV6jD0Dipduku5uPcGDBjWjBgwYAwYMeHAcMwrEhjaWRgqICzMegAxhtVUyZ7VNJI5gy+m3J8h6ecrDbvbbbztfaZnMuYVkeV0ZuoYc1h0LdTqt9VBufU27YauHqCmiEMWtEp430wh2UGpnHxSb/FYiygdwT2XEXm6crfK69Oa1tHScn3tkp41F6elsSUUf1koFzrv3Oy/O5xD9omQR1aRZlTEyNCoJMTeJ4gS14iOkiXLL17gg461DNllbNNVLzqWrYXqCt3hPQJJ/wBLytj74MqUp0qpIkf3eeo/Y4QPFIdNmMan4UY73NgApY7b4d8N74qkyXIZGMlTUVCrCXirKetSwJcgKwKE9XQAMvc2tfpjQRPU1H7sGniP13W8zD7iHaP5vc/dGPrLcoJZZqnS0g+BF/dQjyjHdvNzue1hti6xUmlYzSrpMihRg5UySf8AMlOt/wAC3w/IWGLTCcnGh97aAwqEWcU9zIeddgNL8vT+7JNr38z2w43wjZZ6VWeZoaflOwHKaQRyN3TXsh+WvSp/tYtRhV9oc8hpZIY4BMZ0aNRrVW1HpYHdrfFt0tf1wn5RxdV5dCrZkpqIZLKksLK4TQANLEALcne979cZbqpuWq1vEWuy+KZdMsauPJgDb5eR+WI3D+dx1cCTRatLC9mUgj8+vzFxj54hzX3eLWFDMWVFBbSt2NvE1jpUdb2xStzSvzDh5tBWMrNEetPU+ND/AGHN2Q/PUPQYqMwj00c1NlsCUtSRcwkBWK3s5iPwvsbBgbAkXti+4Rz41kTuYwhSRo7q2uN9PRo2sNSkemLHM8tSdQsgOx1KwNnRvNCNwcYzW+lHwTVUqUSrDqiSnGiVZRpkRwLtzb/W7k9DfbEXK69szMkiRmKCM/s1T0lZhcMyg7GPoLHZt8ReK8tlnh9zmkCuzhopbWiqdAP0VQB0YjqARq03HQrhjybMAKVZJ4vdRGul0YgKmjY6T0KbbHuMGT4ZjxxwvIztV0y8qug+klSO4Eg/50Pf5jfyPmXb2ccZrmEHisKiMASKO/kyj7J/Q4hf+Koa2ZFgWSNgW91qnUiKV1+OME/EpXqO9rjcDCNxNC+X1UeZ0aFEdyk0J6Ry/Xja31W3IPS9iOoxPXMR+N3G7jHuIOS5nHUwRzxG6SKGHmPMH1B2OJ2LdhgwYMAYW+PuIhQ0ckwI5h8EYPd26fO25/DDJjGPac7ZhmtNl6HwIRrt2LbuT6rGNvU+uMyuonO6g9muQskAlZmE9dq8f1o6dd5Hv2ZiQAfNlPnjRp8poq+kRAqSU5Ucpk20gbAxnqpGK1JpY45KqmpfeLsIUiDBSKeK4vHe+oltbW7gr5YT+CaieZpqWnrjRpHIxjp5Il5+hzqNg9jZSStu1hieuEzjg45fT1FGssdZKlTRKl0kcXn62Ebra0l9gO5Jti3yTL2vz5ltKw0qn1YY+yJba/Qse59AAItDC0syo8hlSksGdgAZJ7XuQNvApB2+s33cMTEDy3xUVI+WnUEAsAT0BIufl54+me25xmntDokFSkklI8kepWlqHcLFENJTTGQQysbCzE2VmU3Fzik4H4lU5iY2q5JhKrQK0p8OgB3QqdrNpCqwIuTffGb5Z56ulxm1dG+ZRM01phGZI1LFY4Us1r7gGVlu24awI8NhfDtwnm/vdKswIYFnUMBYMFdlDAeoHy622xk+XZpK1VU0U8Q1NML+BZHbSgSNV5w0IgVdWo9jYY07hvOIwkdOzxmpWHmcuNSgZbkXjBFivqNvwIwxrMbySKSuzBpqunQQrLA7Gatkcfu3OtVGpCqgRm1u1gfMGto6GdqN3rJGYT1EUFNG7AIQJ0dnsFUMDpJ1adwNrBr468bZ7SqkEVHpZ5ag1FRCQZGMguVSdQdV+ZZdFxa3kMKvEnFM1VypJHlXlLypUKKF1sSJFTSoC+Ds127XxNqLZDr7NczK5lLTROzUx94aNbkqoWRbEDUdK7kbqOotfFzxtnSSGsppXASBEdorlXcHSwKEFWY6tgFa11tZiQBG4HyrL4Kiaqppw0SRai4e8cSNYlHYmwIIZrdfhvawv98T5orsK2IxtEkaNFJyFYhmawMusazG17Ax2sQbnGzpU/Ex8CVqtTRoshkQRq0Tt8RTddL3t4kYFSbC9hhkkmCi7EAeZIA/M4x/hHP3FFXVkqrFGWdYgSSAZXu4UbFgpPQbnfC/llYlTCIyz10qvGkNNLJY6PBzCoH1y+uxJOmMG5G93kefDea2kSeMo41Iw7H8QVI6EGxBGEPi2ikmjSOYGaSjfn8o7LVwDYmw2Mi7XHTV2sws38NQiOmQaZI73YpKV1oWYkqdPhsCbC3a2PrPqNnRZIv30J1x+v2kPoy3Hzse2Kq7NwvQ5JTLC7yzLHQyGOqhVzymgkPiOlmtoBuDpPQlh0Nh9Z1FTVKl0kjlpaoCCZo2V1V+kcgKm1w1lPzT7OKrPJoKithlqrPTmlaWmjkOmNpgfGH1bcwL2PTxeWOuRUcdTOJKaAx0dXR3mtYJzNVltbYSL4gSPIemMT9KH2RZnJSVc+V1BtZiY7/aHW3oy2Yfj542PGF+0iOWF6XMV/fxPyJj0Bki3UnyDoGPyIxtWV1qzxRzIfDIgcfJhfDH4ML6SsGDBinR8SyBQWY2AFyfIDrjCvZ9O88+YZh0ka0UN+0lQ2lR/CNONW9oNbysuqnHXlMo/i8P+uEb2T0OmjpR3mqZJ2HpEpUfqEP44i9ueXOUhjk4qFIJUEH7LS6acOG+lkmsulIkt4r3AvfqcdabOoJ0lqZaMx1VH9SRV5oZl8Ghhe+u+kfPEqq4JgaoapVnEtzIis2qFZtOkSaO7Cw79sRYMjaJo0llM01RULNNJYLcQrqUKo2CBlTb1PnjeW8mPJKIwwojG721OfN23Y/3icJHtN5sNRSVaNDpUmK0raSmr4njNwAdFwWINhvjRsZxxRw1MZpBHWkCaOQ8uRFZVQka0Rj4hrZgNuxPpjb03Loq5CJMynYTqY6aJVWWNSypLKLtqdb3K2ubX6Kly3Q6e9AkcYSCjjsBspWMEj+ybfzH4YyvLY613FVQMRzG+lgZorxXOpWTXZZI9JVgQeoIx912fVM8NRLVJE4o5Y1FVTnQ976Ssbm99zqPqSLWO0SueN1H3xTmSIzLAVgqWJgkLskZFlvaSx5ekeEK7G4JuGNiMVWWcb1gqHXlQPKYwmtEOvTCrMNJVhsy+G4tsQRvh7q4KmXL4qilpoZmqlSapjfZm8KatBJsupV0kfeJG+FqlnesqBURUDExQs/0zRr4iymJgWIBAkSUHps1uwGFjLLtRZ1kqxutVPVQCaRxI0cJ1qh1KttTs2p73JUnoH6WxL444dp1iasFcszuoJEQQIziykx6bI4B2KruNyehw58RZKYIJKiSlMqywqZ6WIg0ySghjIFPjAFtynWxuNycJ+d5+s9DSCWnAikmIlmIVQdLEWgVTqVFHl5WuTc4yzTLjJvaasVXk8IMaQzU8ic4OVkOu9rrKuvSAFbUCB9TFDlvFNQVjZ5IYoI7xctCEdg7gsUFy53JuyX0i/w9caTxmr1Se7U0UFRAsTabSIJEmCMqa1YghQrathquB0wvZLmNRO8MVFl4VoQrlp9IjVGBTwgW1K3UWP8AVL6nG3ttnOjLwly2T9mpkaJDoL6YuUCNyI2Laj16kH54kcW8NxTKJIoxBUqCY5I7Kb22IdOo7EEHY3sOoouLrJXU9CkZYSN7wU1WieVmJbmD6y2XSF6DVfewxULnmbVcckcKwx8tzC0CcuNohvu/NN9IFlBXqC22N36VudKpeIJ5qc0zQwazop5OexAlcMQZD4gWKsqFiDdWI7Erjd8ppmjgijZ9bJGiM56sVUAk/Pr+OMcybLZNTwxVG8KvLJO6q6y61USpGGG6XBIY9bXG2NS4PyswQC9RJUFwr8x9jp0gKLDpZbYYn8e1dW0cANTDUwrLCo98RGUNsb8zSD5OCf8AuDFInGdZJyoqDLkiEkTSwtUNZWRQCdCRehUjcdcN2fRgTU0hFwXaB/VJVPX+NY8R8k4XEUVKsjlnpNYjZdrq1wA1+o06fLdRjdKsvoqZ2orqKUgD9rpFq0A6CaCwkA7nrGP4Tib7Ec152XiMm5gcx/wnxL+ht+Bxe1eVx0/uoiXSizspBJPhmDhhv2LldvQYz/2JXgrq+lPRdv8A0pHT9Qw/LGdVnWUbLgwDBi3Qi+2iXTlUtu7xr+bDHD2dwgRZcPs0cr/i7xf7HHvtuX/6W3pLH/mx09n58FD60B/R0v8AzGJ/Zz/c8NKAQCQCegvubeXniqn8VdEPsQSN/eaMD+Rwt5ktR73Rc/3U1F6rlNy5jYaRosQdK9tWrr2xdZYJRVR+8aDKaTxlAQmoSC+m+9txjVb2YsImY8J1U0v01WeQhlI5YPPdJCG0X6La2kFRe1u+HvFF/wCIVWtaklUITGJYn1eFwSVI36OCDt5WwrbJ7ZdS5RXRozrSo1JE4XkSpZ3UKE5gWYXRdgx6dG6C5xLyvKZMzpg1XVRU9LHMyvTRqsekqxAEnkx2IN++wxEjzmoFXW081S0TmfmadLapIlBFlcK+lAtm06bHxbi+K/hVJKjMJpua1Ly9MxRtRDA3RbLYH4CLbXu2IceFvxF7Qq+gmFOkVGYbDkOqSFXj6LpIlsSOh9RisSLMOYKgUNGCSX08yYRXIEhJj5+jyaxFr79cWfH1LTx5ZDDESz084BLghxzGcsd99JbULdrW6jHfOXOiJdQA5amzAFSdFMLkHY+HUu/2/lhS732reJuKK+XlU+YtFS00zWkkgDE6dKmx8bbEMuw88U2cU9DLTx0mXQTyVAkP00gIum5J+yFYWboLAXw+UWWxNGY3RZESaTQGAYKFjYqBfppIAHlpHlidOQiMyqPCDYAfZpTYfLDRrfbPKfK8yDymSKGZ5FRSZJCHUIhZSjROjKeWbE33G2OtHxhX5c/u8dJSiSTQbWmkdyVGjxGYk+HSAOg/DFtTD4ZlYGTXT6dhrtMsfODHqQVkdgD0EQt0xYZLCrZ+moA6aUMt+zcuIX+dicYyT4XOe8OmtSmNTUxQZlHZ1MRta++kKzFj0+LzB27YVZpa2aqlpRHS1E8brGKsRoNOwZtZIOplGxsBY26EgYYOJsujqmqJKaraJpVRWJB0sYNUg5bbWNrn1A1C4vdH4Jzho4b816YRnnc4hmDoSObsIyHXUF21A77nG3tWXZiyThKqnapE7SU1WupVmVWMUqsxJJLDQynVZVWxXSenTGjcM0VRGJDVSIzMw0rGCERVVVsurfcgt+OM+4E4tljppnkUytPV2po76biQ3JANykQJ9bdN9sayl7b9e+Kx0rCT0q+KV/Z7/YeN/wC7IpxZySBRckADuTYYrOKhellHmAPzYYo+Plm93qdfu5peQLK6SM3M1C+rlm5W3Yb3xq7dLvicXgv9mSJ/ykT/AExmvC45fE1Wg6MJD+ao/wDM4d8wE/u0/NMXLJiEHLDAhSUB16j1v09MJOTG/FVR6K3/ALUeJvpGXcbAMe4MGLdCZ7XabXlVR93S/wDdYHFV7NKnVT5a3YRVEB+YZCP8jYdeJaDn0k8NrmSJlHzINv1tjJvZHmX7HY9aarjk8rRzDlm/yOsnE3tzvGTaio8umKjMPDWUzdmSWL8Tocf5GxcDFNxVdYlmA3p3WY+egG0lv+2XxS665/QSyxjkTtBKp1KwAKk2tZ1YEFT8tuuFKUySOvvK65IkbXE0BDOjAg6nUmN01WN1F7gbC5xoCm426HFJxHk0k2loZeW4BRgejoxBKk9VO2zDp5EbYyssUmT5zCtPGa2FwyeAStC8ikA2Uh0Vrbdb9N/njnnvD0NaTWUvKnZlCMOYyBuWbrpkjOqJw1r3BBsARtiNxEs8a/tERSmjQ293JkAsOj3AZb7+LewHUEnEPhkpUVE9PGWWKSmZJSt1IOyr13VwNQv6DyJOfSfolZpTqcvkltof3pIWg1FjHpaRru7byMzMzaunYdMMudRIyxE7skYa29iBHTMFJ6AlkU72FlYXwe0fhxaSgFnDFp4l2RUUKuvoqbXJLMT3JOJj5Yz6ZI5TG5jVbgKdhTg7agRuCw6eWJRr07U9ei06um920C+15GiCWa3cyHe3qcccuzYm5mKhCHdW0ldoo5UcMCT0Co1+4cGw6YjVeUGKncmQko6z3t/y4+Ydh9ZhcbDysMe5bl5mhZZCLMJotS9QXjm19fIctfmjHuMG8o+TNHHONR3csVbpuVkRVcHcMEMKj1YjyvNyJb5/bzo7f4IcfZyRzIGacsocPoKLYHlczw9x0sLk9j2x5w//APnx/wDyD/JDgT/VfkWRc6pqIo0jkip30mqeVwnhTSNUAOmV0QlNRsth37ueVV1BHAlNArVSwjYJC0gJvcnUF5dy19wQN8L3F/DC0apOJGaPm8t1Cqv0blmtKw3kAcIBft+ePclqGeQNQo7SahfUpSDSQfFqI6G3QDfVcAbW2cNnHDrRM2lZ2QRsJXbeJ5VaR2+jW0RBLIPCo+H5Gxw08PUNU0hnqZ5CLERwFY1ABPxOIx122UltI6km+OdDkEpmEkjJHHrEpgjJZTIL2OpgLC5vpA3IGGjFSKxio4m3jjS+8k8Sj1swY/4VOLYrcbi4xTVX0lbEn1YEaZv7b+CP/Dzj+WLvGqU/Eu8cajq88Q/Jwx/QHGZ8AnncQ10o6JzRf5OqD+WNB4kqwssN/hhSWqb5RrpW/wAy5/u4RPYDRswrKl9y7qgPqNTv+ZZfyxN7iMucpGvDBgwYp0eYw/KqNaTO6qik8MNYrov/AHLslvKx1AfhjccZP7cslYLBXw3DwMFYjqBcMjfwv/m9MTl8o/k638NG4frDLAjP8YGiQeTp4X/xA4nyxhgVYXBBBHmD1wocI50spSZT9FWLrt9ioQWkU/2lAI9Ubzw4jGxUu4p+GpSqNTufHTnRv1KdY29brtfzVvLEvOnkWCVoReUIxQWv4gNtu59MQs8iaNlqo1JMY0yqOrxXubDuyHxAd/EO+LWCdXVXRgysAQR0IPS2B9M0raSKqF2DSEFZElmmZGmYE/RgKVVQyjYILKWUnvh34ZpKZYtdLGFEh1N11luh5ha7Fgbg3O1sUuf0PuzPKAWgZJAU20o0g3D3BKwuwUkqRpNzcKTbnBWSwSK4Ri0wLPH4QZAoH0ll8MLncC50sFAJDYxE4rl7Z6N3y4si6uVIkhH3Re5/C4OKvh/N4p4UaORTZbEXsQRT6SCD94HHxm/Es71E00czrTRlYkXSttegOVmjcavHdlubWsNxucR6rhnJZ7S833WRlDuiSFdBPXWrA8vv5DGXvhNu7uLLOSdAI1Ec1SdF7kCAHt2vYH0vfFTkUj+8GyyLG+piJAt9XIYk/RnSCzMx7E7eWO1Z7NpIoufltfKzAalVmDI4tawPTcXG4I3xXcLZFXZshlqKl6enB0BYwFZ2RRGx/wAJBv31AAYzk530bXnVd2ZQBa9yB/w3e+KLgSX3nOpqiLxQQ04i5nYvpiFhf1V/wAPcY+H4GyeNytRXu+k2YNKAoPSzkDw77bkY51eZNEJUyxjBFTBnWMaUQogBaSV3BaTUxAFzuCD64HO+Wt1dOkiMkiqyMLMrAFSPUHGcf0bQrLzY0VEsIIA0kqo+9tVw1416pGwFr3I6ri9rs2NSqoquIX2NvC85AuUj1W0La5uxUsAQu2+IVNA1Qyqq6ZQLM5QqaZdw6rf4g1gURr6diei4qrvK/wCFJ3ZZAzOyI+hC5UsCB411Js4V7rq6kg7nF3PKFUsxsqgkk9ABuTjnR0qxIscYsqgKB6DFTmh95lFMv7tbPUHtbqsY9W6nyUfeGNV1HXhuNmV53BDVDcwA9Vj6Rg+R0WJHmxxcYAMVuf1rRxWj/eyHlxD77dD8lF2Popxp0zv2nZ0Epapwd6lxSR/+XFqMhHkNRcX/ALOGz2Y5R7tl0CEWZ15rfN9/5WxmuZ0i5jm0FBFdqajGhj5hbc0k9yzAKT53xuijEzm7RjzbXuDBgxToMRM1y9J4ZIZRdJFKsPQ+XriXjw4DCeEnehqpsrqXKB3DQS9lmH7tx6N4QR0JFu+NmyXMOdH4gFkQ6JU+y4629DsQe4Iwo+1fgw1kImhH7TCCVtsXXqV+fcevzxTcBcWtUrq3NZCoSaPoaiJfrKD/AFqb7bdbd9onF05Y/wBbpq5wuSSe4yE/8K51Ed4GJ3NuvJJ3P2Sb9CbSM24jiipTUqGlU2CKgJZ2Y2VbdQb7G/Te+KHK6P3ZJszzVhzihuo3WGLtHGO5J6+ZxS7Trsw7EEfMEH9DhWzXIniVvd11xEqzQmxZQjarJcjXH1+iJHfTboarJeIjHIscVNPHHIpkjp5QAxUW1GmN7bXBMTEfd8sO2XZlHMuqN722IsQynyZTup9Dh2blJsHD/vLRyItlp7aTJGY+e25YOpGpY11aV8jfqBvS5tl1T+2y3jLFwjHm6F1FRZReM6wNYG5HcbWxq4wsZhwszBgrqyF3kCSqfC0lyxR0IINyd2DEA2G2MsZceEfhnMFpII6V4akPGLN4A/ia7m3JZ/MkDyxNj4mpkUCOObSSQAsEijUTc2LhRe5v174qqjh+b3k1L04dySbRzi1zEYbgSItjoPnjn/Qcz7NSvcG4PNiRdlVRsha/wgm4IJ7W2wOSo+WSL7zHpIilLvEGkBchG1EMkaut1kUjxODdbbYbH4dkdYap+XLJAg0oouJ1H29XVtFivbUAfLFh/wCH5pCNZiiAdpBpLyEF21kjVpT49wGVrHDFl9GIYo4lJKxqEBPWwFt8JGTEoUOVvLI/J1RwMf3kkemT4tdkWTdmVrgSMBpGw1dcN2XUKQoEjWyjfqSST1LE7sxPUnc4kMwAJJsB1J/1wt5nxIpUmKRI4gbNVSkCJfSPUfpW+XhHcnpjVcRPzbMmDCCns07C/wB2Jftyf6L1Y+gJEvKsvWBAikk3LM7fE7HdmY+ZP+w2GFCryjnS08MMk3uc0ckstRC/jllGnTzJBvYgsbDbYDoLYkcBZyBSxpUz6naeWCEufHIEdgvqTpHXA3yc2OMz454sEETVQbxuGhox6H95N8ugU+VvtYYOKM4jKyB30U0P/wBxJ3Y9oo7dWP1iOg26nbO+FcskzuvNXUJppITpSP6tl+FB5jux/DGW+onK+obfY3wsaamNRKDzqizb9Qm5UehN9R/DyxomPFGPcbJpeM1NDBgwY1owYMGA8Ixk/tJ4Jljl/pHLrrKh1yInUkb6kHf7y9x+us48tjLNpyx8ppmPBXGC1QMkKgT/ABT0twBLb+sp77B/MbXsL22bFjxlmKzxopDtQyo6yvFGzzQzKVMd0UFhY3uCp3tewxWceezcu/vmWnlVCnWUU6Qzdboeiv8AocVHDvHd5dFaTSVq+Az6bRyW6CpT/wCW3oRid64qN2cUw8I0VVV1i1tVqENOrR0wZOW7FhZnZLkjbbf8hixo5Pfq2pKAJFTaYVqI7rK0w3cagbMgBA0sCL4sZc6YxNHIVp5nQrFN8dOzMCFZHFr72OltJ/niI9P/AEXlTLAplkRDYgEmSaQ21NbfdzcnsMbpUjvluczMZViKVawuYnK/RSBgAbDV9HIbHcgqMWC8RxDaVZYT5SxsAP4gCh/Bsc+DMl90pIoju9i8rd2kc6nJ/E/kBi8tjVTavhzunf4aiI/xr/vjq+aQjczRD+Nf98VfE+bUlImupVQDexMZYE+VwpAJ9cVnA+f0dbEhjijE2gGRVisEbuC2nT8t8Ns3zpdvxLTDpMHPlGGkP5RgnHFs5lkYJDTlSdw07CMEDqVQXkP4quLtEA6AD5DCb7QvoHo64f8ADzBJD/0pvA1/TUVwpdxU5vmszSTkwNWx0hAmXWIoQ1gxEce5mKqRfWSPIYuY6WGuelrwUelSCT6J1uAzW3t0DKA6n5nFdxVk6QStULLWLFVsBUR00YkVrL1OxdNQABKb7/jjtwciUlG0UysnOlleKnALTCJydI0ruDp69hfc4z2n3y4+zTOYI4IqdWvJM8s6xoCwijZ2K6yNkFhtfFZQZRBRiWUVBKIXDVj/AFFZiTFSDvITsXHy67D4zKso8sg5boIVO4o4mvPJ61UgOy9LqDbtdumKTK8jrc8kSWo+gok/doosoHYRL3NttZ28sZtO/Xtwiimz2oWGBDBl8B/L1P25W/G1ySfPbsoyyKmhSGFdKILAf6nzJ7nHmTZVFTRLDBGERRsB+pJ7k+ZxNAxUmnTHHT3BgwY1QwYMGAMGDBgDBgwYDw4WuLeCaWvX6ZLSAWWVNnHz+0PQ4ZsGDLNsPmyPNso1ckirpO6Ea0I76ozuht3Xb+WJnD3tEpSdIeWhfpoYc2lv6D4ot+w0jGxkYXs+4Joqu5mp01n+sXwv+a9fxviPGzpHhZ0+KDiCRl1COOoTs9LKrbeZSQqR+BbE1eI4B8bPGe/MjdLfiwt+uM7zD2MlSWoq14z2D3/zIQR+RxFXIuI6faOpEyj/AKiyX/8AXUN+WN3TyyncP/EL0tdTtT+9xBHK69LrqKqQxAudr2Av5E458MUNJQJJHFUx8pn5iq0ikqSACNV7kXAO/TfCE2acQLs9DHJ6mFT/AJXGPlc2z36uWQqfMU4H/wA8ZtnlN701NuJaXtOreiXc/kgJxCzTMVqInj9zkmicWYygRREfeMpDW+SnGehOJZugEIPkIU/ndvyx7F7LcxqDeuzHbyDySm38WlV/C+N3fhvlb1F7nvG8MA0zVqKRtyKMcyTbsZHFl272U4UYOJK6tLRZRSmFWPjnJ1St6yTPex/Enyw9ZJ7J8vgsXQzsO8puv90eH88O9PTrGoVFVVGwVQAAPQDpjNW9njle2b8JeyaOJhNXt7xMfEVNzGD66t5D6nb0xpcaAAAAADYAdLY+sGKkkXMZOhgwYMa0YMGDAGDBgwBgwYMAYMGDAGDBgwBgwYMAY8tgwYAwYMGAMFse4MAYMGDAGDBgwBgwYMAYMGDAGDBgwH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D140-F8DC-4F55-A150-DF916AB4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94DCA-6779-4F4E-9659-3014F91CC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02C7E-C3CE-4A54-BD4D-F4E17F3A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9FA27-42BC-450E-B3A0-17141C15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C97B3-DA6F-439E-8074-B403256C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4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07E7-FD07-41B8-86AE-5E97FFD2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3772-279F-49F7-A1FB-521615884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9FDFF-F578-419F-BB31-C34F257A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D2C9-D741-411F-9C1F-F689B483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BBDC-398E-4F87-8076-112AA62D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4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68C5-AB1C-447C-B055-95A7EA1E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CFDC7-BBD2-4984-83E0-F79A4CB2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3C996-9CE4-4883-B903-4A6B80D6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4AE3F-CB72-4B38-BB58-C6275A29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FC7A9-532F-432A-98E4-D6135302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0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A6E5B-9C00-45F5-AA90-2570885F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688C3-A98A-4195-9E34-880BC049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57A88-5555-4C50-9790-62E8D1E8B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A888-B384-4076-A35B-C36CBE25FB4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D23DD-3974-48F9-8B97-39D72DF22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2D1E4-4C0A-4D1B-8937-4EB8263FD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3581400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  <a:p>
            <a:pPr lvl="0" algn="l"/>
            <a:r>
              <a:rPr lang="en-US" dirty="0">
                <a:solidFill>
                  <a:schemeClr val="accent1"/>
                </a:solidFill>
              </a:rPr>
              <a:t>Sports and statistics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Lecture 2: Statistics in baseball – and an overview about what makes a metric</a:t>
            </a:r>
            <a:br>
              <a:rPr lang="en-US" dirty="0">
                <a:solidFill>
                  <a:schemeClr val="accent1"/>
                </a:solidFill>
              </a:rPr>
            </a:b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4732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9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Benefits of runs created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Team level accuracy: </a:t>
            </a:r>
          </a:p>
          <a:p>
            <a:pPr lvl="2"/>
            <a:r>
              <a:rPr lang="en-US" sz="2400" dirty="0"/>
              <a:t>	- Basic version can predict a team’s run total with correlation ~ 0.95</a:t>
            </a:r>
          </a:p>
          <a:p>
            <a:pPr lvl="2"/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Individual talent: </a:t>
            </a:r>
          </a:p>
          <a:p>
            <a:pPr lvl="2"/>
            <a:r>
              <a:rPr lang="en-US" sz="2400" dirty="0"/>
              <a:t>	- Reflects individual performance only</a:t>
            </a:r>
          </a:p>
          <a:p>
            <a:pPr lvl="2"/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Repeatability?  </a:t>
            </a:r>
          </a:p>
          <a:p>
            <a:pPr lvl="2"/>
            <a:r>
              <a:rPr lang="en-US" sz="2400" dirty="0"/>
              <a:t>	- To be determined in lab</a:t>
            </a:r>
          </a:p>
        </p:txBody>
      </p:sp>
    </p:spTree>
    <p:extLst>
      <p:ext uri="{BB962C8B-B14F-4D97-AF65-F5344CB8AC3E}">
        <p14:creationId xmlns:p14="http://schemas.microsoft.com/office/powerpoint/2010/main" val="1882827945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10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Weaknesses of runs created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5358097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What’s it look like?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AF7F43-C76B-41E5-A76A-9903220F8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396829"/>
            <a:ext cx="5638800" cy="38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28399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What’s it look like?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AF7F43-C76B-41E5-A76A-9903220F8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42" y="3153916"/>
            <a:ext cx="3391202" cy="2323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C5A859-1AB8-41D9-8A3D-F4C9B59FA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240" y="2525988"/>
            <a:ext cx="4972118" cy="357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60041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 we describe the association between runs created and actual runs?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2AD8AF-B8D3-4335-9283-A651DEAE9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093304"/>
            <a:ext cx="45624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23922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 we describe the association between runs created and actual runs? Has it changed over time?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35199-53CE-44F7-9CAC-72994A1DE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3" y="2788662"/>
            <a:ext cx="6205537" cy="1780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0DD38C-FF43-4FE5-B4C2-CA7ECDC6E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11" y="4410851"/>
            <a:ext cx="3981526" cy="207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83329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Live coding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to compare the correlation of several metrics at once?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How to code a correlation matrix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Use of the package `</a:t>
            </a:r>
            <a:r>
              <a:rPr lang="en-US" sz="2400" dirty="0" err="1"/>
              <a:t>corrplot</a:t>
            </a:r>
            <a:r>
              <a:rPr lang="en-US" sz="2400" dirty="0"/>
              <a:t>`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Create new variables to compare to RC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822309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What we’ve shown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1 – Is runs created important to success?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2 – How well does the metric measure a player’s contribution?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3 – Is the metric repeatable? 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2817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3 – Is the metric repeatable?</a:t>
            </a:r>
          </a:p>
          <a:p>
            <a:pPr>
              <a:buNone/>
            </a:pPr>
            <a:endParaRPr lang="en-US" sz="2800" dirty="0"/>
          </a:p>
          <a:p>
            <a:pPr algn="ctr">
              <a:buNone/>
            </a:pPr>
            <a:r>
              <a:rPr lang="en-US" sz="2400" dirty="0">
                <a:solidFill>
                  <a:schemeClr val="tx1"/>
                </a:solidFill>
              </a:rPr>
              <a:t>Explanatory power vs. Predictive power 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1819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3 – Measuring repeatability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accent1"/>
                </a:solidFill>
              </a:rPr>
              <a:t>Before and after</a:t>
            </a:r>
          </a:p>
          <a:p>
            <a:pPr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accent1"/>
                </a:solidFill>
              </a:rPr>
              <a:t>Year </a:t>
            </a:r>
            <a:r>
              <a:rPr lang="en-US" sz="2400" i="1" dirty="0">
                <a:solidFill>
                  <a:schemeClr val="accent1"/>
                </a:solidFill>
              </a:rPr>
              <a:t>t</a:t>
            </a:r>
            <a:r>
              <a:rPr lang="en-US" sz="2400" dirty="0">
                <a:solidFill>
                  <a:schemeClr val="accent1"/>
                </a:solidFill>
              </a:rPr>
              <a:t> versus Year </a:t>
            </a:r>
            <a:r>
              <a:rPr lang="en-US" sz="2400" i="1" dirty="0">
                <a:solidFill>
                  <a:schemeClr val="accent1"/>
                </a:solidFill>
              </a:rPr>
              <a:t>t + 1</a:t>
            </a:r>
            <a:endParaRPr lang="en-US" sz="24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accent1"/>
                </a:solidFill>
              </a:rPr>
              <a:t>Odd versus even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3989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Goals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/>
          </a:p>
          <a:p>
            <a:pPr marL="514350" lvl="0" indent="-514350">
              <a:buAutoNum type="romanLcParenR"/>
            </a:pPr>
            <a:r>
              <a:rPr lang="en-US" sz="2800" dirty="0"/>
              <a:t>What to look for?</a:t>
            </a:r>
          </a:p>
          <a:p>
            <a:pPr marL="514350" lvl="0" indent="-514350">
              <a:buAutoNum type="romanLcParenR"/>
            </a:pPr>
            <a:r>
              <a:rPr lang="en-US" sz="2800" dirty="0"/>
              <a:t>Create a metric -- Runs created</a:t>
            </a:r>
          </a:p>
          <a:p>
            <a:pPr marL="514350" lvl="0" indent="-514350">
              <a:buAutoNum type="romanLcParenR"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</a:t>
            </a:fld>
            <a:endParaRPr lang="en-US"/>
          </a:p>
        </p:txBody>
      </p:sp>
      <p:sp>
        <p:nvSpPr>
          <p:cNvPr id="5" name="Shape 29"/>
          <p:cNvSpPr txBox="1">
            <a:spLocks/>
          </p:cNvSpPr>
          <p:nvPr/>
        </p:nvSpPr>
        <p:spPr>
          <a:xfrm>
            <a:off x="304800" y="358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Tools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6" name="Shape 30"/>
          <p:cNvSpPr txBox="1">
            <a:spLocks/>
          </p:cNvSpPr>
          <p:nvPr/>
        </p:nvSpPr>
        <p:spPr>
          <a:xfrm>
            <a:off x="304800" y="44196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None/>
            </a:pPr>
            <a:endParaRPr lang="en-US" sz="2800" dirty="0"/>
          </a:p>
          <a:p>
            <a:pPr marL="514350" indent="-514350">
              <a:buFont typeface="Arial"/>
              <a:buAutoNum type="romanLcParenR"/>
            </a:pPr>
            <a:r>
              <a:rPr lang="en-US" sz="2800" dirty="0"/>
              <a:t>Bivariate tools: scatter plots, </a:t>
            </a:r>
            <a:r>
              <a:rPr lang="en-US" sz="2800" i="1" dirty="0"/>
              <a:t>r, </a:t>
            </a:r>
            <a:r>
              <a:rPr lang="en-US" sz="2800" dirty="0"/>
              <a:t>R-squared</a:t>
            </a:r>
          </a:p>
          <a:p>
            <a:pPr>
              <a:buFont typeface="Arial"/>
              <a:buNone/>
            </a:pPr>
            <a:endParaRPr lang="en-US" sz="2800" dirty="0"/>
          </a:p>
          <a:p>
            <a:pPr>
              <a:buFont typeface="Arial"/>
              <a:buNone/>
            </a:pPr>
            <a:endParaRPr lang="en-US" sz="2800" dirty="0"/>
          </a:p>
          <a:p>
            <a:pPr>
              <a:buFont typeface="Arial"/>
              <a:buNone/>
            </a:pPr>
            <a:endParaRPr lang="en-US" sz="2800" dirty="0"/>
          </a:p>
          <a:p>
            <a:pPr>
              <a:buFont typeface="Arial"/>
              <a:buNone/>
            </a:pPr>
            <a:endParaRPr lang="en-US" sz="2800" dirty="0"/>
          </a:p>
          <a:p>
            <a:pPr>
              <a:buFont typeface="Arial"/>
              <a:buNone/>
            </a:pPr>
            <a:endParaRPr lang="en-US" sz="2800" dirty="0"/>
          </a:p>
          <a:p>
            <a:pPr>
              <a:buFont typeface="Arial"/>
              <a:buNone/>
            </a:pPr>
            <a:endParaRPr lang="en" sz="2800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3 – Year over Year comparisons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E7014-8F09-4CB6-A5A3-8F055D1DE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90800"/>
            <a:ext cx="60007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57379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3 – Is the metric repeatable?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7C718F-E12E-4106-A5F5-18978CD6C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444750"/>
            <a:ext cx="4574816" cy="41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36200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Tools for assessing prediction error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</a:rPr>
              <a:t>Correlation with future performance:</a:t>
            </a:r>
          </a:p>
          <a:p>
            <a:pPr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</a:rPr>
              <a:t>Mean squared error:</a:t>
            </a:r>
          </a:p>
          <a:p>
            <a:pPr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</a:rPr>
              <a:t>Mean absolute error: 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3851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Questions we’ll want to answer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1 – Is the metric important to success?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r>
              <a:rPr lang="en-US" sz="2800" dirty="0"/>
              <a:t>	</a:t>
            </a: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2 – How well does the metric measure a player’s contribution?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3 – Is the metric repeatable? </a:t>
            </a:r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561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4648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Is the metric important to success?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2400" b="0" dirty="0"/>
              <a:t>What’s “important?” What’s “success?”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	-Examples in baseball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	Stolen bases	 		Batting average	Home runs			Walks</a:t>
            </a:r>
            <a:br>
              <a:rPr lang="en-US" sz="2400" b="0" dirty="0"/>
            </a:br>
            <a:r>
              <a:rPr lang="en-US" sz="2400" b="0" dirty="0"/>
              <a:t>	RBIs				Slugging percentage</a:t>
            </a:r>
            <a:br>
              <a:rPr lang="en-US" sz="2400" b="0" dirty="0"/>
            </a:br>
            <a:r>
              <a:rPr lang="en-US" sz="2400" b="0" dirty="0"/>
              <a:t>							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377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586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well does the metric measure a player’s contribution?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	Stolen bases	 		Batting average	Home runs			Walks</a:t>
            </a:r>
            <a:br>
              <a:rPr lang="en-US" sz="2400" b="0" dirty="0"/>
            </a:br>
            <a:r>
              <a:rPr lang="en-US" sz="2400" b="0" dirty="0"/>
              <a:t>	RBIs				Slugging percentage</a:t>
            </a:r>
            <a:br>
              <a:rPr lang="en-US" sz="2400" b="0" dirty="0"/>
            </a:br>
            <a:r>
              <a:rPr lang="en-US" sz="2400" b="0" dirty="0"/>
              <a:t>		</a:t>
            </a:r>
            <a:br>
              <a:rPr lang="en-US" sz="2400" b="0" dirty="0"/>
            </a:br>
            <a:r>
              <a:rPr lang="en-US" sz="2400" b="0" dirty="0"/>
              <a:t>Which are impacted by a player’s teammates?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Which are impacted by a player’s ballpark?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Which are impacted by a player’s coach?	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Which are impacted by a player’s era?				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4175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8229600" cy="533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Is the metric repeatable?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sz="2400" b="0" dirty="0"/>
            </a:br>
            <a:r>
              <a:rPr lang="en-US" sz="2400" b="0" dirty="0"/>
              <a:t>	Stolen bases	 		Batting average	Home runs			Walks</a:t>
            </a:r>
            <a:br>
              <a:rPr lang="en-US" sz="2400" b="0" dirty="0"/>
            </a:br>
            <a:r>
              <a:rPr lang="en-US" sz="2400" b="0" dirty="0"/>
              <a:t>	RBIs				Slugging percentage</a:t>
            </a:r>
            <a:br>
              <a:rPr lang="en-US" sz="2400" b="0" dirty="0"/>
            </a:br>
            <a:r>
              <a:rPr lang="en-US" sz="2400" b="0" dirty="0"/>
              <a:t>		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Why is repeatability (?) important?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How does sample size fit in?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How to judge repeatable?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					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2564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6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90800"/>
            <a:ext cx="7861300" cy="2578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6764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Why runs created? </a:t>
            </a:r>
            <a:r>
              <a:rPr lang="en-US" sz="2400" dirty="0"/>
              <a:t>	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656377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7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777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General assumptions &amp; expectations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Different valuations to different types of hits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Hitters only control their performance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Hitters do not control when they hit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Hitters do not control importance of at-bat relative to game’s outcome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704672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8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7607300" cy="34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044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8744</TotalTime>
  <Words>622</Words>
  <Application>Microsoft Office PowerPoint</Application>
  <PresentationFormat>On-screen Show (4:3)</PresentationFormat>
  <Paragraphs>176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Custom Theme</vt:lpstr>
      <vt:lpstr>Custom Design</vt:lpstr>
      <vt:lpstr>  Sports and statistics  Lecture 2: Statistics in baseball – and an overview about what makes a metric </vt:lpstr>
      <vt:lpstr>Goals</vt:lpstr>
      <vt:lpstr>Questions we’ll want to answer</vt:lpstr>
      <vt:lpstr>Is the metric important to success?   What’s “important?” What’s “success?”   -Examples in baseball   Stolen bases    Batting average Home runs   Walks  RBIs    Slugging percentage        </vt:lpstr>
      <vt:lpstr>How well does the metric measure a player’s contribution?   Stolen bases    Batting average Home runs   Walks  RBIs    Slugging percentage    Which are impacted by a player’s teammates?  Which are impacted by a player’s ballpark?  Which are impacted by a player’s coach?   Which are impacted by a player’s era?    </vt:lpstr>
      <vt:lpstr>Is the metric repeatable?   Stolen bases    Batting average Home runs   Walks  RBIs    Slugging percentage     Why is repeatability (?) important?  How does sample size fit in?  How to judge repeatable?       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Live coding</vt:lpstr>
      <vt:lpstr>What we’ve shown</vt:lpstr>
      <vt:lpstr>Ex: Runs created</vt:lpstr>
      <vt:lpstr>Ex: Runs created</vt:lpstr>
      <vt:lpstr>Ex: Runs created</vt:lpstr>
      <vt:lpstr>Ex: Runs created</vt:lpstr>
      <vt:lpstr>Tools for assessing prediction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Treating Chronic Fatigue Syndrome</dc:title>
  <dc:creator>PubHealthGuest</dc:creator>
  <cp:lastModifiedBy>Lopez, Michael</cp:lastModifiedBy>
  <cp:revision>109</cp:revision>
  <dcterms:modified xsi:type="dcterms:W3CDTF">2020-09-02T02:35:36Z</dcterms:modified>
</cp:coreProperties>
</file>