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A997-BA48-0E43-9E91-B1BE2491B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F9AA5-E4D9-4942-9AB9-58DE8F593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006DF-A18E-2A47-AA82-E578FE01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15206-E3D9-7443-BE6B-DA446B69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BDED7-2399-6545-8583-DFC0336E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9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8CF7-78D9-BF42-BDDD-DBD011E9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AAF38-ABA7-0343-8D43-665E96472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9214C-2203-2042-8DB8-A1219289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F0662-3B79-FC43-A93A-FBAA2E81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85EB-1417-AB46-8919-BC0DF421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8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5A741-E6C8-FE43-8CFB-8A43026B2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45F58-3A76-5448-91A8-B4788C49F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34B69-649C-6F4C-A9EB-92257EE8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E9511-53F8-8245-9CA6-A051F334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2EE09-4093-D544-9E73-C89DA1D1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3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B227-3911-E049-A06F-931BBBA8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15953-4BF2-F34A-9EAC-62D954A58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3E6EE-38FF-654A-A026-020FD660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D854A-C499-AE4B-A361-C315FFD8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2F3D2-D954-0540-8DA0-EFE9D230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2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77CD-C6B0-5E45-B8E9-28B55619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95B7F-D27A-4741-AE31-440E35DBF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C04A1-4DDF-6248-AEE3-14103C72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587F-16FE-7849-A0FA-1374C423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8833-E836-4044-822E-568C922E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4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8259-584B-6A40-9B94-96A0ED6E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EC8E1-93D6-C040-B2FE-EE473A6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92F76-FB7A-C547-98AC-07302D0DC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C4548-0169-5B45-94EA-29E75836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5FECC-685D-C445-8278-00BD094F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40F43-21A6-DC43-9548-A35A4517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3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A9F3-279A-3149-ABFA-DC1A8F5F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E0024-ADDC-A342-89AB-B954694E9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CB8BA-E078-1B46-A2BC-93A41F733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0202C-196F-CB4C-BAB4-BA17D53CE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29928-D272-8C42-AB50-E9565F9D1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7133E-54C6-8D45-94B6-CC2DB227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10/4/19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D7A1F-32C5-D84F-8F45-A54178F1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6F716-2B46-494D-9AE0-CAE0B4BB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2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D0EF-CCD8-E844-99AE-CD55A58F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0CCBC-4B55-8049-9F08-9ED817F5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D3CC4-F6F6-0543-888B-49976995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179E7-A8D9-5F4F-B8F6-ED6524BB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0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ED072-BF13-D94C-AF03-E0892957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10/4/19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E6EFA-D09A-5E4F-9D7C-F4DC5EFA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5E34B-23B0-DA4A-9A79-33F79FE7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4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D7F9-05BD-054D-B81A-D562C165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CD4C-45E1-1D4D-B571-387AC88BE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4DA3D-3D75-0849-B5E8-BFD93CD7A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2D99A-5BDC-D34C-AEA9-B6235A8C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23C9B-49CC-9A4B-A998-9CA7ECA7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F4FD1-9858-7F4B-970B-98C42559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7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3986-8DB7-A04B-825E-37A8A1D6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BBC79-6773-B446-BCD3-CBCF2D88C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C09EC-5E56-B94F-821C-624AC32A2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40939-0507-134C-AC82-D7C3865C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C56AA-52C7-594A-979C-D82069E1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0833-DFC3-5549-B9D9-91EC4A19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1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6D060-7098-6A4F-80B4-AFAD39E8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BA5EF-EF1E-134F-8159-C0F8F69FE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15ED9-8AB8-3A4B-86BA-183BDBAA4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7140-955C-CD4B-988D-ACA1FCB3A627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4E091-7482-7F4E-B428-7CBEB39DC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96911-EC03-CC4C-95AA-7180B22DC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7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crug.slack.com/" TargetMode="External"/><Relationship Id="rId2" Type="http://schemas.openxmlformats.org/officeDocument/2006/relationships/hyperlink" Target="https://github.com/ocrug/advanced_regres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crug.org/" TargetMode="External"/><Relationship Id="rId5" Type="http://schemas.openxmlformats.org/officeDocument/2006/relationships/hyperlink" Target="https://www.amazon.com/dp/1138049018/" TargetMode="External"/><Relationship Id="rId4" Type="http://schemas.openxmlformats.org/officeDocument/2006/relationships/hyperlink" Target="http://web.csulb.edu/~okorost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0CDFB-501F-7840-97BD-E169EDF1F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700">
                <a:solidFill>
                  <a:schemeClr val="bg1"/>
                </a:solidFill>
              </a:rPr>
              <a:t>Advanced Regression Models with R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4234E-2C0E-C745-B72D-FC50C9171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Dr. Olga </a:t>
            </a:r>
            <a:r>
              <a:rPr lang="en-US" sz="1400" dirty="0" err="1">
                <a:solidFill>
                  <a:schemeClr val="bg1"/>
                </a:solidFill>
              </a:rPr>
              <a:t>Korosteleva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CSULB, Department of Mathematics &amp; Statistics</a:t>
            </a:r>
          </a:p>
          <a:p>
            <a:pPr algn="l"/>
            <a:endParaRPr lang="en-US" sz="1400" dirty="0">
              <a:solidFill>
                <a:schemeClr val="bg1"/>
              </a:solidFill>
            </a:endParaRPr>
          </a:p>
          <a:p>
            <a:pPr algn="l"/>
            <a:r>
              <a:rPr lang="en-US" sz="1400" i="1" dirty="0">
                <a:solidFill>
                  <a:schemeClr val="bg1"/>
                </a:solidFill>
              </a:rPr>
              <a:t>Orange County R Users Group Fall Workshop, 2019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979626-9E05-EC42-B913-181BC1D62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535621"/>
            <a:ext cx="4047843" cy="241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5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ECBF-9753-2840-9D03-0F5ABA9F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Dr. Olga Korosteleva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111AD-7E46-F449-B005-222C54F33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887" y="2155119"/>
            <a:ext cx="3213100" cy="381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A4AC32-E9DF-B543-BB79-FAC7869B0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397" y="2155119"/>
            <a:ext cx="2668716" cy="40030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E3A73A-1E8A-584C-976A-4E683E9504E0}"/>
              </a:ext>
            </a:extLst>
          </p:cNvPr>
          <p:cNvSpPr/>
          <p:nvPr/>
        </p:nvSpPr>
        <p:spPr>
          <a:xfrm>
            <a:off x="1546863" y="6060218"/>
            <a:ext cx="3288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web.csulb.edu</a:t>
            </a:r>
            <a:r>
              <a:rPr lang="en-US" dirty="0"/>
              <a:t>/~</a:t>
            </a:r>
            <a:r>
              <a:rPr lang="en-US" dirty="0" err="1"/>
              <a:t>okoroste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3217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B72D-9B66-FA47-8691-E8B3325E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8C2B2-5CC5-4240-B052-C366EFFB0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Gamma regression</a:t>
            </a:r>
          </a:p>
          <a:p>
            <a:r>
              <a:rPr lang="en-US" dirty="0"/>
              <a:t>Ordinary logistic regression</a:t>
            </a:r>
          </a:p>
          <a:p>
            <a:r>
              <a:rPr lang="en-US" dirty="0"/>
              <a:t>Poisson regression</a:t>
            </a:r>
          </a:p>
          <a:p>
            <a:r>
              <a:rPr lang="en-US" dirty="0"/>
              <a:t>Zero-inflated Poisson regression</a:t>
            </a:r>
          </a:p>
          <a:p>
            <a:r>
              <a:rPr lang="en-US" dirty="0"/>
              <a:t>Beta regression</a:t>
            </a:r>
          </a:p>
          <a:p>
            <a:r>
              <a:rPr lang="en-US" dirty="0"/>
              <a:t>Longitudinal random slope &amp; intercept regression</a:t>
            </a:r>
          </a:p>
          <a:p>
            <a:r>
              <a:rPr lang="en-US" dirty="0"/>
              <a:t>Longitudinal logistic regression</a:t>
            </a:r>
          </a:p>
          <a:p>
            <a:r>
              <a:rPr lang="en-US" dirty="0"/>
              <a:t>Hierarchical models</a:t>
            </a:r>
          </a:p>
        </p:txBody>
      </p:sp>
    </p:spTree>
    <p:extLst>
      <p:ext uri="{BB962C8B-B14F-4D97-AF65-F5344CB8AC3E}">
        <p14:creationId xmlns:p14="http://schemas.microsoft.com/office/powerpoint/2010/main" val="62466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2299-FA4E-584B-910C-6C4E458A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Schedule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A310799-011B-F44E-8BD8-432E88AF1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219352"/>
              </p:ext>
            </p:extLst>
          </p:nvPr>
        </p:nvGraphicFramePr>
        <p:xfrm>
          <a:off x="838200" y="1690688"/>
          <a:ext cx="10515600" cy="445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7467052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3413779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84515533"/>
                    </a:ext>
                  </a:extLst>
                </a:gridCol>
              </a:tblGrid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Where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576814"/>
                  </a:ext>
                </a:extLst>
              </a:tr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8:30 – 9:00 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SB1 Lobby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231255"/>
                  </a:ext>
                </a:extLst>
              </a:tr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9:00 – 9:30 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Intro &amp; Computer Set-up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SB2100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4505"/>
                  </a:ext>
                </a:extLst>
              </a:tr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9:30 – 11:00 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Session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SB2100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461813"/>
                  </a:ext>
                </a:extLst>
              </a:tr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11:00 – 11:15 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206917"/>
                  </a:ext>
                </a:extLst>
              </a:tr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11:15 – 12:30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Session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SB2100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567796"/>
                  </a:ext>
                </a:extLst>
              </a:tr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12:30 – 1:30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Lunch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Patio, 3</a:t>
                      </a:r>
                      <a:r>
                        <a:rPr lang="en-US" baseline="30000"/>
                        <a:t>rd</a:t>
                      </a:r>
                      <a:r>
                        <a:rPr lang="en-US"/>
                        <a:t> Floor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92763"/>
                  </a:ext>
                </a:extLst>
              </a:tr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1:30 – 2:30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Session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SB2100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541091"/>
                  </a:ext>
                </a:extLst>
              </a:tr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2:30 – 2:45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0489"/>
                  </a:ext>
                </a:extLst>
              </a:tr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2:45 – 4:15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Session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SB2100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833534"/>
                  </a:ext>
                </a:extLst>
              </a:tr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4:15 PM – 4:30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Wrap-up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SB2100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83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76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2A0A-BEE3-9246-8126-58147C6E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726E-52EB-E241-8E67-5DB953713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GitHub Repo</a:t>
            </a:r>
            <a:br>
              <a:rPr lang="en-US" dirty="0"/>
            </a:br>
            <a:r>
              <a:rPr lang="en-US" dirty="0">
                <a:hlinkClick r:id="rId2"/>
              </a:rPr>
              <a:t>https://github.com/ocrug/advanced_regression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Slack Channel for the workshop: #regression-2019</a:t>
            </a:r>
            <a:br>
              <a:rPr lang="en-US" dirty="0"/>
            </a:br>
            <a:r>
              <a:rPr lang="en-US" dirty="0">
                <a:hlinkClick r:id="rId3"/>
              </a:rPr>
              <a:t>https://ocrug.slack.com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Dr. Olga </a:t>
            </a:r>
            <a:r>
              <a:rPr lang="en-US" dirty="0" err="1"/>
              <a:t>Korosteleva</a:t>
            </a:r>
            <a:br>
              <a:rPr lang="en-US" dirty="0"/>
            </a:br>
            <a:r>
              <a:rPr lang="en-US" dirty="0">
                <a:hlinkClick r:id="rId4"/>
              </a:rPr>
              <a:t>http://web.csulb.edu/~okoroste/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Advanced Regression Models with SAS and R</a:t>
            </a:r>
            <a:br>
              <a:rPr lang="en-US" dirty="0"/>
            </a:br>
            <a:r>
              <a:rPr lang="en-US" dirty="0">
                <a:hlinkClick r:id="rId5"/>
              </a:rPr>
              <a:t>https://www.amazon.com/dp/1138049018/</a:t>
            </a:r>
            <a:endParaRPr lang="en-US" dirty="0"/>
          </a:p>
          <a:p>
            <a:endParaRPr lang="en-US" dirty="0"/>
          </a:p>
          <a:p>
            <a:r>
              <a:rPr lang="en-US" dirty="0"/>
              <a:t>Orange County R Users Group</a:t>
            </a:r>
            <a:br>
              <a:rPr lang="en-US" dirty="0"/>
            </a:br>
            <a:r>
              <a:rPr lang="en-US" dirty="0">
                <a:hlinkClick r:id="rId6"/>
              </a:rPr>
              <a:t>https://ocrug.org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9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B2F7-8DA4-6F48-9C43-E29E4FE7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0A2EA-24BD-F948-8D1B-637608930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Olga </a:t>
            </a:r>
            <a:r>
              <a:rPr lang="en-US" dirty="0" err="1"/>
              <a:t>Korosteleva</a:t>
            </a:r>
            <a:endParaRPr lang="en-US" dirty="0"/>
          </a:p>
          <a:p>
            <a:endParaRPr lang="en-US" dirty="0"/>
          </a:p>
          <a:p>
            <a:r>
              <a:rPr lang="en-US" dirty="0"/>
              <a:t>Paul Merage School of Business</a:t>
            </a:r>
          </a:p>
          <a:p>
            <a:endParaRPr lang="en-US" dirty="0"/>
          </a:p>
          <a:p>
            <a:r>
              <a:rPr lang="en-US" dirty="0"/>
              <a:t>Helpers &amp; Volunteers</a:t>
            </a:r>
          </a:p>
          <a:p>
            <a:endParaRPr lang="en-US" dirty="0"/>
          </a:p>
          <a:p>
            <a:r>
              <a:rPr lang="en-US" dirty="0"/>
              <a:t>OCRUG Members</a:t>
            </a:r>
          </a:p>
        </p:txBody>
      </p:sp>
    </p:spTree>
    <p:extLst>
      <p:ext uri="{BB962C8B-B14F-4D97-AF65-F5344CB8AC3E}">
        <p14:creationId xmlns:p14="http://schemas.microsoft.com/office/powerpoint/2010/main" val="299024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146</Words>
  <Application>Microsoft Macintosh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Advanced Regression Models with R Applications</vt:lpstr>
      <vt:lpstr>Dr. Olga Korosteleva</vt:lpstr>
      <vt:lpstr>Workshop Topics</vt:lpstr>
      <vt:lpstr>Schedule</vt:lpstr>
      <vt:lpstr>Important Links</vt:lpstr>
      <vt:lpstr>Special Thanks 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Regression Models with R Applications</dc:title>
  <dc:creator>Ryan Benz</dc:creator>
  <cp:lastModifiedBy>Ryan Benz</cp:lastModifiedBy>
  <cp:revision>6</cp:revision>
  <cp:lastPrinted>2019-10-05T01:44:54Z</cp:lastPrinted>
  <dcterms:created xsi:type="dcterms:W3CDTF">2019-10-05T01:02:44Z</dcterms:created>
  <dcterms:modified xsi:type="dcterms:W3CDTF">2019-10-05T02:14:22Z</dcterms:modified>
</cp:coreProperties>
</file>