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B Garamond"/>
      <p:regular r:id="rId30"/>
      <p:bold r:id="rId31"/>
      <p:italic r:id="rId32"/>
      <p:boldItalic r:id="rId33"/>
    </p:embeddedFont>
    <p:embeddedFont>
      <p:font typeface="EB Garamond Regula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35" Type="http://schemas.openxmlformats.org/officeDocument/2006/relationships/font" Target="fonts/EBGaramondRegular-bold.fntdata"/><Relationship Id="rId12" Type="http://schemas.openxmlformats.org/officeDocument/2006/relationships/slide" Target="slides/slide7.xml"/><Relationship Id="rId34" Type="http://schemas.openxmlformats.org/officeDocument/2006/relationships/font" Target="fonts/EBGaramondRegular-regular.fntdata"/><Relationship Id="rId15" Type="http://schemas.openxmlformats.org/officeDocument/2006/relationships/slide" Target="slides/slide10.xml"/><Relationship Id="rId37" Type="http://schemas.openxmlformats.org/officeDocument/2006/relationships/font" Target="fonts/EBGaramondRegular-bold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Regula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d271f05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d271f05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1571f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e1571f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e1571f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e1571f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e1571f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e1571f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e1571f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e1571f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e1571f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e1571f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ee1571f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ee1571f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e1571f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ee1571f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e1571f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e1571f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e1571f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ee1571f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e1571f7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e1571f7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e1571f7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e1571f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ee1571f7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ee1571f7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e1571f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e1571f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ee1571f7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ee1571f7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ee1571f7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ee1571f7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d271f05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d271f05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d271f05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d271f05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e1571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e1571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e1571f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e1571f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e1571f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e1571f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e1571f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e1571f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1571f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e1571f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okae/anet_cours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9.jp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6975" y="366125"/>
            <a:ext cx="59388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Network and Spatial Analyses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12. February 2020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Lecture: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Course Introduction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B Garamond"/>
              <a:buChar char="-"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Who, where, when, why?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Topics in Economic Geography I.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B Garamond"/>
              <a:buChar char="-"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Uneven</a:t>
            </a: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spatial distribution of economic activities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B Garamond"/>
              <a:buChar char="-"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Agglomeration (economies) and clusters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EB Garamond"/>
              <a:buChar char="-"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Related </a:t>
            </a: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variety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Seminar: 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EB Garamond"/>
                <a:ea typeface="EB Garamond"/>
                <a:cs typeface="EB Garamond"/>
                <a:sym typeface="EB Garamond"/>
              </a:rPr>
              <a:t>Introduction to R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Course Github page:</a:t>
            </a: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u" u="sng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https://github.com/bokae/anet_course</a:t>
            </a:r>
            <a:endParaRPr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18495" r="19646" t="0"/>
          <a:stretch/>
        </p:blipFill>
        <p:spPr>
          <a:xfrm>
            <a:off x="6395761" y="3593100"/>
            <a:ext cx="1128588" cy="11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350" y="3593100"/>
            <a:ext cx="1165575" cy="11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What is a location?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Regions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division of space into subunits is not a priori given.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Besides the national level, supranational (global) and subnational (regional, local) levels structure economic activities.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Region types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Nodal region: consistent, has more-or-less definable boundaries, and is homogeneous with respect to the socio-economic phenomenon under investigation (e.g. labour market regions).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Planning region: statistical, planning and public governance (e.g. EU NUTS regions).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NUTS system of the EU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51" y="1440184"/>
            <a:ext cx="3263450" cy="327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250" y="1440135"/>
            <a:ext cx="3263450" cy="3271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1791475" y="10290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NUTS 2 regions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747875" y="1028975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NUTS 3 regions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857850" y="4723150"/>
            <a:ext cx="721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https://www.ksh.hu/regionalatlas_eu_nuts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311708" y="13323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The spatial concentration of economic activities gives rise to externalities.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Perspectives on spatial concentration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New Economic Geography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Spatial concentration as a source of positive externalities.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Centrum-periphery model: the emergence of a C-P structure depends on transportation costs, returns to scale and the share of manufacturing activities (Krugman 1991, Fujita et al. 1999).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Business Studies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Spatial concentration as competitive advantage.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Clusters: to increase productivity,  factor  inputs  must  improve  in  efficiency, quality and ultimately specialization to  particular  cluster  areas (Porter 1998b).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Agglomeration economies (externalities)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Agglomeration is</a:t>
            </a: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spatial concentration of economic activities.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Localisation economies (MAR): specialised local labour market, specialised local suppliers, local knowledge spillovers within industries.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Jacobs-externalities: advantages from the diversity of economic activities and knowledge spillovers between them.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Urbanisation economies: advantages of region size and size-efficient public services.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11700" y="3335900"/>
            <a:ext cx="85206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"After all, intellectual breakthroughs must cross hallways and streets more easily than oceans and continents." (Glaeser et al. 1992, pp. 1127.).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Micro-Foundations of Urban Agglomeration Economies (Duranton-Puga 2004)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00" y="2367850"/>
            <a:ext cx="23241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950" y="2367850"/>
            <a:ext cx="19716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000" y="2367850"/>
            <a:ext cx="19812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1167450" y="19165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Sharing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952688" y="19165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Matching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6646488" y="19165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Learning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Industrial districts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Marshallian district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An industrial district is a sizeable and spatially delimited area of trade-oriented economic activity with a distinctive economic specialisation (Markusen 1996).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Marshallian New Industrial District and Third Italy.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Other variants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Hub-and-spoke district: few major companies and suppliers.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Satellite industrial platform: branch plants of absent multinational corporations.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State-centered district: major government tenant anchors the local economy.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Clusters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Clusters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  cluster  is  a critical  mass  of  companies  in  a  particular location (Porter 1998b).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A cluster allows each member to benefit as if it had greater scale or as if it had joined with others without sacrificing its flexibility.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Competitive advantage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Factor conditions.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Demand conditions.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Firm strategy, structure and rivalry.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Related and supporting industries.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Specialisation and diversity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Specialisation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Knowledge spillovers within industries.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Incremental, process innovation.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Diversity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Knowledge spillovers between industries.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Radical, product innovation.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13" y="2887700"/>
            <a:ext cx="8477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688" y="2892463"/>
            <a:ext cx="10572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2613" y="3729738"/>
            <a:ext cx="1285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488" y="2892475"/>
            <a:ext cx="1333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9900" y="2892475"/>
            <a:ext cx="1104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50" y="3730663"/>
            <a:ext cx="8477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ctrTitle"/>
          </p:nvPr>
        </p:nvSpPr>
        <p:spPr>
          <a:xfrm>
            <a:off x="311708" y="13323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Related activities tend to co-agglomerate in space.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1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0"/>
            <a:ext cx="151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000" y="0"/>
            <a:ext cx="151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6000" y="0"/>
            <a:ext cx="1584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0000" y="0"/>
            <a:ext cx="151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33399" l="0" r="0" t="0"/>
          <a:stretch/>
        </p:blipFill>
        <p:spPr>
          <a:xfrm>
            <a:off x="7632000" y="0"/>
            <a:ext cx="15120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512000" y="1438275"/>
            <a:ext cx="15120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ESZTER BOKÁNYI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bokanyi.eszter@krtk.mta.hu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)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Junior </a:t>
            </a: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Researcher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ANET Lab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ELTE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Department of Physics of Complex Systems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60000" y="1438275"/>
            <a:ext cx="1512000" cy="3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LÁSZLÓ CZALLER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czaller.laszlo@krtk.mta.hu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)</a:t>
            </a:r>
            <a:endParaRPr sz="8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Junior Researcher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ANET Lab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ELTE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Department of Social and Economic Geography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72000" y="1438275"/>
            <a:ext cx="15120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SÁNDOR JUHÁSZ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juhasz.sandor@krtk.mta.hu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 sz="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Junior Researcher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ANET Lab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01850" y="1438275"/>
            <a:ext cx="15120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ZOLTÁN ELEKES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elekes.zoltan@krtk.mta.hu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)</a:t>
            </a:r>
            <a:endParaRPr sz="800"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Junior Researcher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ANET Lab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Umeå University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Department of Geography 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574775" y="1438275"/>
            <a:ext cx="1512000" cy="3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GERGŐ TÓTH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toth.gergo@krtk.mta.hu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 sz="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Junior Researcher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ANET Lab</a:t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University College Dublin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Spatial Dynamics Lab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150" y="1438275"/>
            <a:ext cx="15120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353535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BALÁZS LENGYEL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(</a:t>
            </a:r>
            <a:r>
              <a:rPr lang="hu" sz="800">
                <a:solidFill>
                  <a:srgbClr val="0366D6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lengyel.balazs@krtk.mta.hu</a:t>
            </a:r>
            <a:r>
              <a:rPr lang="hu" sz="8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)</a:t>
            </a:r>
            <a:endParaRPr sz="800">
              <a:solidFill>
                <a:srgbClr val="353535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Head of ANET Lab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Institute of Economics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Lead Researcher </a:t>
            </a:r>
            <a:endParaRPr sz="1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latin typeface="EB Garamond"/>
                <a:ea typeface="EB Garamond"/>
                <a:cs typeface="EB Garamond"/>
                <a:sym typeface="EB Garamond"/>
              </a:rPr>
              <a:t>Corvinus University of Budapes</a:t>
            </a:r>
            <a:r>
              <a:rPr lang="hu" sz="1000">
                <a:solidFill>
                  <a:srgbClr val="353535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</a:t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53535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strike="sngStrike">
                <a:latin typeface="EB Garamond"/>
                <a:ea typeface="EB Garamond"/>
                <a:cs typeface="EB Garamond"/>
                <a:sym typeface="EB Garamond"/>
              </a:rPr>
              <a:t>Love</a:t>
            </a: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Nothing is in the air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“When an industry has thus chosen a locality for itself, it is likely to stay there long [...]. The mysteries of the trade become no mysteries; but are as it were in the air, and children learn many of them unconsciously” (Alfred Marshall 1890, pp. 198.).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Being there is not enough when it comes to innovative activities of co-located firms in cities or clusters (Fitjar - Rodríguez-Pose 2017).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Knowledge does not behave as a public good at the micro-level.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Collective learning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" y="1087313"/>
            <a:ext cx="3306675" cy="3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But who are these neighbours?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Nearby locations.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Related activities.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1357463" y="4604625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Hidalgo (2018)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525" y="1847954"/>
            <a:ext cx="1933575" cy="144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525" y="3373859"/>
            <a:ext cx="1933575" cy="12983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6353112" y="4703625"/>
            <a:ext cx="2155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https://atlas.media.mit.edu/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Proximity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Proximity (Boschma 2005)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Geographical proximity.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Institutional proximity.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Social proximity.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Organisational proximity.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Cognitive proximity.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Not too much, not too little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Optimal proximity to be conducive of learning and innovation.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Proximity-paradox (Broekel - Boschma 2012): proximity is a key driver for agents to connect and exchange knowledge, but too much proximity harms innovative performance.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Co-agglomeration, related activities and related variety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42603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Co-agglomeration of industries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Manufacturing industries tend to co-agglomerate when there is a high degree of sharing of goods, labour and ideas (Ellison et al. 2010).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Related variety (Frenken et al. 2007)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Knowledge spillovers between industries may be realised when there is not much, nor not too little cognitive proximity.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Decomposition of overall industrial variety to related and unrelated components.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Jacobs-externalities arise when there is related variety among local economic activities.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3151825"/>
            <a:ext cx="39369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Related activities in clusters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Related and supporting industries as sources of competitive advantage.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Literature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11700" y="1152475"/>
            <a:ext cx="8417400" cy="20139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Boschma, R. (2005): Proximity and Innovation: A Critical Assessment.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Regional Studies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39, 1, 61-74.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Broekel, T. - Boschma, R. (2012): Knowledge networks in the Dutch aviation industry: the proximity paradox.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Journal of Economic Geography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12, 409-433.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Dijkstra, L. - Poelman, H. - Rodríguez-Pose, A. (2019): The geography of EU discontent.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Regional Studies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DOI: https://doi.org/10.1080/00343404.2019.1654603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Duranton, G. – Puga, D. (2004): Micro-foundations of urban agglomeration economies. In Henderson, J. V. - Thisse, J-F. (eds.):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Handbook of Regional and Urban Economics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Elsevier, Amsterdam, 2063–2117.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Ellison, G. - Glaeser, E. L. - Kerr, W. R. (2010): What Causes Industry Agglomeration? Evidence from Coagglomeration Patterns.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American Economic Review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100, 3, 1195-1213.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Fitjar, R. D. - Rodríguez-Pose, R. (2017): Nothing is in the Air.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Growth and Change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48, 1, 22-39.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Florida, R. (2005): The World is Spiky.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The Atlantic Monthly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October.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Frenken, K. - Van Oort, F. - Verburg, T. (2007): Related Variety, Unrelated Variety and Regional Economic Growth.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Regional Studies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41, 5, 685-697.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Friedman, T. L. (2005):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The World Is Flat: A Brief History of the Twenty-first Century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Farrar, Straus and Giroux.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Fujita, M. - Krugman, P. - Venables, A. J. (1999):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The Spatial Economy. Cities, Regions, and International Trade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MIT Press.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Glaeser, E. L. - Kallal, H. D. - Scheinkman, J. A. - Shleifer, A. (1992): Growth in Cities.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Journal of Political Economy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100, 6, 1126-1152.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Hidalgo, C. (2018):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Principles of Collective Learning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Keynote at the Innovation, Economic Complexity, and Economic Geography Workshop, MIT Media Lab, Boston.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Krugman, Paul (1991): Increasing Returns and Economic Geography.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Journal of Political Economy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99, 483-99.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Markusen, A. (1996): Sticky Places in Slippery Space: A Typology of Industrial Districts.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Economic Geography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72, 3, pp. 293-313.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Marshall, A. (1890):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Principles of Economics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Macmillan, London and New York.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Massey, D. (1984):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Spatial Divisions of Labour: Social Structures and the Geography of Production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Routledge, New York.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Porter, M. (1998a): Clusters and the New Economics of Competition.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Harvard Business Review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Nov-Dec, 77-90.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Porter, M. (1998b): The Adam Smith Adress. Location, Clusters and the "New" Microeconomics of Competition.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Business Economics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1, 7-14.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-45000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Rodríguez-Pose, A. (2018): The revenge of the places that don’t matter (and what to do about it). </a:t>
            </a:r>
            <a:r>
              <a:rPr i="1"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Cambridge Journal of Regions, Economy and Society</a:t>
            </a: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, 11, 189-209.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 </a:t>
            </a:r>
            <a:endParaRPr sz="10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12425" y="513200"/>
            <a:ext cx="79965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Assessment: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Participation in the lectures - 10%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All students must participate in the lectures. If you miss the upcoming class please write an email to </a:t>
            </a:r>
            <a:r>
              <a:rPr lang="hu">
                <a:solidFill>
                  <a:srgbClr val="0366D6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toth.gergo@krtk.mta.hu</a:t>
            </a: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 Missing more than 3 lectures results in a reduction from the participation grade.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 activity - 20%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Students receive points based on their activity during the seminar. They should answer questions,formulate their own inquiries, and actively participate in the discussion.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Homework - 20%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During the semester, students have one homework exercise.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Semester project - 50%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For the project, students have to choose one topic related to the course and write a paper (minimum 1000 - maximum 4000 words) to demonstrate their understanding of the concepts and the data analysis methods acquired during the semester. The project paper must follow the attached guidelines! R script attached to the final paper is welcomed (not included in the word count)!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Deadline: During the exam-period, exact date TBA.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323300" y="279225"/>
            <a:ext cx="4541100" cy="4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1) Course Introduction and Topics in Economic Geography 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Introduction to 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2) Topics in Economic Geography II</a:t>
            </a: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Econometrics reminder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3) Introduction to Networks 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Intro network exercise in 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4) Introduction to Networks II.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Network measures and plots in 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5)</a:t>
            </a:r>
            <a:r>
              <a:rPr b="1" lang="hu" sz="16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No Class (11th of March)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6) Anatomy of Clusters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EconGeo R package and Exponential Random Graph Models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01933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745025" y="205725"/>
            <a:ext cx="41859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7) Principle of Relatedness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Netflix of regions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8) Spatial Equilibrium 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Seminar: Project proposals (25th of March)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9) Spatial Equilibrium II.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Introduction to GIS mapping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10) Zipf’s law and Urban scaling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Scaling laws of politics and words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11)</a:t>
            </a:r>
            <a:r>
              <a:rPr b="1" lang="hu" sz="16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 Easter (8-14. April)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12) Social and Communication Networks I.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4292E"/>
                </a:solidFill>
                <a:highlight>
                  <a:srgbClr val="FFFFFF"/>
                </a:highlight>
                <a:latin typeface="EB Garamond Regular"/>
                <a:ea typeface="EB Garamond Regular"/>
                <a:cs typeface="EB Garamond Regular"/>
                <a:sym typeface="EB Garamond Regular"/>
              </a:rPr>
              <a:t>Seminar: Communication networks on Twitter</a:t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  <a:latin typeface="EB Garamond Regular"/>
              <a:ea typeface="EB Garamond Regular"/>
              <a:cs typeface="EB Garamond Regular"/>
              <a:sym typeface="EB Garamon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24292E"/>
                </a:solidFill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13) Project presentations</a:t>
            </a:r>
            <a:endParaRPr b="1" sz="1600">
              <a:solidFill>
                <a:srgbClr val="24292E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8" y="13323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Economic activities have an uneven spatial distribution.</a:t>
            </a:r>
            <a:endParaRPr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Flat world or spiky world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297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Flat world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Decreasing transportation cost of production factors, products, people and information.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Increasing global competition.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Deregulation and political-social integration.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0" y="1152475"/>
            <a:ext cx="28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Spiky world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International economic landscape with respect to economic output, growth and innovativity is not flat at all.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More and more people clustering in (global) cities.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888" y="1152475"/>
            <a:ext cx="12858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500" y="1128663"/>
            <a:ext cx="14478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120750" y="31051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Friedman (2005)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410300" y="3105100"/>
            <a:ext cx="139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Florida (2005)</a:t>
            </a:r>
            <a:endParaRPr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Global competition and the relevance of location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Global competition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Firms competing globally, developing strategies across borders.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Due to mobility, production factors are available for all.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Information, codified knowledge and technologies are diffused globally.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Relevance of location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Lasting differences between the economic performance of locations.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Leading globally competitive companies still have a home base where core competencies are concentrated.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Immaterial goods, skills and tacit knowledge are location-bound.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4451300"/>
            <a:ext cx="8197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Sources of enduring competitive advantage are local (Porter 1998a). </a:t>
            </a: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Spatial division of labour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Division of labour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separation of tasks within the production process and their allocation to different groups of workers.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Technical division of labour (Adam Smith and the pin factory).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Social division of labour.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1152475"/>
            <a:ext cx="39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Spatial division of labour</a:t>
            </a:r>
            <a:endParaRPr b="1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The concentration of particular sectors and/or production tasks in specific geographical areas (Massey 1984).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Contrast of branch plants and headquarters locations with respect to worker skills, innovation and entrepreneurship.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Inequalities and power relations.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Revenge of the places that don’t matter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33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People in an increasing number of regions are experiencing their economic opportunities and welfare provision to be diminishing, which is directly linked to a growing political discontent (Rodríguez-Pose 2018).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300" y="1196525"/>
            <a:ext cx="2679900" cy="3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862900" y="1196525"/>
            <a:ext cx="21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Minimum share of the vote for parties somewhat opposed, opposed or strongly opposed to European integration, 2013–18. (Dijkstra et al. 2019, pp. 4.)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