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072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59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8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508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19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5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72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88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06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27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59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5328592" cy="182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07904" y="1375847"/>
            <a:ext cx="1484322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fluency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772816"/>
            <a:ext cx="1115366" cy="552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>
            <a:off x="2592538" y="1627875"/>
            <a:ext cx="1115366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1115366" cy="55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AutoShape 6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0" name="AutoShape 8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70" y="62568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27306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80635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48" y="232517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1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07104" y="1570514"/>
            <a:ext cx="1067056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06" y="520059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167432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700721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84" y="2219543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1115616" y="321717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8" y="52005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16743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70072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16" y="221954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152007" y="320905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54" y="519251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39" y="1166624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39" y="1699913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32" y="2218735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3157964" y="320909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46303" y="1569704"/>
            <a:ext cx="1067056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709" y="520059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94" y="1167432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94" y="1700721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87" y="2219543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7185519" y="321717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118463" y="1559826"/>
            <a:ext cx="1067056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3789040"/>
            <a:ext cx="6677674" cy="294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768" y="11674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+</a:t>
            </a:r>
            <a:endParaRPr lang="de-CH"/>
          </a:p>
        </p:txBody>
      </p:sp>
      <p:sp>
        <p:nvSpPr>
          <p:cNvPr id="37" name="TextBox 36"/>
          <p:cNvSpPr txBox="1"/>
          <p:nvPr/>
        </p:nvSpPr>
        <p:spPr>
          <a:xfrm>
            <a:off x="4459205" y="11904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+</a:t>
            </a:r>
            <a:endParaRPr lang="de-CH"/>
          </a:p>
        </p:txBody>
      </p:sp>
      <p:sp>
        <p:nvSpPr>
          <p:cNvPr id="38" name="TextBox 37"/>
          <p:cNvSpPr txBox="1"/>
          <p:nvPr/>
        </p:nvSpPr>
        <p:spPr>
          <a:xfrm>
            <a:off x="6444208" y="11904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+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465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07104" y="1570514"/>
            <a:ext cx="1067056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06" y="520059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167432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700721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84" y="2219543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1115616" y="321717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8" y="52005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16743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70072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16" y="221954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152007" y="320905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54" y="519251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39" y="1166624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39" y="1699913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32" y="2218735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3157964" y="320909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46303" y="1569704"/>
            <a:ext cx="1067056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709" y="520059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94" y="1167432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94" y="1700721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87" y="2219543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7185519" y="321717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118463" y="1559826"/>
            <a:ext cx="1067056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83768" y="11674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i+s</a:t>
            </a:r>
            <a:endParaRPr lang="de-CH"/>
          </a:p>
        </p:txBody>
      </p:sp>
      <p:sp>
        <p:nvSpPr>
          <p:cNvPr id="37" name="TextBox 36"/>
          <p:cNvSpPr txBox="1"/>
          <p:nvPr/>
        </p:nvSpPr>
        <p:spPr>
          <a:xfrm>
            <a:off x="4459205" y="1190496"/>
            <a:ext cx="69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i+2s</a:t>
            </a:r>
            <a:endParaRPr lang="de-CH"/>
          </a:p>
        </p:txBody>
      </p:sp>
      <p:sp>
        <p:nvSpPr>
          <p:cNvPr id="38" name="TextBox 37"/>
          <p:cNvSpPr txBox="1"/>
          <p:nvPr/>
        </p:nvSpPr>
        <p:spPr>
          <a:xfrm>
            <a:off x="6444208" y="11904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i+3s</a:t>
            </a:r>
            <a:endParaRPr lang="de-C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56" y="3861048"/>
            <a:ext cx="626361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48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56" y="3861048"/>
            <a:ext cx="626361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57" y="404664"/>
            <a:ext cx="6428412" cy="272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91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57" y="404664"/>
            <a:ext cx="6428412" cy="272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3" y="3710368"/>
            <a:ext cx="6840760" cy="29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90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02" y="2780928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88823" y="1222508"/>
            <a:ext cx="8640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22" y="233633"/>
            <a:ext cx="259937" cy="3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08" y="689217"/>
            <a:ext cx="539844" cy="4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08" y="1222506"/>
            <a:ext cx="554107" cy="37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01" y="1741327"/>
            <a:ext cx="355360" cy="35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42"/>
          <p:cNvSpPr/>
          <p:nvPr/>
        </p:nvSpPr>
        <p:spPr>
          <a:xfrm>
            <a:off x="2136017" y="158770"/>
            <a:ext cx="752806" cy="2084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33" y="233632"/>
            <a:ext cx="259937" cy="3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19" y="689216"/>
            <a:ext cx="539844" cy="4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19" y="1222505"/>
            <a:ext cx="554107" cy="37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12" y="1741326"/>
            <a:ext cx="355360" cy="35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3738728" y="158769"/>
            <a:ext cx="752806" cy="2084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52" y="2780928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>
            <a:off x="2971323" y="3016294"/>
            <a:ext cx="7674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772552" y="1919007"/>
            <a:ext cx="966176" cy="8619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24952" y="1919006"/>
            <a:ext cx="827967" cy="9339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54" y="3645024"/>
            <a:ext cx="6274544" cy="311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5328592" cy="182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07904" y="1375847"/>
            <a:ext cx="1484322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fluency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772816"/>
            <a:ext cx="1115366" cy="552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>
            <a:off x="2592538" y="1627875"/>
            <a:ext cx="1115366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1115366" cy="55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835696" y="1375847"/>
            <a:ext cx="1944216" cy="1981145"/>
          </a:xfrm>
          <a:prstGeom prst="straightConnector1">
            <a:avLst/>
          </a:prstGeom>
          <a:ln w="25400">
            <a:solidFill>
              <a:srgbClr val="C00000">
                <a:alpha val="39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653880" y="1124744"/>
            <a:ext cx="109808" cy="1946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Rounded Rectangle 42"/>
          <p:cNvSpPr/>
          <p:nvPr/>
        </p:nvSpPr>
        <p:spPr>
          <a:xfrm>
            <a:off x="3792858" y="3429000"/>
            <a:ext cx="491109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ounded Rectangle 43"/>
          <p:cNvSpPr/>
          <p:nvPr/>
        </p:nvSpPr>
        <p:spPr>
          <a:xfrm>
            <a:off x="5868144" y="3775276"/>
            <a:ext cx="504056" cy="3017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ounded Rectangle 44"/>
          <p:cNvSpPr/>
          <p:nvPr/>
        </p:nvSpPr>
        <p:spPr>
          <a:xfrm>
            <a:off x="3038491" y="1391345"/>
            <a:ext cx="109808" cy="1946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148299" y="1657947"/>
            <a:ext cx="2719845" cy="2059085"/>
          </a:xfrm>
          <a:prstGeom prst="straightConnector1">
            <a:avLst/>
          </a:prstGeom>
          <a:ln w="25400">
            <a:solidFill>
              <a:srgbClr val="C00000">
                <a:alpha val="39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4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976522"/>
            <a:ext cx="2500142" cy="34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7" idx="1"/>
          </p:cNvCxnSpPr>
          <p:nvPr/>
        </p:nvCxnSpPr>
        <p:spPr>
          <a:xfrm>
            <a:off x="2592538" y="1627875"/>
            <a:ext cx="2500142" cy="4827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2500142" cy="39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AutoShape 6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0" name="AutoShape 8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70" y="62568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27306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80635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48" y="232517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5092680" y="427346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3" y="2139722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 descr="data:image/jpeg;base64,/9j/4AAQSkZJRgABAQAAAQABAAD/2wCEAAkGBxMTEhUTExQWFRUVGBobGBUXFR8aGxoaHhoXHRgdHh4bHSggGRolGxYbITEhJSorLi4wFyAzOjMsNyguLisBCgoKDg0OGxAQGiwkICQsLCwsLCwsLCwsLCwsLCwsLCwrLCwsLCwsLCwsLCwsLCwsKywsNTQsLywsNywsLCw3LP/AABEIALwAqwMBIgACEQEDEQH/xAAcAAACAwEBAQEAAAAAAAAAAAAABQMEBgIBBwj/xABIEAACAQMCAwUEBwQGCAcBAAABAgMABBESIQUxQQYTIlFhMnGBkQcUI0JSgqFicrHwM1OSorLBJDRDY6Oz0fEWJVR0lMLhFf/EABgBAQEBAQEAAAAAAAAAAAAAAAABAgME/8QAIxEBAQACAgIBBAMAAAAAAAAAAAECESExAxJBMkJhcRMiUf/aAAwDAQACEQMRAD8A+m0UUVUFFFFAUZqG6u0jALnGfZGCWbHPSoBLYHkNqW3PaJUBbupSgBJbwAAAZJwzg8gTQOKpS8ViHIl89UGofPkR7jSZ78zqsjAqjAMImx4RzGoDYvvnqBtjcZPp50DNuNIDuso9e6Lf4STVy0u0lXVGysucEg8iOYPUEeR3rPiiNAJA48L7AuOZHk34wOgPKg0VzOqDLHGTgdSTzwAN2OByHrSy44w/KOMH1kk0fIIrk/EikPA75rmJbmTGuZSR5IhJ0ou5wMYz5nfyx416zyvDFpDRKpd3BZVL50KFBBdsKSSSANueTgpq/Ebk/fgHp3Dt+pnH8KjXjd0m7wwzDr3MhjfHosoKsfTWtIV4tNBMsV2EKSnEdxGCq6+iOrE6SehzT40DThfGoZyyoSJFGWidSkgHLOltyufvDI9aY1heOmP7JSSJ2Yi3ZcCRXwSWUnGEA3YHYjYg5wWn1u5YDXMEON+5jA36nMmskHnyHPlQaaisd9Zv4iSk8dyP6qeMIx90kewPvX5007PdqIrlmiKtBcIMvbye0B5qRtIv7Q/SiHtFFFAUUUUBRRRQFKeOcUMZWGPBmkBIyMiNAQGkb4nAX7x9AcNqwt5dqnE7oTOiExW4j1sFyn2uoDUcE6iP0oGaoASdyx9pycs3vPl6ch0Apd2nhZ7O5VfaMT4x12yf0Bq9chyrCIqHx4S+SufM6dyPdilvZfiklxEzSKFljleJ9PLUmMlck7bj4g0Ve4XeJNEkqEMjqOW49R8DkEehqPhkrEzK24jlKqx5ldEbge8a9OfJRVaPs/GkjSQvLBqOXSJgEY+ZRlYA+q46UzChQeQG5OfmxJP8aDuvQ2N6ozXchUNDD3gO4LyiLI55HgY+7IHPNccJ4qJtalHiljI1xPjK5zpII2ZTg+IeVUKeycwty3D5NpImYwkn+liYkqVzzYZII9KbNweHvjOAyyMMOVkZQwHLUAcE1Pf2EUyaJUV16AjdT5qean3eVQ2/DCh8M9xpGMKzqwHxaMv8S1QU+1dr38a24HikdD56UVgXc+gG3qSB1p45399RxxBckDc4yeZOOWSdz6V3ViEvaCxkLwXMQLvbs+Ysga0cAOBnbWNII88VLfXMksDrbrLHIdlaSIxhTkZJLjfbPIGmv8/z5Urk7QQLJGjMy97ju5GjYRuSdgrkYPT5iopmgIAycnG5xjJ6n033+NKO0vC2lRZYfDcweOFxscjcpn8Lcsct/fTg1y0gUFmIVVBZmPIADJJ9ABmiGfZjjC3lrFcqMd4viHkwJDj4MDTSsz9HFm0VgmpdJleSUKeaq7EqD66cVpqKKKKKIKKKKCjxziHcQs4xqyqqG5a3YImcb41MM+6she8BDOsySutyuf8ASCAxfVjIkUjBU42UYx0rV9peFfWraWDVpZh4H/C4IKN8GArH8I7Qhn+r3Q7i6XwtHJ4Q5/EhOxB9PPaimEMdxjDyQr+1FE2fhrchT7ww9Kmt4Ehj0qMKuW23J5sxJ6sTk58zU5Feg0Gc4ZFHexJO8sjFxnQk7IsZI3QCMqSRjm2Sdzy2pN2otrm3iaCJ5LiG4DKA/ikjKjvCuoburIrbeSn0zrLLgttFI0kUKLI2xYDB35+74Yq7Y23fXEbDdbZi5YE/0hRkRM4wxCu7MM7ZT8VBBwziKXEaTRkFX32PI9VPqOVdx24Ds/N2CqWx0XUVA92s+u/oAOr7sYokaazlNrI+7ppDwyHzZD7J9VI9w5nz6hfqBlLaQ9SsjxDH7rI/8aCU0tueMxpcx2zbNIhYMSMDcgL5liVPy9abW/DblvbEUXnpcynHoNCAH35Hoam4n2Ttp4TFJGTk6u9B+1D9HDkcx7sdMAbUFWil/wD/ACOIweFTFeRjkXJhmA6AnBR/jj31NA10xw1lKnme+gIH9mQk/KiJ5owylSMhgQR5gjBHyJpB2rhjFqlsxHjaNFZvuqpXVI3kqjbPLJAzvWoj4bO3Pu4xnzMjY9ANKg+8kDPI0qu+1lrZu6RRXFy4IWaWOPVuM+FpDhfCc+FcAHpRVm2u45TiJhJ6R+M/HTnT8cCmEPB+8IMwGgYPdc9RHLWeWkEeyM5IBJxtXPZ7tha3vgikIkH+yk8L+ukHZ+fTNPaAzRUZnXUE1LqO4XUM488cyP8ApUtEeUUUUBRRRQe0t43wG2u1CXESyjoTsV9zDBX4Gr8sgUFmIVVBLMTgBQMkn0ApSLt3mVXinjidco3sgtklu80nUnh06VYge1kE7ApQnYQR/wCrXt3EvRGZJVHoNSggfE1KnZy9G315SPP6ohrR40EDJKk4wTkqcE5B5kbHIPL9Kn9PKgzUHZd2INxdzSr1jjCwKfeY/H8ivvrQ28CooRFCquyqBgAeQAqTPnsOp/nb/tWVvu/4gWggcwwcpJhs5B5YPTI3CjcghmwCA0tkJNrl92xson0d73jjmkKNMR7+7BA+efSncscrKpjKJqGdUoJwDj7gKknB/EMVS4Rw20sI+5tmhhPVnIZ2/e8akn9PICpri+jIGqQsfNLSR/l4Xrlc7enSYa7J+McEkcH/AM2eFuoAhRMdPCMMPeWNY6XhN9FkwXScRwCWWG8kEwHmqrKVOP3T7jW9NyRskvEfy2CKPm9oK8d5M7y8U/8AjwEfpAaTKmo+fcF7YS4INzPCyHDi7hW4jX0d4kjki+Kj+Nay17Z6VDXUQWInAu7Z/rFt09ply0ZzkYYdOdTcW4FHetqjFzbXaKQt01u0ev0k2CSKfLHnjqKxdnaTJcPEmix4jjxQHH1O9B6qp2DEcwNj0wc10mW2bjp9ZhlDBWUhlOCGBDAg8iMcxSbsbfarZYz4JYCYpk3GJV9o78w2Q4bqGpV9HnElZZYNLQvEfHavnMB5MsZPtQk+Jcnw5xuCKo9sL6awNxdGZC9yqQwIsekgrrPeNvhmRXbfAzhR6VplQ+lSbh4OMH68N0eDCsh+73p5fD2gNxjO8/0edsWu82t0xMuMxlToaYDmrHI8Q3ORjUB6HV8ss7SW5mCIGkllbzySTuSzHoOZJrfX30fvYQC+ScvPbMkpRVATCsCwBzk7Z58xnO1S8r03PELK3MNwJLaMeIKndsCTKUyoiYKH78OUG2dyDnY4fQKwVQ5ywUaj5tgaj881S4csEyx3KANrXKOTqKhhuFzsnkQMUwqYzRaKKKK0yKKKKCvfxlkIA1HKnTkDUAwJXJ23x1289qo2HFnll8K4i8QGpJBIdOxcllCKC2wHM889A2NVPq8iN9ky6CclHBOMnLaSDsDudJGxPPG1BYeIHBPTkQSDuMHcb8qjVF1AKBlfaOOhB2J6nODjn16iuL670aVUBnc4RTyJ6k45KOvvHmKsgfz/AJ1GrjZNkfae4YqsEYDPJjwncHUSsYYdULBmI6pDIOVaOxtEhjWNckAbsebH7zMepJ3JrMSSIvES8hIWGAPjGcs/2cSgDcsAkpAH9aa6mtLjiHtnurY58IwwcHz6SnGef2e/KTGa5Zy3hvDUS8U7XgHu7Ne+kbOlgCUJ81C4MoBIywIQdXFNOzltOsbNcuWldsnxA6RyVRpAUD0A682O5tcO4bHAuI1xnGpicsx82br/AAHTFWjy+HKuVydJiitJC6I5ABZFYjoCQCR8M1Xi4rGZO5Y6JeYQ/eG+6nk2wzt67bHE9h/RR/uJ/hFU+P8AA4ruPRJqUg5SRDpeNuhUj+B2NSa3yt3rgzrP9s+zKX0Gg+CVPFDKOaONxuN9JPPfbn0qlwztBLbSracRIDOcW90BiOfyDH7ko5YOM59a1tXnGnGUfLOzsj3U8M0i93f2Unc3IGxlhYMNR8wGGc+/oRSX6apibq3j6JAWA9XkYN+kK19B4lwkJxSK6QH7aGSOUDllNJjY+uNS/AUm+kvsk94scsGDNEGBQnHeISDgHIAYHJGdjqNemXc289mqy/0KiP6zPqI7zuhoGd8avHjzPs/OvrroGBUgEEEEEZBB2II8iMivj3Yvs5aXC90ZLi04hCW1YYAkA7FVK52GMgEHffIINOr/AIpxPhbBpmF7akj7Qrh035FhupI5asqTttVRI3Cb/hTE2K/WrMnUbY5Lx556cbn3jPLJU7mth2c47FeQd9GGXBKsje0jjcqemdwQeoIru3uIry3V4pG7qTByh0kgNlkOMFTkFTjBG9ccDhVTN/Wa+7lPVin9G7ebmKSPJ64HrVDSiiiiCiiigKiuZwgycncAKBkknkAKm/n+c0p+uFwz7YSRSuOTIcD5nJI9NPnUtdPHhcv0jvnZimoBZGIEcYbLABlZ3YqcDAUctt8ZJanX88qoBNFwWOCJVCg9VKAnT+6QSfeDnmK6nuWaUQRe2V1u+xESZwpwebs2dIO3gYnYYOZdbrfku9SM+1oZuIzIgUu6RKNYJVEjQl2bHtDVMoCZGok5yBitHf8ADLO0iM97LJIFwGkmdiM5wMRx4QHJwAqUssYDBez3KI8pUrFKBvI0ZihZWA21FWBOkAEh2wMgCr3H7/hd/AYLi4RVbDYZ+5kUruDpkAYEeRHwpNVy1Ym4XYWl1Es9lNJGrcnhkYAEbEGKTKZB6Fc1ZtZJFZ4ZipdV1LIo0iROWrGThgcBhnHiBHPFKezvFOFWFuILe4WXSSSIiZ5GZupWIE5OwGwG3pViyvpLmZp2j7qOJHjRGPjOooWLYJUH7NfAMlRnOCcCZSWNY2p34iILSOQqz5SNURfad2ChFGdsknG+BUkPCbmQap7kwjGTFbqoAGxw0rqzMRjmuioLlSILZ1XU0RjZUyAG8BUrkkDJUnTnA1ackZzTYywXsEkYYlZEaN13WRNQIYEHxIwB8qzhIudu2duOB2XEYpIFvnuFHtqs8cuk76SQVOk5HMYOx3rPcJ4tecMnWxvtU8BH+j3AGW0j2gd8vpG5X2wASNQ5Puwn0cR8OleYTPK7LpGQFULzOQOZ2HoMVZ7QNFezx26YfuC0kkqgEQvpxEATt3pJ1ad/Cu4wwzvKTTM3vgwv0y6egYj5x/z8a8qO7WXMenQzCNsgsQGwYs6Tvjcdc+vnXlrcLIoZcjmCG2IIOCD5EEEEelTx3gz7fMPpRUw8RsrmPIkbTy5lo5FwPzLJoPmNq+oXdukivG6hkcFGU8ipyCPkazvbDsiL54H75omgLFSqgnJMbA7+Rjz8av2HC7hHVnvppgOaNDCobbqyx6sddiDW2WT+jHVb3N9w5iSIn1pvk+R+JXQT6g+dbSHw3Uy9JI4pPzAvG/8AdWL5is9xD6PoZbmS5M9wryNqPdsExsBgEDOMAU+tOECIxd2zkRiQN3jtIzB9JPiJznUq+Q57VQyoooogoNFUJ5wzlQmsIQpJOI0Y9GOCWf8AZAOMblcjJY9njWWQAnVGqklQfCWyunURs22Tp5eedqLbh+k5ZgyhmZFC4AJJOpvxsM4HTblnBF6XhtwNIR4RsfCY2xtjqG25+VLhxF0YpcRd34tIlRtcRbbCliA0bHIxqABzgMajp/LZxOlaOZ3eNtu8kXKg7iKLAJJA9p22GT8NgcsODgC5us+2wgYHzj0Mq79cOsnuz61A9mkbRrEmltRPhOBpAAfVvuuCoA8yMctrF3bFirowSRM6WK6gQ2NSsuRqQ4GwIOVGPXFx3NN55TixFaLIZ7zu2UMJYj41ypHcpkbEEE+dSyzXLYD2Ubk8z36lc/mTV+lQcDnxLeNIUUho9ZDEqCIlzuwG3/Wn5FccuKsmyOHh9w4AkMVun3kts6mHl3pClQeulQfJhTKdFigcIAqpG2AOQAUmrVUePsBa3BPIQy5/sNWfa1fWRaSFdAUgFdIGCMgjHLBpHxDs6HOcJJgYXvCySKPwieIiQL6HJHnWhIxXlJbD1ljI/wDhkbarZ5MdG4nO6fJ+Y94NO+A28kaFGhggRcaI4CSAN85yi78uQ+JpnRVuVs0TCTlWdh3yDr3cny1RZ/iKWQti7uUHIpBIR5OwmVvcSsSH4etdccvpIpF7qB55DGyqoIVF1MvikZj4U8HTJ8hVAD6pC7yN3k0pLPJpOGlIwi8sJEMKq5wAPUnPTxzXLl5cppduOKRqxTLMw9oRxvJp6+IopCn0571bicMAw3BGQaht7IJGI1J2xlurNnJY+ZY7nPPNTRppGB08+ddptwx38uqKKKrQooooKHGZyqAK/dl2C951RcFnYbHxBEYjY7ipeExho0MaAgSEIhmYKukk4woYMwA8TnJLatzzqHi3h7mU4xDKHJ6AFXjJP7I73J9Aak4XcTEqmhTIJCZASYgC0TbbBsHbofWoqN77Xdo0kscZRZlUKdhoaPVqyd84IA8lY+6xwmHVqjMiyK0kizRsC5IZdQVyzHDBABjoNqsQ8HRWjjFvboBHKBkF9mMYfJKgktnckknfNUZ4WtbhZJZUW2VXchF7sIEjQZbB3UHbHI6txQd8NBCmNiWMTtGGJySqnw5PMnTpyepBqedjsq+05wu2cHqcdcAE/D1qrwVmaPvJFKtKzSFWAyodiVVgNgQukH3VHdl3bRGSrPmNXHONdmuJBvzwURfJvQ1MrqLJuqPaCJLiK5hRT9WRGErqxzNME0pEhzlirBNR6tpXfxYtcd4rNbLAsarL3bQi5JzkRuwjBXzctqb3IfMZ6upUjKQRRZjgKgRrjxzc4Yxn8I+1djy8J3yamaDSUicgtn6xcSDYDScrnO4UsgC5+7CfLfj+3Q9NUePf6tP6xOPmpH+dLOA3lw93crKymLu4JIk04aMSd6NLdSSI9W/LOKZ8cbFvL+7j5kD/ADrnZp0l3DB+Z99ULjisUc8Vu5w8wYptsdONiejEZIHXS3lV5uZrK8atRNczWzHQ8tvFLbyY3SSGSXxD1R3jbHkx86YzdLdR5xu9mguJLpWL28KxrPD+FCGdplAHtKHUkdVB8hT3iN3iAvGQSwURtzGqRlSNvVdTqfdWY4Jx0tco0i6TOPq86Z/o7uEOwGOqyRucHqEWuLkNZrLasSYPBPasdwixyxtNBn9jAZQfuvjku2/Vj2P2KpKycljgiOScnBe4zkncn7PJJ55NU/rPfsIniZBgSEPpIePfSSATglgPC2DsPdTSZPtpDgckUn90M2D6fafqaVi1htSrKhVTqVmGpiORXPM6RpwANhtjnXWdR5vLvf4W+H2IhDKrMUzlUY50eYUnfTnfB5VaqCxmLoGK6Sc4BBG2TpO4BGRg4IzvXMV/Gz6FYFskbA4yM5APInbkDnat8LNa4WaKKKqiiiigr8Qk0xs22FwWzuNORryDsRpzsarRRyQEpB3UgQhu4mJBQnKqUkAZgMKwAYHyBAGBZ4lb95DLH+ON1/tKR/nS3hk6vcGYb9/FlT5rHowP+OTj1Nbk3jtN6q9Lxy7YjTYKGXOGe7j0DIxvoBYj8vlVK5s5rhkN86MoYFLaFT3WrmC5bxTaSMjIVRjOCQDVW4u2heeQt9lJrXJONEscfgI8gwBBz1RfOmfDLGZCTNJ3pXwxtpwdGNyw5d4x2JHRRsMmlw1NnttekkCgs2wUFifQDJPyFVLGQRRPcyjHdw6iPymWXp1YhMf7pah7UE/UrrHPuJf+W2f0qx2ji1WFxow2qF39GGnXjboQMfGvP5Ph1wc8Ft9CmaYjMatqY8tR8Vy/xYaR5LEMczXFlE05OtSoZleYHmWwDFAfRV0lxyy2N8tj3irg2aZBImeAOB+GaaPvAfTEhB9K7mmb6r4GIe5bCsOYMrHxj1VG1flrm2n4KoZprjG80mAf93GNCfAkMw/fqHit9HLaTNGwYKdLeasHUEEHcH303hiVFVFGFUBVHkAAAPkKzvajs68oaW1dYrkgBtWe7mUMCFlAzqIxsw3HLkcVmWW8tWXR5LxCMTi31fasrOEwThQQCWIGFGTtnnvjlWM7QcRkaR5goDWR7+Ej/aW6kxXiHlv4dWP3D7tRwLg624dyxlmlIaadh4nI5eiou+lRsPfms6wwFZvH3F3Nbzbc4blhtz9kd7CxJ6Ka1jrbOW9PO2vCgZBJEcG5UKDyxcxAy2cmehyChPXUtddu7oTcJ+tJz0JIvoJF0MP7MjCrhYnhcbPu0AiY5/FBKmr4/ZmqvE4UThQhwGBZYkQ8mJlKxIfQkKvu86svSf60CHMkx85Af+DD/mDUua4WIKWA/Fj5AKP0UV1XedOV7eEZ25evl61SsFUwxDlp0jSDga12I9fEDt/+1eYZBHLIxkc/h60lh4PFHMjaS5b2XkYuyyDJzlj95SfinrUsc8t72dUVDd3ccS6pHVFyBljgZPIVMKre+dCiiiqOkO499J7axFulrGvKIlM4xsysOXTcD5U2qvfgaMnYIysT5BWBJ/sg1rG/BVVLRJICkg1K7sTnz706fltTL186Xw57qBTsW7vPodIZv1FXLeTUit+JQfmAaZbSPZoldWRhlXBVh5hhgj5GlHYW9LQPZzbzWn2MmfvpjEUg39l0/UEe91WY7VRvbyJxKAZaFdNxGOctvkE/nT2hnoT5Vyzx3G8ctVpOMcNL2rwRHSwjxFvjS6DMXPPJlX5Vm+O3MlrY8PuCp02rQtOmPEIzG0b7b7rr1fCtjaXSSoskbBkcBlYdQdxRdW6yI0cih0cFWUjYgjevPLriu9m+Y8e5QRmQuNAXWXz4dGM6s+WN6wvFr+7ucFRdRxuNUdva6UnaLOBLNI5AhDcljU6jv5HHnA7J42l4POcxKVlt2bcSWocF4T5lcBT6N02rexwgMzADL4LHzwMD4AcvefOtfTU5yYzgd1Lb91L381xZzN3bC5H29tKSVGpuZTX4CDnBwc4yRf4lHtxNcYHdpMD+13RHz1W4OaccR4SksE8OAgnDamA31MANfqwwD+WqkdmJzeoxJDqtuzY54hwx39Zm/smks7Sy9OLpdFm+lTJrkyE/EJLgHHkMh+u2CKvtwwFIkJB7p0c4GzOuTn08Z1emBV5FAAAGAAAB5AchXprFyb9S2Pm/77/xri7uRGuSCxJwqqBlj0AyQOQJycAYzXtu+dR83f8AxH50nub2dZhqty4jViBDIGbDNhWIfTg4RxjPU16d6kePyZTEztLpmbS8bRtjIBZWDDOCQVJGQSMjpkc6pcVt7h5YxG2iMYbWNJww1g6lO7AggAKfxZqzwso4MyrIpfIIlyGXBOoAEnSCd9ue3QDF6tdp6+2OrSea2unwji2IztLhiy5BBYIykB8E43xvTaGMKqqOSgAe4DA99dUUk0uOMgoooqtCob2LXG6HYMjLnyypGfhmpqrcTz3bAc3KoPzsq/8A2qzsQ8TsHkiCxSmF1xok0hsYGD4TzJUmrsUYVQo5KABnyAwP4URSalDfiAPzGf8AOuqW8aNA1jvpK7Ui0g7qM/bzghf2E5M/64Hr7jWm4vxKO2heaU4SMZOOZ8lHqTsK/O/HeLSXU7zy+055DcKo9lR6AfPc1FfSPoT4+2ZLJzlcF4fTH9IgPluGA8819aFfmnsPeNFxC1ZTzmRCPMSHuz/jz8K/S5rzeWarv46yvbZO7eyuxjMNyiN6xznunHuyVb8orVGs79IEZPDbvHNYiwPUFSGBHrtWgWQEavMZ+e/+dYt/q1PqqvxO+WCJ5nyVjUkgcyegHmxOAPUioOBWbRQIr/0hy0mP6xyXf+8xHwqrxdO+uYIPux/6RIP3GxAPjJls/wC5p1S8QnN2KWce4r3Cqq6e+mcRwqxwC56nzVR4iBucYG5FM6/PX0mccNxxB9LHTAe6jwcY0HcjyPeA7/sr5Vrx47qZ3UfaruXuIMjxaQoBY4zkhQzHBwMtqY9N6qcGvxNNKToDKsaEI4cHS0x1KdsqS4Gcc1I6VR7B9pxf2+Xx30fhlXzyPC4/ZYfqCPe4vOFxuFwDGyZ0PH4GTPljbH7JyD1Feiy/Dx5TLe8VqC4VxlGDDJGVOdwcEfA13SmRksoQMPK7sFRBpDyyEAKoCgKvhXngBVUk8jUi8SdTbrNCVaclSysHSOQKWVSwAzkBsNjHh9RVjWO9cmVFZ+w+tSzd5JIkMAkk7uJd5J93A1MThVHMIuSQu/WncMpZm/Cp0j1IHjOfIE6fejUaS0UUVUFV7vGYtRwvepkk45HI/UCrFV7+1SWNo5FDow3U8jVx7K84bMHjDKcqS+kjcFQ7BSPMYAqzXkcSooVQFUDAUDAAHICs19JPEZLfh8rxNpY6U1DmA7BSQRyODselMuyPnP0ndqfrU3cRN9hCTuDtJJyZvVRyH5jWJrwCvay1DPst/rtp/wC5t/8AnR1+nq/NfYVQeIWmRn7ZP45H6iv0pXDzdx28Zd2lh12dyn4oJR/capOCya7eBueqGM/3BU98uYpAeRRx/dNL+yDZsbUn+oj/AMIrn9rX3O7AZubonnmFfyiPUPhqd/maZ0rtD/plwOnc27fHVcr/AAQfKmlMlxRXdwI43kbZUVmY+igk/oK/KKuW8TZ1Hck9SdyfnX6Z7asRw68I/wDTy/4GFfmlhiuvi6c/J2bdluPvZXCzLkjlImca0J8Q/e6g9CB61+hbS6SVEkjIZHUMrDqCNv8At76/MdfV/oVv3ZJ4Ccxx6XQfhLl9QH7OVzjzJ867ONanjolJnkgeON7aIaGkUsq6g0kxwPNFjUfm86rcRsJWv7V5YUlXTHiYuQ0EkYkeQBMY8bBRqGDgAb4pV27V4r2zeKWRPrckUE6AjQ8YlAGQQfFhyM55fHP0B1GrOBkZweozzoMv2i4EstgkT7TII+5ZDgrcckwfLU256AMelaO0g0IqZLaRjUebHqT6k7/GqdzvdQKeSpK4H7X2aA/2XYfmNMaoKKKKI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8" y="1312245"/>
            <a:ext cx="661988" cy="7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http://iwasanexpatwife.files.wordpress.com/2011/04/extravers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0" y="385965"/>
            <a:ext cx="654829" cy="8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976522"/>
            <a:ext cx="2500142" cy="34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7" idx="1"/>
          </p:cNvCxnSpPr>
          <p:nvPr/>
        </p:nvCxnSpPr>
        <p:spPr>
          <a:xfrm>
            <a:off x="2592538" y="1627875"/>
            <a:ext cx="2500142" cy="4827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2500142" cy="39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AutoShape 6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0" name="AutoShape 8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70" y="62568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27306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80635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48" y="232517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5092680" y="427346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69" y="3717032"/>
            <a:ext cx="4544800" cy="280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3" y="2139722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 descr="data:image/jpeg;base64,/9j/4AAQSkZJRgABAQAAAQABAAD/2wCEAAkGBxMTEhUTExQWFRUVGBobGBUXFR8aGxoaHhoXHRgdHh4bHSggGRolGxYbITEhJSorLi4wFyAzOjMsNyguLisBCgoKDg0OGxAQGiwkICQsLCwsLCwsLCwsLCwsLCwsLCwrLCwsLCwsLCwsLCwsLCwsKywsNTQsLywsNywsLCw3LP/AABEIALwAqwMBIgACEQEDEQH/xAAcAAACAwEBAQEAAAAAAAAAAAAABQMEBgIBBwj/xABIEAACAQMCAwUEBwQGCAcBAAABAgMABBESIQUxQQYTIlFhMnGBkQcUI0JSgqFicrHwM1OSorLBJDRDY6Oz0fEWJVR0lMLhFf/EABgBAQEBAQEAAAAAAAAAAAAAAAABAgME/8QAIxEBAQACAgIBBAMAAAAAAAAAAAECESExAxJBMkJhcRMiUf/aAAwDAQACEQMRAD8A+m0UUVUFFFFAUZqG6u0jALnGfZGCWbHPSoBLYHkNqW3PaJUBbupSgBJbwAAAZJwzg8gTQOKpS8ViHIl89UGofPkR7jSZ78zqsjAqjAMImx4RzGoDYvvnqBtjcZPp50DNuNIDuso9e6Lf4STVy0u0lXVGysucEg8iOYPUEeR3rPiiNAJA48L7AuOZHk34wOgPKg0VzOqDLHGTgdSTzwAN2OByHrSy44w/KOMH1kk0fIIrk/EikPA75rmJbmTGuZSR5IhJ0ou5wMYz5nfyx416zyvDFpDRKpd3BZVL50KFBBdsKSSSANueTgpq/Ebk/fgHp3Dt+pnH8KjXjd0m7wwzDr3MhjfHosoKsfTWtIV4tNBMsV2EKSnEdxGCq6+iOrE6SehzT40DThfGoZyyoSJFGWidSkgHLOltyufvDI9aY1heOmP7JSSJ2Yi3ZcCRXwSWUnGEA3YHYjYg5wWn1u5YDXMEON+5jA36nMmskHnyHPlQaaisd9Zv4iSk8dyP6qeMIx90kewPvX5007PdqIrlmiKtBcIMvbye0B5qRtIv7Q/SiHtFFFAUUUUBRRRQFKeOcUMZWGPBmkBIyMiNAQGkb4nAX7x9AcNqwt5dqnE7oTOiExW4j1sFyn2uoDUcE6iP0oGaoASdyx9pycs3vPl6ch0Apd2nhZ7O5VfaMT4x12yf0Bq9chyrCIqHx4S+SufM6dyPdilvZfiklxEzSKFljleJ9PLUmMlck7bj4g0Ve4XeJNEkqEMjqOW49R8DkEehqPhkrEzK24jlKqx5ldEbge8a9OfJRVaPs/GkjSQvLBqOXSJgEY+ZRlYA+q46UzChQeQG5OfmxJP8aDuvQ2N6ozXchUNDD3gO4LyiLI55HgY+7IHPNccJ4qJtalHiljI1xPjK5zpII2ZTg+IeVUKeycwty3D5NpImYwkn+liYkqVzzYZII9KbNweHvjOAyyMMOVkZQwHLUAcE1Pf2EUyaJUV16AjdT5qean3eVQ2/DCh8M9xpGMKzqwHxaMv8S1QU+1dr38a24HikdD56UVgXc+gG3qSB1p45399RxxBckDc4yeZOOWSdz6V3ViEvaCxkLwXMQLvbs+Ysga0cAOBnbWNII88VLfXMksDrbrLHIdlaSIxhTkZJLjfbPIGmv8/z5Urk7QQLJGjMy97ju5GjYRuSdgrkYPT5iopmgIAycnG5xjJ6n033+NKO0vC2lRZYfDcweOFxscjcpn8Lcsct/fTg1y0gUFmIVVBZmPIADJJ9ABmiGfZjjC3lrFcqMd4viHkwJDj4MDTSsz9HFm0VgmpdJleSUKeaq7EqD66cVpqKKKKKIKKKKCjxziHcQs4xqyqqG5a3YImcb41MM+6she8BDOsySutyuf8ASCAxfVjIkUjBU42UYx0rV9peFfWraWDVpZh4H/C4IKN8GArH8I7Qhn+r3Q7i6XwtHJ4Q5/EhOxB9PPaimEMdxjDyQr+1FE2fhrchT7ww9Kmt4Ehj0qMKuW23J5sxJ6sTk58zU5Feg0Gc4ZFHexJO8sjFxnQk7IsZI3QCMqSRjm2Sdzy2pN2otrm3iaCJ5LiG4DKA/ikjKjvCuoburIrbeSn0zrLLgttFI0kUKLI2xYDB35+74Yq7Y23fXEbDdbZi5YE/0hRkRM4wxCu7MM7ZT8VBBwziKXEaTRkFX32PI9VPqOVdx24Ds/N2CqWx0XUVA92s+u/oAOr7sYokaazlNrI+7ppDwyHzZD7J9VI9w5nz6hfqBlLaQ9SsjxDH7rI/8aCU0tueMxpcx2zbNIhYMSMDcgL5liVPy9abW/DblvbEUXnpcynHoNCAH35Hoam4n2Ttp4TFJGTk6u9B+1D9HDkcx7sdMAbUFWil/wD/ACOIweFTFeRjkXJhmA6AnBR/jj31NA10xw1lKnme+gIH9mQk/KiJ5owylSMhgQR5gjBHyJpB2rhjFqlsxHjaNFZvuqpXVI3kqjbPLJAzvWoj4bO3Pu4xnzMjY9ANKg+8kDPI0qu+1lrZu6RRXFy4IWaWOPVuM+FpDhfCc+FcAHpRVm2u45TiJhJ6R+M/HTnT8cCmEPB+8IMwGgYPdc9RHLWeWkEeyM5IBJxtXPZ7tha3vgikIkH+yk8L+ukHZ+fTNPaAzRUZnXUE1LqO4XUM488cyP8ApUtEeUUUUBRRRQe0t43wG2u1CXESyjoTsV9zDBX4Gr8sgUFmIVVBLMTgBQMkn0ApSLt3mVXinjidco3sgtklu80nUnh06VYge1kE7ApQnYQR/wCrXt3EvRGZJVHoNSggfE1KnZy9G315SPP6ohrR40EDJKk4wTkqcE5B5kbHIPL9Kn9PKgzUHZd2INxdzSr1jjCwKfeY/H8ivvrQ28CooRFCquyqBgAeQAqTPnsOp/nb/tWVvu/4gWggcwwcpJhs5B5YPTI3CjcghmwCA0tkJNrl92xson0d73jjmkKNMR7+7BA+efSncscrKpjKJqGdUoJwDj7gKknB/EMVS4Rw20sI+5tmhhPVnIZ2/e8akn9PICpri+jIGqQsfNLSR/l4Xrlc7enSYa7J+McEkcH/AM2eFuoAhRMdPCMMPeWNY6XhN9FkwXScRwCWWG8kEwHmqrKVOP3T7jW9NyRskvEfy2CKPm9oK8d5M7y8U/8AjwEfpAaTKmo+fcF7YS4INzPCyHDi7hW4jX0d4kjki+Kj+Nay17Z6VDXUQWInAu7Z/rFt09ply0ZzkYYdOdTcW4FHetqjFzbXaKQt01u0ev0k2CSKfLHnjqKxdnaTJcPEmix4jjxQHH1O9B6qp2DEcwNj0wc10mW2bjp9ZhlDBWUhlOCGBDAg8iMcxSbsbfarZYz4JYCYpk3GJV9o78w2Q4bqGpV9HnElZZYNLQvEfHavnMB5MsZPtQk+Jcnw5xuCKo9sL6awNxdGZC9yqQwIsekgrrPeNvhmRXbfAzhR6VplQ+lSbh4OMH68N0eDCsh+73p5fD2gNxjO8/0edsWu82t0xMuMxlToaYDmrHI8Q3ORjUB6HV8ss7SW5mCIGkllbzySTuSzHoOZJrfX30fvYQC+ScvPbMkpRVATCsCwBzk7Z58xnO1S8r03PELK3MNwJLaMeIKndsCTKUyoiYKH78OUG2dyDnY4fQKwVQ5ywUaj5tgaj881S4csEyx3KANrXKOTqKhhuFzsnkQMUwqYzRaKKKK0yKKKKCvfxlkIA1HKnTkDUAwJXJ23x1289qo2HFnll8K4i8QGpJBIdOxcllCKC2wHM889A2NVPq8iN9ky6CclHBOMnLaSDsDudJGxPPG1BYeIHBPTkQSDuMHcb8qjVF1AKBlfaOOhB2J6nODjn16iuL670aVUBnc4RTyJ6k45KOvvHmKsgfz/AJ1GrjZNkfae4YqsEYDPJjwncHUSsYYdULBmI6pDIOVaOxtEhjWNckAbsebH7zMepJ3JrMSSIvES8hIWGAPjGcs/2cSgDcsAkpAH9aa6mtLjiHtnurY58IwwcHz6SnGef2e/KTGa5Zy3hvDUS8U7XgHu7Ne+kbOlgCUJ81C4MoBIywIQdXFNOzltOsbNcuWldsnxA6RyVRpAUD0A682O5tcO4bHAuI1xnGpicsx82br/AAHTFWjy+HKuVydJiitJC6I5ABZFYjoCQCR8M1Xi4rGZO5Y6JeYQ/eG+6nk2wzt67bHE9h/RR/uJ/hFU+P8AA4ruPRJqUg5SRDpeNuhUj+B2NSa3yt3rgzrP9s+zKX0Gg+CVPFDKOaONxuN9JPPfbn0qlwztBLbSracRIDOcW90BiOfyDH7ko5YOM59a1tXnGnGUfLOzsj3U8M0i93f2Unc3IGxlhYMNR8wGGc+/oRSX6apibq3j6JAWA9XkYN+kK19B4lwkJxSK6QH7aGSOUDllNJjY+uNS/AUm+kvsk94scsGDNEGBQnHeISDgHIAYHJGdjqNemXc289mqy/0KiP6zPqI7zuhoGd8avHjzPs/OvrroGBUgEEEEEZBB2II8iMivj3Yvs5aXC90ZLi04hCW1YYAkA7FVK52GMgEHffIINOr/AIpxPhbBpmF7akj7Qrh035FhupI5asqTttVRI3Cb/hTE2K/WrMnUbY5Lx556cbn3jPLJU7mth2c47FeQd9GGXBKsje0jjcqemdwQeoIru3uIry3V4pG7qTByh0kgNlkOMFTkFTjBG9ccDhVTN/Wa+7lPVin9G7ebmKSPJ64HrVDSiiiiCiiigKiuZwgycncAKBkknkAKm/n+c0p+uFwz7YSRSuOTIcD5nJI9NPnUtdPHhcv0jvnZimoBZGIEcYbLABlZ3YqcDAUctt8ZJanX88qoBNFwWOCJVCg9VKAnT+6QSfeDnmK6nuWaUQRe2V1u+xESZwpwebs2dIO3gYnYYOZdbrfku9SM+1oZuIzIgUu6RKNYJVEjQl2bHtDVMoCZGok5yBitHf8ADLO0iM97LJIFwGkmdiM5wMRx4QHJwAqUssYDBez3KI8pUrFKBvI0ZihZWA21FWBOkAEh2wMgCr3H7/hd/AYLi4RVbDYZ+5kUruDpkAYEeRHwpNVy1Ym4XYWl1Es9lNJGrcnhkYAEbEGKTKZB6Fc1ZtZJFZ4ZipdV1LIo0iROWrGThgcBhnHiBHPFKezvFOFWFuILe4WXSSSIiZ5GZupWIE5OwGwG3pViyvpLmZp2j7qOJHjRGPjOooWLYJUH7NfAMlRnOCcCZSWNY2p34iILSOQqz5SNURfad2ChFGdsknG+BUkPCbmQap7kwjGTFbqoAGxw0rqzMRjmuioLlSILZ1XU0RjZUyAG8BUrkkDJUnTnA1ackZzTYywXsEkYYlZEaN13WRNQIYEHxIwB8qzhIudu2duOB2XEYpIFvnuFHtqs8cuk76SQVOk5HMYOx3rPcJ4tecMnWxvtU8BH+j3AGW0j2gd8vpG5X2wASNQ5Puwn0cR8OleYTPK7LpGQFULzOQOZ2HoMVZ7QNFezx26YfuC0kkqgEQvpxEATt3pJ1ad/Cu4wwzvKTTM3vgwv0y6egYj5x/z8a8qO7WXMenQzCNsgsQGwYs6Tvjcdc+vnXlrcLIoZcjmCG2IIOCD5EEEEelTx3gz7fMPpRUw8RsrmPIkbTy5lo5FwPzLJoPmNq+oXdukivG6hkcFGU8ipyCPkazvbDsiL54H75omgLFSqgnJMbA7+Rjz8av2HC7hHVnvppgOaNDCobbqyx6sddiDW2WT+jHVb3N9w5iSIn1pvk+R+JXQT6g+dbSHw3Uy9JI4pPzAvG/8AdWL5is9xD6PoZbmS5M9wryNqPdsExsBgEDOMAU+tOECIxd2zkRiQN3jtIzB9JPiJznUq+Q57VQyoooogoNFUJ5wzlQmsIQpJOI0Y9GOCWf8AZAOMblcjJY9njWWQAnVGqklQfCWyunURs22Tp5eedqLbh+k5ZgyhmZFC4AJJOpvxsM4HTblnBF6XhtwNIR4RsfCY2xtjqG25+VLhxF0YpcRd34tIlRtcRbbCliA0bHIxqABzgMajp/LZxOlaOZ3eNtu8kXKg7iKLAJJA9p22GT8NgcsODgC5us+2wgYHzj0Mq79cOsnuz61A9mkbRrEmltRPhOBpAAfVvuuCoA8yMctrF3bFirowSRM6WK6gQ2NSsuRqQ4GwIOVGPXFx3NN55TixFaLIZ7zu2UMJYj41ypHcpkbEEE+dSyzXLYD2Ubk8z36lc/mTV+lQcDnxLeNIUUho9ZDEqCIlzuwG3/Wn5FccuKsmyOHh9w4AkMVun3kts6mHl3pClQeulQfJhTKdFigcIAqpG2AOQAUmrVUePsBa3BPIQy5/sNWfa1fWRaSFdAUgFdIGCMgjHLBpHxDs6HOcJJgYXvCySKPwieIiQL6HJHnWhIxXlJbD1ljI/wDhkbarZ5MdG4nO6fJ+Y94NO+A28kaFGhggRcaI4CSAN85yi78uQ+JpnRVuVs0TCTlWdh3yDr3cny1RZ/iKWQti7uUHIpBIR5OwmVvcSsSH4etdccvpIpF7qB55DGyqoIVF1MvikZj4U8HTJ8hVAD6pC7yN3k0pLPJpOGlIwi8sJEMKq5wAPUnPTxzXLl5cppduOKRqxTLMw9oRxvJp6+IopCn0571bicMAw3BGQaht7IJGI1J2xlurNnJY+ZY7nPPNTRppGB08+ddptwx38uqKKKrQooooKHGZyqAK/dl2C951RcFnYbHxBEYjY7ipeExho0MaAgSEIhmYKukk4woYMwA8TnJLatzzqHi3h7mU4xDKHJ6AFXjJP7I73J9Aak4XcTEqmhTIJCZASYgC0TbbBsHbofWoqN77Xdo0kscZRZlUKdhoaPVqyd84IA8lY+6xwmHVqjMiyK0kizRsC5IZdQVyzHDBABjoNqsQ8HRWjjFvboBHKBkF9mMYfJKgktnckknfNUZ4WtbhZJZUW2VXchF7sIEjQZbB3UHbHI6txQd8NBCmNiWMTtGGJySqnw5PMnTpyepBqedjsq+05wu2cHqcdcAE/D1qrwVmaPvJFKtKzSFWAyodiVVgNgQukH3VHdl3bRGSrPmNXHONdmuJBvzwURfJvQ1MrqLJuqPaCJLiK5hRT9WRGErqxzNME0pEhzlirBNR6tpXfxYtcd4rNbLAsarL3bQi5JzkRuwjBXzctqb3IfMZ6upUjKQRRZjgKgRrjxzc4Yxn8I+1djy8J3yamaDSUicgtn6xcSDYDScrnO4UsgC5+7CfLfj+3Q9NUePf6tP6xOPmpH+dLOA3lw93crKymLu4JIk04aMSd6NLdSSI9W/LOKZ8cbFvL+7j5kD/ADrnZp0l3DB+Z99ULjisUc8Vu5w8wYptsdONiejEZIHXS3lV5uZrK8atRNczWzHQ8tvFLbyY3SSGSXxD1R3jbHkx86YzdLdR5xu9mguJLpWL28KxrPD+FCGdplAHtKHUkdVB8hT3iN3iAvGQSwURtzGqRlSNvVdTqfdWY4Jx0tco0i6TOPq86Z/o7uEOwGOqyRucHqEWuLkNZrLasSYPBPasdwixyxtNBn9jAZQfuvjku2/Vj2P2KpKycljgiOScnBe4zkncn7PJJ55NU/rPfsIniZBgSEPpIePfSSATglgPC2DsPdTSZPtpDgckUn90M2D6fafqaVi1htSrKhVTqVmGpiORXPM6RpwANhtjnXWdR5vLvf4W+H2IhDKrMUzlUY50eYUnfTnfB5VaqCxmLoGK6Sc4BBG2TpO4BGRg4IzvXMV/Gz6FYFskbA4yM5APInbkDnat8LNa4WaKKKqiiiigr8Qk0xs22FwWzuNORryDsRpzsarRRyQEpB3UgQhu4mJBQnKqUkAZgMKwAYHyBAGBZ4lb95DLH+ON1/tKR/nS3hk6vcGYb9/FlT5rHowP+OTj1Nbk3jtN6q9Lxy7YjTYKGXOGe7j0DIxvoBYj8vlVK5s5rhkN86MoYFLaFT3WrmC5bxTaSMjIVRjOCQDVW4u2heeQt9lJrXJONEscfgI8gwBBz1RfOmfDLGZCTNJ3pXwxtpwdGNyw5d4x2JHRRsMmlw1NnttekkCgs2wUFifQDJPyFVLGQRRPcyjHdw6iPymWXp1YhMf7pah7UE/UrrHPuJf+W2f0qx2ji1WFxow2qF39GGnXjboQMfGvP5Ph1wc8Ft9CmaYjMatqY8tR8Vy/xYaR5LEMczXFlE05OtSoZleYHmWwDFAfRV0lxyy2N8tj3irg2aZBImeAOB+GaaPvAfTEhB9K7mmb6r4GIe5bCsOYMrHxj1VG1flrm2n4KoZprjG80mAf93GNCfAkMw/fqHit9HLaTNGwYKdLeasHUEEHcH303hiVFVFGFUBVHkAAAPkKzvajs68oaW1dYrkgBtWe7mUMCFlAzqIxsw3HLkcVmWW8tWXR5LxCMTi31fasrOEwThQQCWIGFGTtnnvjlWM7QcRkaR5goDWR7+Ej/aW6kxXiHlv4dWP3D7tRwLg624dyxlmlIaadh4nI5eiou+lRsPfms6wwFZvH3F3Nbzbc4blhtz9kd7CxJ6Ka1jrbOW9PO2vCgZBJEcG5UKDyxcxAy2cmehyChPXUtddu7oTcJ+tJz0JIvoJF0MP7MjCrhYnhcbPu0AiY5/FBKmr4/ZmqvE4UThQhwGBZYkQ8mJlKxIfQkKvu86svSf60CHMkx85Af+DD/mDUua4WIKWA/Fj5AKP0UV1XedOV7eEZ25evl61SsFUwxDlp0jSDga12I9fEDt/+1eYZBHLIxkc/h60lh4PFHMjaS5b2XkYuyyDJzlj95SfinrUsc8t72dUVDd3ccS6pHVFyBljgZPIVMKre+dCiiiqOkO499J7axFulrGvKIlM4xsysOXTcD5U2qvfgaMnYIysT5BWBJ/sg1rG/BVVLRJICkg1K7sTnz706fltTL186Xw57qBTsW7vPodIZv1FXLeTUit+JQfmAaZbSPZoldWRhlXBVh5hhgj5GlHYW9LQPZzbzWn2MmfvpjEUg39l0/UEe91WY7VRvbyJxKAZaFdNxGOctvkE/nT2hnoT5Vyzx3G8ctVpOMcNL2rwRHSwjxFvjS6DMXPPJlX5Vm+O3MlrY8PuCp02rQtOmPEIzG0b7b7rr1fCtjaXSSoskbBkcBlYdQdxRdW6yI0cih0cFWUjYgjevPLriu9m+Y8e5QRmQuNAXWXz4dGM6s+WN6wvFr+7ucFRdRxuNUdva6UnaLOBLNI5AhDcljU6jv5HHnA7J42l4POcxKVlt2bcSWocF4T5lcBT6N02rexwgMzADL4LHzwMD4AcvefOtfTU5yYzgd1Lb91L381xZzN3bC5H29tKSVGpuZTX4CDnBwc4yRf4lHtxNcYHdpMD+13RHz1W4OaccR4SksE8OAgnDamA31MANfqwwD+WqkdmJzeoxJDqtuzY54hwx39Zm/smks7Sy9OLpdFm+lTJrkyE/EJLgHHkMh+u2CKvtwwFIkJB7p0c4GzOuTn08Z1emBV5FAAAGAAAB5AchXprFyb9S2Pm/77/xri7uRGuSCxJwqqBlj0AyQOQJycAYzXtu+dR83f8AxH50nub2dZhqty4jViBDIGbDNhWIfTg4RxjPU16d6kePyZTEztLpmbS8bRtjIBZWDDOCQVJGQSMjpkc6pcVt7h5YxG2iMYbWNJww1g6lO7AggAKfxZqzwso4MyrIpfIIlyGXBOoAEnSCd9ue3QDF6tdp6+2OrSea2unwji2IztLhiy5BBYIykB8E43xvTaGMKqqOSgAe4DA99dUUk0uOMgoooqtCob2LXG6HYMjLnyypGfhmpqrcTz3bAc3KoPzsq/8A2qzsQ8TsHkiCxSmF1xok0hsYGD4TzJUmrsUYVQo5KABnyAwP4URSalDfiAPzGf8AOuqW8aNA1jvpK7Ui0g7qM/bzghf2E5M/64Hr7jWm4vxKO2heaU4SMZOOZ8lHqTsK/O/HeLSXU7zy+055DcKo9lR6AfPc1FfSPoT4+2ZLJzlcF4fTH9IgPluGA8819aFfmnsPeNFxC1ZTzmRCPMSHuz/jz8K/S5rzeWarv46yvbZO7eyuxjMNyiN6xznunHuyVb8orVGs79IEZPDbvHNYiwPUFSGBHrtWgWQEavMZ+e/+dYt/q1PqqvxO+WCJ5nyVjUkgcyegHmxOAPUioOBWbRQIr/0hy0mP6xyXf+8xHwqrxdO+uYIPux/6RIP3GxAPjJls/wC5p1S8QnN2KWce4r3Cqq6e+mcRwqxwC56nzVR4iBucYG5FM6/PX0mccNxxB9LHTAe6jwcY0HcjyPeA7/sr5Vrx47qZ3UfaruXuIMjxaQoBY4zkhQzHBwMtqY9N6qcGvxNNKToDKsaEI4cHS0x1KdsqS4Gcc1I6VR7B9pxf2+Xx30fhlXzyPC4/ZYfqCPe4vOFxuFwDGyZ0PH4GTPljbH7JyD1Feiy/Dx5TLe8VqC4VxlGDDJGVOdwcEfA13SmRksoQMPK7sFRBpDyyEAKoCgKvhXngBVUk8jUi8SdTbrNCVaclSysHSOQKWVSwAzkBsNjHh9RVjWO9cmVFZ+w+tSzd5JIkMAkk7uJd5J93A1MThVHMIuSQu/WncMpZm/Cp0j1IHjOfIE6fejUaS0UUVUFV7vGYtRwvepkk45HI/UCrFV7+1SWNo5FDow3U8jVx7K84bMHjDKcqS+kjcFQ7BSPMYAqzXkcSooVQFUDAUDAAHICs19JPEZLfh8rxNpY6U1DmA7BSQRyODselMuyPnP0ndqfrU3cRN9hCTuDtJJyZvVRyH5jWJrwCvay1DPst/rtp/wC5t/8AnR1+nq/NfYVQeIWmRn7ZP45H6iv0pXDzdx28Zd2lh12dyn4oJR/capOCya7eBueqGM/3BU98uYpAeRRx/dNL+yDZsbUn+oj/AMIrn9rX3O7AZubonnmFfyiPUPhqd/maZ0rtD/plwOnc27fHVcr/AAQfKmlMlxRXdwI43kbZUVmY+igk/oK/KKuW8TZ1Hck9SdyfnX6Z7asRw68I/wDTy/4GFfmlhiuvi6c/J2bdluPvZXCzLkjlImca0J8Q/e6g9CB61+hbS6SVEkjIZHUMrDqCNv8At76/MdfV/oVv3ZJ4Ccxx6XQfhLl9QH7OVzjzJ867ONanjolJnkgeON7aIaGkUsq6g0kxwPNFjUfm86rcRsJWv7V5YUlXTHiYuQ0EkYkeQBMY8bBRqGDgAb4pV27V4r2zeKWRPrckUE6AjQ8YlAGQQfFhyM55fHP0B1GrOBkZweozzoMv2i4EstgkT7TII+5ZDgrcckwfLU256AMelaO0g0IqZLaRjUebHqT6k7/GqdzvdQKeSpK4H7X2aA/2XYfmNMaoKKKKI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8" y="1312245"/>
            <a:ext cx="661988" cy="7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http://iwasanexpatwife.files.wordpress.com/2011/04/extraversio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0" y="385965"/>
            <a:ext cx="654829" cy="8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9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4212"/>
            <a:ext cx="4104456" cy="137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(Robust) Maximum Likelihood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45" y="2737624"/>
            <a:ext cx="4932040" cy="13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4128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6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78" y="528605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63" y="1175978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63" y="1709267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56" y="2228089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563888" y="330263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18" y="3501008"/>
            <a:ext cx="2100875" cy="28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02" y="4405313"/>
            <a:ext cx="73247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www.indiana.edu/~bobweb/r546/images/nined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12" y="918988"/>
            <a:ext cx="12477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5783132" y="990996"/>
            <a:ext cx="7200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86988" y="990996"/>
            <a:ext cx="133214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86988" y="990996"/>
            <a:ext cx="129614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47028" y="1029096"/>
            <a:ext cx="972108" cy="104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5776" y="1570516"/>
            <a:ext cx="213411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://www.fluentin3months.com/wp-content/uploads/2009/11/gender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16944"/>
            <a:ext cx="804095" cy="86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ating911.org/wp-content/uploads/2013/08/masc-femmaddo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28" y="1664405"/>
            <a:ext cx="846561" cy="9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(Robust) Maximum Likelihood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618176"/>
            <a:ext cx="4572000" cy="21929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050"/>
              <a:t>MODEL RESULTS</a:t>
            </a:r>
          </a:p>
          <a:p>
            <a:endParaRPr lang="de-CH" sz="1050"/>
          </a:p>
          <a:p>
            <a:r>
              <a:rPr lang="de-CH" sz="1050"/>
              <a:t>                                                    Two-Tailed</a:t>
            </a:r>
          </a:p>
          <a:p>
            <a:r>
              <a:rPr lang="de-CH" sz="1050"/>
              <a:t>                    Estimate       S.E.  Est./S.E.    P-Value</a:t>
            </a:r>
          </a:p>
          <a:p>
            <a:endParaRPr lang="de-CH" sz="1050"/>
          </a:p>
          <a:p>
            <a:r>
              <a:rPr lang="de-CH" sz="1050"/>
              <a:t> INSIGHT  ON</a:t>
            </a:r>
          </a:p>
          <a:p>
            <a:r>
              <a:rPr lang="de-CH" sz="1050"/>
              <a:t>    GENDER             0.994      0.268      3.708      0.000</a:t>
            </a:r>
          </a:p>
          <a:p>
            <a:endParaRPr lang="de-CH" sz="1050"/>
          </a:p>
          <a:p>
            <a:r>
              <a:rPr lang="de-CH" sz="1050"/>
              <a:t> Intercepts</a:t>
            </a:r>
          </a:p>
          <a:p>
            <a:r>
              <a:rPr lang="de-CH" sz="1050"/>
              <a:t>    INSIGHT            2.665      0.373      7.153      0.000</a:t>
            </a:r>
          </a:p>
          <a:p>
            <a:endParaRPr lang="de-CH" sz="1050"/>
          </a:p>
          <a:p>
            <a:r>
              <a:rPr lang="de-CH" sz="1050"/>
              <a:t> Residual Variances</a:t>
            </a:r>
          </a:p>
          <a:p>
            <a:r>
              <a:rPr lang="de-CH" sz="1050"/>
              <a:t>    INSIGHT            3.539      0.264     13.403      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671" y="5362522"/>
            <a:ext cx="4572000" cy="12234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/>
              <a:t>STDYX Standardization</a:t>
            </a:r>
          </a:p>
          <a:p>
            <a:endParaRPr lang="en-US" sz="1050"/>
          </a:p>
          <a:p>
            <a:r>
              <a:rPr lang="en-US" sz="1050"/>
              <a:t>                                                    Two-Tailed</a:t>
            </a:r>
          </a:p>
          <a:p>
            <a:r>
              <a:rPr lang="en-US" sz="1050"/>
              <a:t>                    Estimate       S.E.  Est./S.E.    P-Value</a:t>
            </a:r>
          </a:p>
          <a:p>
            <a:endParaRPr lang="en-US" sz="1050"/>
          </a:p>
          <a:p>
            <a:r>
              <a:rPr lang="en-US" sz="1050"/>
              <a:t> INSIGHT  ON</a:t>
            </a:r>
          </a:p>
          <a:p>
            <a:r>
              <a:rPr lang="en-US" sz="1050"/>
              <a:t>    GENDER             0.238      0.063      3.787      0.000</a:t>
            </a:r>
            <a:endParaRPr lang="de-CH" sz="1050"/>
          </a:p>
        </p:txBody>
      </p:sp>
      <p:sp>
        <p:nvSpPr>
          <p:cNvPr id="8" name="Rectangle 7"/>
          <p:cNvSpPr/>
          <p:nvPr/>
        </p:nvSpPr>
        <p:spPr>
          <a:xfrm>
            <a:off x="3923928" y="261817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050"/>
              <a:t>MODEL RESULTS</a:t>
            </a:r>
          </a:p>
          <a:p>
            <a:endParaRPr lang="de-CH" sz="1050"/>
          </a:p>
          <a:p>
            <a:r>
              <a:rPr lang="de-CH" sz="1050"/>
              <a:t>                                Posterior  One-Tailed         95% C.I.</a:t>
            </a:r>
          </a:p>
          <a:p>
            <a:r>
              <a:rPr lang="de-CH" sz="1050"/>
              <a:t>                    Estimate       S.D.      P-Value   Lower 2.5%  Upper 2.5%  Significance</a:t>
            </a:r>
          </a:p>
          <a:p>
            <a:endParaRPr lang="de-CH" sz="1050"/>
          </a:p>
          <a:p>
            <a:r>
              <a:rPr lang="de-CH" sz="1050"/>
              <a:t> INSIGHT    ON</a:t>
            </a:r>
          </a:p>
          <a:p>
            <a:r>
              <a:rPr lang="de-CH" sz="1050"/>
              <a:t>    GENDER             0.992       0.253      0.000       0.407       1.376      *</a:t>
            </a:r>
          </a:p>
          <a:p>
            <a:endParaRPr lang="de-CH" sz="1050"/>
          </a:p>
          <a:p>
            <a:r>
              <a:rPr lang="de-CH" sz="1050"/>
              <a:t> Intercepts</a:t>
            </a:r>
          </a:p>
          <a:p>
            <a:r>
              <a:rPr lang="de-CH" sz="1050"/>
              <a:t>    INSIGHT            2.654       0.372      0.000       2.040       3.379      *</a:t>
            </a:r>
          </a:p>
          <a:p>
            <a:endParaRPr lang="de-CH" sz="1050"/>
          </a:p>
          <a:p>
            <a:r>
              <a:rPr lang="de-CH" sz="1050"/>
              <a:t> Residual Variances</a:t>
            </a:r>
          </a:p>
          <a:p>
            <a:r>
              <a:rPr lang="de-CH" sz="1050"/>
              <a:t>    INSIGHT            3.613       0.343      0.000       2.980       4.285      *</a:t>
            </a:r>
          </a:p>
          <a:p>
            <a:endParaRPr lang="de-CH" sz="1050"/>
          </a:p>
          <a:p>
            <a:endParaRPr lang="de-CH" sz="1050"/>
          </a:p>
          <a:p>
            <a:r>
              <a:rPr lang="de-CH" sz="1050"/>
              <a:t>STANDARDIZED MODEL RESULTS</a:t>
            </a:r>
          </a:p>
          <a:p>
            <a:endParaRPr lang="de-CH" sz="1050"/>
          </a:p>
          <a:p>
            <a:endParaRPr lang="de-CH" sz="1050"/>
          </a:p>
          <a:p>
            <a:r>
              <a:rPr lang="de-CH" sz="1050"/>
              <a:t>STDYX Standardization</a:t>
            </a:r>
          </a:p>
          <a:p>
            <a:endParaRPr lang="de-CH" sz="1050"/>
          </a:p>
          <a:p>
            <a:r>
              <a:rPr lang="de-CH" sz="1050"/>
              <a:t>                                Posterior  One-Tailed         95% C.I.</a:t>
            </a:r>
          </a:p>
          <a:p>
            <a:r>
              <a:rPr lang="de-CH" sz="1050"/>
              <a:t>                    Estimate       S.D.      P-Value   Lower 2.5%  Upper 2.5%  Significance</a:t>
            </a:r>
          </a:p>
          <a:p>
            <a:r>
              <a:rPr lang="de-CH" sz="1050"/>
              <a:t> INSIGHT    ON</a:t>
            </a:r>
          </a:p>
          <a:p>
            <a:r>
              <a:rPr lang="de-CH" sz="1050"/>
              <a:t>    GENDER             0.234       0.059      0.000       0.094       0.333      *</a:t>
            </a:r>
          </a:p>
        </p:txBody>
      </p:sp>
    </p:spTree>
    <p:extLst>
      <p:ext uri="{BB962C8B-B14F-4D97-AF65-F5344CB8AC3E}">
        <p14:creationId xmlns:p14="http://schemas.microsoft.com/office/powerpoint/2010/main" val="140333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5776" y="1570516"/>
            <a:ext cx="213411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06" y="520059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167432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700721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84" y="2219543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1115616" y="321717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8" y="52005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16743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70072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16" y="221954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004048" y="321716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2" y="4333011"/>
            <a:ext cx="70580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37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Edelsbrunner  Peter</dc:creator>
  <cp:lastModifiedBy>Edelsbrunner  Peter</cp:lastModifiedBy>
  <cp:revision>13</cp:revision>
  <dcterms:created xsi:type="dcterms:W3CDTF">2015-08-12T09:52:37Z</dcterms:created>
  <dcterms:modified xsi:type="dcterms:W3CDTF">2015-08-13T16:05:47Z</dcterms:modified>
</cp:coreProperties>
</file>