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5" r:id="rId2"/>
    <p:sldId id="258" r:id="rId3"/>
    <p:sldId id="286" r:id="rId4"/>
    <p:sldId id="305" r:id="rId5"/>
    <p:sldId id="306" r:id="rId6"/>
    <p:sldId id="336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3" r:id="rId16"/>
    <p:sldId id="332" r:id="rId17"/>
    <p:sldId id="334" r:id="rId18"/>
    <p:sldId id="335" r:id="rId19"/>
    <p:sldId id="337" r:id="rId20"/>
    <p:sldId id="339" r:id="rId21"/>
    <p:sldId id="340" r:id="rId22"/>
    <p:sldId id="343" r:id="rId23"/>
    <p:sldId id="341" r:id="rId24"/>
    <p:sldId id="348" r:id="rId25"/>
    <p:sldId id="349" r:id="rId26"/>
    <p:sldId id="350" r:id="rId27"/>
    <p:sldId id="342" r:id="rId28"/>
    <p:sldId id="344" r:id="rId29"/>
    <p:sldId id="347" r:id="rId3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835"/>
    <a:srgbClr val="CDCDCD"/>
    <a:srgbClr val="A6152A"/>
    <a:srgbClr val="E6E4DC"/>
    <a:srgbClr val="D6D2C4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7" autoAdjust="0"/>
    <p:restoredTop sz="91803" autoAdjust="0"/>
  </p:normalViewPr>
  <p:slideViewPr>
    <p:cSldViewPr snapToGrid="0">
      <p:cViewPr varScale="1">
        <p:scale>
          <a:sx n="114" d="100"/>
          <a:sy n="114" d="100"/>
        </p:scale>
        <p:origin x="552" y="80"/>
      </p:cViewPr>
      <p:guideLst>
        <p:guide orient="horz" pos="9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AA85-543A-49BD-AAEA-D8BCB9E3072D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58E6-743C-4555-8C1C-3E338A27C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7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062A73-2E64-49D6-ABD8-1FCFA827220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3"/>
          <a:stretch/>
        </p:blipFill>
        <p:spPr>
          <a:xfrm>
            <a:off x="241904" y="3067670"/>
            <a:ext cx="11710747" cy="36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151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000" y="1620000"/>
            <a:ext cx="10752000" cy="45252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3392" y="6309321"/>
            <a:ext cx="5472608" cy="365125"/>
          </a:xfrm>
        </p:spPr>
        <p:txBody>
          <a:bodyPr/>
          <a:lstStyle/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20000" y="1620000"/>
            <a:ext cx="8507963" cy="4490720"/>
          </a:xfrm>
        </p:spPr>
        <p:txBody>
          <a:bodyPr>
            <a:noAutofit/>
          </a:bodyPr>
          <a:lstStyle>
            <a:lvl7pPr>
              <a:buNone/>
              <a:defRPr/>
            </a:lvl7pPr>
            <a:lvl8pPr>
              <a:buNone/>
              <a:defRPr/>
            </a:lvl8pPr>
          </a:lstStyle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dictum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7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pPr marL="342900" lvl="7" indent="0"/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6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458276" cy="434305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08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41904" y="3062172"/>
            <a:ext cx="4722971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Placeholder 9" descr="Section_Image.jpg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15468" r="100" b="1049"/>
          <a:stretch/>
        </p:blipFill>
        <p:spPr>
          <a:xfrm>
            <a:off x="4964875" y="3062172"/>
            <a:ext cx="6987287" cy="363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59" y="3448840"/>
            <a:ext cx="1943987" cy="32399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046796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1428" y="181429"/>
            <a:ext cx="1170333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9" name="Picture Placeholder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700" y="944159"/>
            <a:ext cx="11696065" cy="5732866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0000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7" y="3502203"/>
            <a:ext cx="3174822" cy="31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41904" y="181429"/>
            <a:ext cx="117108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08410" y="6183276"/>
            <a:ext cx="577266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 smtClean="0"/>
              <a:t>28 </a:t>
            </a:r>
            <a:r>
              <a:rPr lang="en-AU" noProof="0" dirty="0" smtClean="0"/>
              <a:t>September 2018</a:t>
            </a:r>
            <a:endParaRPr lang="en-AU" noProof="0" dirty="0"/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5639120" y="2708920"/>
            <a:ext cx="5665556" cy="64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Section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5638360" y="3357564"/>
            <a:ext cx="5666316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69" y="181429"/>
            <a:ext cx="2037600" cy="762730"/>
          </a:xfrm>
          <a:prstGeom prst="rect">
            <a:avLst/>
          </a:prstGeom>
        </p:spPr>
      </p:pic>
      <p:pic>
        <p:nvPicPr>
          <p:cNvPr id="9" name="Picture 8" descr="MAC21_190.5x254_PowerPoint_Images_Cov v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0"/>
            <a:ext cx="4383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108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04664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914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5243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38668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25430"/>
          </a:xfrm>
        </p:spPr>
        <p:txBody>
          <a:bodyPr lIns="0" tIns="0" rIns="0" bIns="0"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484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</a:t>
            </a:r>
            <a:r>
              <a:rPr lang="en-AU" dirty="0" smtClean="0"/>
              <a:t>SUBTITLE 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200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3624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620000"/>
            <a:ext cx="108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309321"/>
            <a:ext cx="54006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1875" y="630932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4" y="217272"/>
            <a:ext cx="2037600" cy="762730"/>
          </a:xfrm>
          <a:prstGeom prst="rect">
            <a:avLst/>
          </a:prstGeom>
        </p:spPr>
      </p:pic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68000"/>
            <a:ext cx="108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umburg.shinyapps.io/likelihood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lexanderetz.com/2015/04/15/understanding-bayes-a-look-at-the-likelihood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umburg.shinyapps.io/updating_prior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lexanderetz.com/2015/04/15/understanding-bayes-a-look-at-the-likelihood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anderetz.com/2015/08/09/understanding-bayes-visualization-of-bf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anderetz.com/2015/08/09/understanding-bayes-visualization-of-bf/" TargetMode="External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umburg.shinyapps.io/bayes_facto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74hwe3u" TargetMode="External"/><Relationship Id="rId2" Type="http://schemas.openxmlformats.org/officeDocument/2006/relationships/hyperlink" Target="https://tinyurl.com/y8ro4ysf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humburg/Introduction-to-Bayesian-Hypothesis-testing/tree/master/data" TargetMode="External"/><Relationship Id="rId5" Type="http://schemas.openxmlformats.org/officeDocument/2006/relationships/hyperlink" Target="https://tinyurl.com/ydfr8nlw" TargetMode="External"/><Relationship Id="rId4" Type="http://schemas.openxmlformats.org/officeDocument/2006/relationships/hyperlink" Target="https://tinyurl.com/y8zz27rr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Bayesian </a:t>
            </a:r>
            <a:r>
              <a:rPr lang="en-AU" dirty="0" smtClean="0">
                <a:solidFill>
                  <a:schemeClr val="bg1"/>
                </a:solidFill>
              </a:rPr>
              <a:t>Data Analysis in 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1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3" y="1247813"/>
            <a:ext cx="7373092" cy="51335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Hypotheses and Data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10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4693920" y="2072640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How much do I believe my</a:t>
            </a:r>
          </a:p>
          <a:p>
            <a:r>
              <a:rPr lang="en-AU" dirty="0" smtClean="0"/>
              <a:t>initial hypothesis …  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4845231" y="2930163"/>
            <a:ext cx="841466" cy="8362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6697" y="3055890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8760" flipH="1">
            <a:off x="5424207" y="3797842"/>
            <a:ext cx="5507556" cy="29603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68574" y="4375615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.. given that I just observed </a:t>
            </a:r>
          </a:p>
          <a:p>
            <a:r>
              <a:rPr lang="en-AU" dirty="0" smtClean="0"/>
              <a:t>6 </a:t>
            </a:r>
            <a:r>
              <a:rPr lang="en-AU" i="1" dirty="0" smtClean="0"/>
              <a:t>heads</a:t>
            </a:r>
            <a:r>
              <a:rPr lang="en-AU" dirty="0" smtClean="0"/>
              <a:t> and 4 </a:t>
            </a:r>
            <a:r>
              <a:rPr lang="en-AU" i="1" dirty="0" smtClean="0"/>
              <a:t>tails</a:t>
            </a:r>
            <a:r>
              <a:rPr lang="en-AU" dirty="0" smtClean="0"/>
              <a:t>?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778" y="5000784"/>
            <a:ext cx="1104702" cy="12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posterior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11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1205049" y="1929482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6515" y="2055209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441" y="1738275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88006" y="2206797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posterior probability</a:t>
            </a:r>
            <a:r>
              <a:rPr lang="en-AU" dirty="0" smtClean="0"/>
              <a:t> that the hypothesis</a:t>
            </a:r>
          </a:p>
          <a:p>
            <a:r>
              <a:rPr lang="en-AU" dirty="0"/>
              <a:t>i</a:t>
            </a:r>
            <a:r>
              <a:rPr lang="en-AU" dirty="0" smtClean="0"/>
              <a:t>s true, given that I have observed the data.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5050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prior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12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1205049" y="1929482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6515" y="2055209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38362" y="2035266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prior probability</a:t>
            </a:r>
            <a:r>
              <a:rPr lang="en-AU" dirty="0" smtClean="0"/>
              <a:t> that I observed to the hypothesis,</a:t>
            </a:r>
          </a:p>
          <a:p>
            <a:r>
              <a:rPr lang="en-AU" dirty="0" smtClean="0"/>
              <a:t>Before seeing the data.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18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likelihood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13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7"/>
          <a:stretch/>
        </p:blipFill>
        <p:spPr>
          <a:xfrm>
            <a:off x="9178276" y="2177851"/>
            <a:ext cx="841466" cy="836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9742" y="2303578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= 0.5</a:t>
            </a:r>
            <a:endParaRPr lang="en-AU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007" y="1720528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P(D|H)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357" y="2221127"/>
            <a:ext cx="451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probability</a:t>
            </a:r>
            <a:r>
              <a:rPr lang="en-AU" b="1" dirty="0" smtClean="0"/>
              <a:t> </a:t>
            </a:r>
            <a:r>
              <a:rPr lang="en-AU" dirty="0" smtClean="0"/>
              <a:t>that I would have observed</a:t>
            </a:r>
          </a:p>
          <a:p>
            <a:r>
              <a:rPr lang="en-AU" dirty="0" smtClean="0"/>
              <a:t>the data if the hypothesis is true, i.e. the</a:t>
            </a:r>
          </a:p>
          <a:p>
            <a:r>
              <a:rPr lang="en-AU" b="1" dirty="0" smtClean="0"/>
              <a:t>likelihood</a:t>
            </a:r>
            <a:r>
              <a:rPr lang="en-AU" dirty="0" smtClean="0"/>
              <a:t> of the hypothesis.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96284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marginal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14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60" y="4543556"/>
            <a:ext cx="1104702" cy="1275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8429" y="393773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750" y="4484065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0468" y="3937736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P(D|H)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3183" y="4166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P(H|D)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181" y="4214785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=</a:t>
            </a:r>
            <a:endParaRPr lang="en-AU" dirty="0">
              <a:solidFill>
                <a:srgbClr val="CDCDCD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7504" y="4399451"/>
            <a:ext cx="2949536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3390" y="393773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CDCDCD"/>
                </a:solidFill>
              </a:rPr>
              <a:t>X</a:t>
            </a:r>
            <a:endParaRPr lang="en-AU" dirty="0">
              <a:solidFill>
                <a:srgbClr val="CDCDC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10813" y="5067225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marginal </a:t>
            </a:r>
            <a:r>
              <a:rPr lang="en-AU" dirty="0" smtClean="0"/>
              <a:t>probability that I would observe</a:t>
            </a:r>
          </a:p>
          <a:p>
            <a:r>
              <a:rPr lang="en-AU" dirty="0" smtClean="0"/>
              <a:t>the data at all, regardless of which hypothesis is true.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6481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13540" y="2708920"/>
            <a:ext cx="6491136" cy="648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Introduction to (Bayesian) Statistics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Likelihoods and Bayes Factors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32925" y="6381750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1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data to revise beliefs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16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6005189" y="3380534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8510" y="3926863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7228" y="3380534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P(D|H)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9943" y="360978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5301941" y="3657583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=</a:t>
            </a:r>
            <a:endParaRPr lang="en-AU" dirty="0">
              <a:solidFill>
                <a:srgbClr val="3A383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694264" y="3842249"/>
            <a:ext cx="2949536" cy="0"/>
          </a:xfrm>
          <a:prstGeom prst="line">
            <a:avLst/>
          </a:prstGeom>
          <a:ln w="28575">
            <a:solidFill>
              <a:srgbClr val="3A3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20150" y="3380534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3A3835"/>
                </a:solidFill>
              </a:rPr>
              <a:t>X</a:t>
            </a:r>
            <a:endParaRPr lang="en-AU" dirty="0">
              <a:solidFill>
                <a:srgbClr val="3A383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6375" y="3332786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P(H|D): The </a:t>
            </a:r>
            <a:r>
              <a:rPr lang="en-AU" b="1" dirty="0" smtClean="0"/>
              <a:t>posterior</a:t>
            </a:r>
            <a:r>
              <a:rPr lang="en-AU" dirty="0" smtClean="0"/>
              <a:t>. My</a:t>
            </a:r>
          </a:p>
          <a:p>
            <a:r>
              <a:rPr lang="en-AU" dirty="0"/>
              <a:t>r</a:t>
            </a:r>
            <a:r>
              <a:rPr lang="en-AU" dirty="0" smtClean="0"/>
              <a:t>evised belief in the hypothesis</a:t>
            </a:r>
          </a:p>
          <a:p>
            <a:r>
              <a:rPr lang="en-AU" dirty="0"/>
              <a:t>a</a:t>
            </a:r>
            <a:r>
              <a:rPr lang="en-AU" dirty="0" smtClean="0"/>
              <a:t>fter seeing the data.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2046733" y="1776679"/>
            <a:ext cx="4617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P(H): The </a:t>
            </a:r>
            <a:r>
              <a:rPr lang="en-AU" b="1" dirty="0" smtClean="0"/>
              <a:t>prior</a:t>
            </a:r>
            <a:r>
              <a:rPr lang="en-AU" dirty="0" smtClean="0"/>
              <a:t>. My belief in the hypothesis</a:t>
            </a:r>
          </a:p>
          <a:p>
            <a:r>
              <a:rPr lang="en-AU" dirty="0" smtClean="0"/>
              <a:t>before seeing the data.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6664344" y="2252924"/>
            <a:ext cx="486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P(D|H): The </a:t>
            </a:r>
            <a:r>
              <a:rPr lang="en-AU" b="1" dirty="0" smtClean="0"/>
              <a:t>likelihood</a:t>
            </a:r>
            <a:r>
              <a:rPr lang="en-AU" dirty="0" smtClean="0"/>
              <a:t>. The probability</a:t>
            </a:r>
          </a:p>
          <a:p>
            <a:r>
              <a:rPr lang="en-AU" dirty="0"/>
              <a:t>o</a:t>
            </a:r>
            <a:r>
              <a:rPr lang="en-AU" dirty="0" smtClean="0"/>
              <a:t>f observing the data if my hypothesis is true.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247051" y="5075190"/>
            <a:ext cx="3980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P(D): The </a:t>
            </a:r>
            <a:r>
              <a:rPr lang="en-AU" b="1" dirty="0" smtClean="0"/>
              <a:t>marginal likelihood</a:t>
            </a:r>
            <a:r>
              <a:rPr lang="en-AU" dirty="0" smtClean="0"/>
              <a:t>. </a:t>
            </a:r>
          </a:p>
          <a:p>
            <a:r>
              <a:rPr lang="en-AU" dirty="0" smtClean="0"/>
              <a:t>The probability of observing the data,</a:t>
            </a:r>
          </a:p>
          <a:p>
            <a:r>
              <a:rPr lang="en-AU" dirty="0" smtClean="0"/>
              <a:t>regardless which hypothesis is true.</a:t>
            </a:r>
            <a:endParaRPr lang="en-AU" dirty="0"/>
          </a:p>
        </p:txBody>
      </p:sp>
      <p:cxnSp>
        <p:nvCxnSpPr>
          <p:cNvPr id="19" name="Straight Arrow Connector 18"/>
          <p:cNvCxnSpPr>
            <a:stCxn id="14" idx="3"/>
            <a:endCxn id="10" idx="1"/>
          </p:cNvCxnSpPr>
          <p:nvPr/>
        </p:nvCxnSpPr>
        <p:spPr>
          <a:xfrm>
            <a:off x="3595751" y="3794451"/>
            <a:ext cx="90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7" idx="1"/>
          </p:cNvCxnSpPr>
          <p:nvPr/>
        </p:nvCxnSpPr>
        <p:spPr>
          <a:xfrm>
            <a:off x="4355539" y="2423010"/>
            <a:ext cx="1649650" cy="114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9" idx="3"/>
          </p:cNvCxnSpPr>
          <p:nvPr/>
        </p:nvCxnSpPr>
        <p:spPr>
          <a:xfrm flipH="1">
            <a:off x="8302407" y="2899255"/>
            <a:ext cx="794654" cy="6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8" idx="2"/>
          </p:cNvCxnSpPr>
          <p:nvPr/>
        </p:nvCxnSpPr>
        <p:spPr>
          <a:xfrm flipH="1" flipV="1">
            <a:off x="7058088" y="4296195"/>
            <a:ext cx="179252" cy="77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06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likelihood ratios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439910"/>
            <a:ext cx="5219700" cy="397622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Comparing the evidence for two models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idx="16"/>
          </p:nvPr>
        </p:nvSpPr>
        <p:spPr>
          <a:xfrm>
            <a:off x="6248400" y="2175808"/>
            <a:ext cx="5220000" cy="22826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quantifies the evidence the observed data provide for a hypothesis.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Compare the likelihoods of two competing hypotheses to determine which one is more likely (given the observed data).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Value of likelihood is meaningless by itself.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218458" y="5507696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https://humburg.shinyapps.io/likelihood/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119660" y="5854306"/>
            <a:ext cx="805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Figure based on </a:t>
            </a:r>
            <a:r>
              <a:rPr lang="en-AU" sz="1400" dirty="0" smtClean="0">
                <a:hlinkClick r:id="rId4"/>
              </a:rPr>
              <a:t>https://alexanderetz.com/2015/04/15/understanding-bayes-a-look-at-the-likelihood/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236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Updating priors with likelihoods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603090"/>
            <a:ext cx="5219700" cy="34227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18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Content Placeholder 6"/>
          <p:cNvSpPr>
            <a:spLocks noGrp="1"/>
          </p:cNvSpPr>
          <p:nvPr>
            <p:ph idx="16"/>
          </p:nvPr>
        </p:nvSpPr>
        <p:spPr>
          <a:xfrm>
            <a:off x="6248400" y="2229597"/>
            <a:ext cx="5220000" cy="20913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</a:t>
            </a:r>
            <a:r>
              <a:rPr lang="en-AU" dirty="0" smtClean="0"/>
              <a:t>rior encodes initial belief in possible parameter values (probability of </a:t>
            </a:r>
            <a:r>
              <a:rPr lang="en-AU" i="1" dirty="0" smtClean="0"/>
              <a:t>Heads</a:t>
            </a:r>
            <a:r>
              <a:rPr lang="en-A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Likelihood quantifies the plausibility of different hypotheses in light of the available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two combine to produce an updated set of beliefs, the </a:t>
            </a:r>
            <a:r>
              <a:rPr lang="en-AU" b="1" dirty="0" smtClean="0"/>
              <a:t>posterior</a:t>
            </a:r>
            <a:r>
              <a:rPr lang="en-A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071809" y="5318694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humburg.shinyapps.io/updating_prior/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962125" y="5868118"/>
            <a:ext cx="8058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Figure based on </a:t>
            </a:r>
            <a:r>
              <a:rPr lang="en-AU" sz="1400" dirty="0" smtClean="0">
                <a:hlinkClick r:id="rId4"/>
              </a:rPr>
              <a:t>https://alexanderetz.com/2015/04/15/understanding-bayes-a-look-at-the-likelihood/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2782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about the marginal likelihood?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910916"/>
            <a:ext cx="5220000" cy="17507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be difficult to compute.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Requires integrating over all possible hypotheses, weighted by their priors.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It is a normalizing constant that can often be avoided.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19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14191"/>
            <a:ext cx="5219700" cy="2936081"/>
          </a:xfrm>
        </p:spPr>
      </p:pic>
    </p:spTree>
    <p:extLst>
      <p:ext uri="{BB962C8B-B14F-4D97-AF65-F5344CB8AC3E}">
        <p14:creationId xmlns:p14="http://schemas.microsoft.com/office/powerpoint/2010/main" val="6871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Welcome</a:t>
            </a:r>
            <a:endParaRPr lang="en-A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0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ratio compares two point hypotheses.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if we have more complex hypotheses?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20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894119"/>
            <a:ext cx="5219700" cy="3976225"/>
          </a:xfrm>
        </p:spPr>
      </p:pic>
      <p:sp>
        <p:nvSpPr>
          <p:cNvPr id="9" name="Rectangle 8"/>
          <p:cNvSpPr/>
          <p:nvPr/>
        </p:nvSpPr>
        <p:spPr>
          <a:xfrm>
            <a:off x="3560394" y="5951821"/>
            <a:ext cx="8631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/>
              <a:t>Figure based </a:t>
            </a:r>
            <a:r>
              <a:rPr lang="en-AU" sz="1400" dirty="0" smtClean="0"/>
              <a:t>on </a:t>
            </a:r>
            <a:r>
              <a:rPr lang="en-AU" sz="1400" dirty="0" smtClean="0">
                <a:hlinkClick r:id="rId3"/>
              </a:rPr>
              <a:t>https://alexanderetz.com/2015/08/09/understanding-bayes-visualization-of-bf/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5660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1"/>
            <a:ext cx="5220000" cy="30775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likelihood ratio compares two point hypotheses.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if we have more complex hypotheses?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coin is fair </a:t>
            </a:r>
            <a:r>
              <a:rPr lang="en-AU" i="1" dirty="0" smtClean="0"/>
              <a:t>vs </a:t>
            </a:r>
            <a:r>
              <a:rPr lang="en-AU" dirty="0" smtClean="0"/>
              <a:t>it isn’t fair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If the coin is biased, how likely are all the possible probabilities for </a:t>
            </a:r>
            <a:r>
              <a:rPr lang="en-AU" i="1" dirty="0" smtClean="0"/>
              <a:t>heads</a:t>
            </a:r>
            <a:r>
              <a:rPr lang="en-AU" dirty="0" smtClean="0"/>
              <a:t>?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Compare the likelihood that the coin is fair to the </a:t>
            </a:r>
            <a:r>
              <a:rPr lang="en-AU" b="1" dirty="0" smtClean="0"/>
              <a:t>average</a:t>
            </a:r>
            <a:r>
              <a:rPr lang="en-AU" b="1" i="1" dirty="0" smtClean="0"/>
              <a:t> </a:t>
            </a:r>
            <a:r>
              <a:rPr lang="en-AU" dirty="0" smtClean="0"/>
              <a:t>of the likelihoods corresponding to all possible values of P</a:t>
            </a:r>
            <a:r>
              <a:rPr lang="en-AU" i="1" dirty="0" smtClean="0"/>
              <a:t>(heads) </a:t>
            </a:r>
            <a:r>
              <a:rPr lang="en-AU" b="1" dirty="0" smtClean="0"/>
              <a:t>weighted</a:t>
            </a:r>
            <a:r>
              <a:rPr lang="en-AU" i="1" dirty="0" smtClean="0"/>
              <a:t> </a:t>
            </a:r>
            <a:r>
              <a:rPr lang="en-AU" dirty="0" smtClean="0"/>
              <a:t>by their priors.</a:t>
            </a:r>
          </a:p>
          <a:p>
            <a:pPr marL="1085850" lvl="1" indent="-285750">
              <a:buFont typeface="Arial" panose="020B0604020202020204" pitchFamily="34" charset="0"/>
              <a:buChar char="•"/>
            </a:pPr>
            <a:endParaRPr lang="en-AU" b="1" dirty="0"/>
          </a:p>
          <a:p>
            <a:endParaRPr lang="en-AU" b="1" dirty="0" smtClean="0"/>
          </a:p>
          <a:p>
            <a:endParaRPr lang="en-A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21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45217"/>
            <a:ext cx="5219700" cy="4474028"/>
          </a:xfrm>
        </p:spPr>
      </p:pic>
      <p:sp>
        <p:nvSpPr>
          <p:cNvPr id="10" name="Rectangle 9"/>
          <p:cNvSpPr/>
          <p:nvPr/>
        </p:nvSpPr>
        <p:spPr>
          <a:xfrm>
            <a:off x="3560394" y="5951821"/>
            <a:ext cx="8631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Figure taken from </a:t>
            </a:r>
            <a:r>
              <a:rPr lang="en-AU" sz="1400" dirty="0" smtClean="0">
                <a:hlinkClick r:id="rId3"/>
              </a:rPr>
              <a:t>https://alexanderetz.com/2015/08/09/understanding-bayes-visualization-of-bf/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16645" y="5170086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4"/>
              </a:rPr>
              <a:t>https://humburg.shinyapps.io/bayes_factor</a:t>
            </a:r>
            <a:r>
              <a:rPr lang="en-AU" dirty="0" smtClean="0">
                <a:hlinkClick r:id="rId4"/>
              </a:rPr>
              <a:t>/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549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 Factor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Bayes factors quantify relative weight of evidence.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Can be used to decide in favour of one hypothesis over another based on evidence provided by the data.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Will converge to either 0 or ∞, depending on which hypothesis is true.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Beware small samples!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22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6"/>
            <p:extLst>
              <p:ext uri="{D42A27DB-BD31-4B8C-83A1-F6EECF244321}">
                <p14:modId xmlns:p14="http://schemas.microsoft.com/office/powerpoint/2010/main" val="2310483416"/>
              </p:ext>
            </p:extLst>
          </p:nvPr>
        </p:nvGraphicFramePr>
        <p:xfrm>
          <a:off x="6248400" y="1619250"/>
          <a:ext cx="5219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val="996537443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8233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Bayes Factor (H1/H0)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Strength of evidence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5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&lt; 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Evidence favours null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1 - 3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Barely worth mentioning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9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3 - 10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Substantial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9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10 - 30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Strong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30 - 100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Very strong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7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&gt; 100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Decisive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4375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21850" y="5776631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Does this remind you of anything?</a:t>
            </a:r>
            <a:endParaRPr lang="en-AU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8548777" y="4500230"/>
            <a:ext cx="491706" cy="1012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30" y="1487520"/>
            <a:ext cx="2960000" cy="417142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795623" y="1619250"/>
            <a:ext cx="1138686" cy="10204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16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i="1" dirty="0" err="1" smtClean="0"/>
              <a:t>BayesFactor</a:t>
            </a:r>
            <a:r>
              <a:rPr lang="en-AU" dirty="0" smtClean="0"/>
              <a:t> package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Bayesian Hypothesis Testing with R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9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 smtClean="0"/>
              <a:t>BayesFactor</a:t>
            </a:r>
            <a:r>
              <a:rPr lang="en-AU" dirty="0" smtClean="0"/>
              <a:t> Overview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Provides a convenient interface for commonly used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Bayesian versions of typical frequentist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Computes Bayes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Can sample from the posterior to obtain parameter estimates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BayesFactor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ttestBF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anovaBF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bf &lt;- 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lmBF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summary(posterior(bf))</a:t>
            </a:r>
          </a:p>
        </p:txBody>
      </p:sp>
    </p:spTree>
    <p:extLst>
      <p:ext uri="{BB962C8B-B14F-4D97-AF65-F5344CB8AC3E}">
        <p14:creationId xmlns:p14="http://schemas.microsoft.com/office/powerpoint/2010/main" val="314065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Bayesian ANOVA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Model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 as normally distributed around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b="0" dirty="0" smtClean="0"/>
                  <a:t> with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AU" b="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A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AU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Hierarchical prior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This model mimics frequentist ANOVA in assuming equal variances. </a:t>
                </a: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Could allow for different variances by modifying prior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 does not have to be normal.</a:t>
                </a:r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3" t="-1752" r="-11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25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General Concepts</a:t>
            </a:r>
            <a:endParaRPr lang="en-A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7022249" y="1538483"/>
            <a:ext cx="3672001" cy="4330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33892" y="5967548"/>
            <a:ext cx="5553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Copyright © </a:t>
            </a:r>
            <a:r>
              <a:rPr lang="en-US" sz="1000" dirty="0" err="1"/>
              <a:t>Kruschke</a:t>
            </a:r>
            <a:r>
              <a:rPr lang="en-US" sz="1000" dirty="0"/>
              <a:t>, J. K. (2014</a:t>
            </a:r>
            <a:r>
              <a:rPr lang="en-US" sz="1000" dirty="0" smtClean="0"/>
              <a:t>). </a:t>
            </a:r>
            <a:r>
              <a:rPr lang="en-US" sz="1000" i="1" dirty="0" smtClean="0"/>
              <a:t>Doing </a:t>
            </a:r>
            <a:r>
              <a:rPr lang="en-US" sz="1000" i="1" dirty="0"/>
              <a:t>Bayesian Data Analysis: A Tutorial with R, JAGS, and Stan. 2nd </a:t>
            </a:r>
            <a:r>
              <a:rPr lang="en-US" sz="1000" i="1" dirty="0" smtClean="0"/>
              <a:t>Edition. </a:t>
            </a:r>
            <a:r>
              <a:rPr lang="en-AU" sz="1000" dirty="0" smtClean="0"/>
              <a:t>Academic </a:t>
            </a:r>
            <a:r>
              <a:rPr lang="en-AU" sz="1000" dirty="0"/>
              <a:t>Press / Elsevier.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26024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 smtClean="0"/>
              <a:t>BayesFactor</a:t>
            </a:r>
            <a:r>
              <a:rPr lang="en-AU" dirty="0" smtClean="0"/>
              <a:t> ANOVA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Default ANOVA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Allows for heterogeneous variances.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Value of </a:t>
            </a:r>
            <a:r>
              <a:rPr lang="en-AU" i="1" dirty="0" smtClean="0"/>
              <a:t>g </a:t>
            </a:r>
            <a:r>
              <a:rPr lang="en-AU" dirty="0" smtClean="0"/>
              <a:t>can be estimated from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No analytical solution for Bayes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Numeric approximation </a:t>
            </a:r>
            <a:r>
              <a:rPr lang="en-AU" smtClean="0"/>
              <a:t>relatively easy.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26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JZS model</a:t>
            </a:r>
            <a:endParaRPr lang="en-AU" dirty="0"/>
          </a:p>
        </p:txBody>
      </p:sp>
      <p:pic>
        <p:nvPicPr>
          <p:cNvPr id="4098" name="Picture 2" descr="https://www.tandfonline.com/na101/home/literatum/publisher/tandf/journals/content/utas20/2012/utas20.v066.i02/00031305.2012.695956/production/images/utas_a_695956_o_um0008.gif"/>
          <p:cNvPicPr>
            <a:picLocks noGrp="1" noChangeAspect="1" noChangeArrowheads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7" y="3167856"/>
            <a:ext cx="37814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2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Bayesian Hypothesis Testing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Examples in JASP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84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Download data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Coin toss data</a:t>
            </a:r>
          </a:p>
          <a:p>
            <a:pPr lvl="1"/>
            <a:r>
              <a:rPr lang="en-AU" dirty="0" smtClean="0">
                <a:hlinkClick r:id="rId2"/>
              </a:rPr>
              <a:t>https://tinyurl.com/y8ro4ysf</a:t>
            </a:r>
            <a:endParaRPr lang="en-AU" dirty="0" smtClean="0"/>
          </a:p>
          <a:p>
            <a:r>
              <a:rPr lang="en-AU" dirty="0" smtClean="0"/>
              <a:t>Large coin toss data</a:t>
            </a:r>
          </a:p>
          <a:p>
            <a:pPr lvl="1"/>
            <a:r>
              <a:rPr lang="en-AU" dirty="0" smtClean="0">
                <a:hlinkClick r:id="rId3"/>
              </a:rPr>
              <a:t>https://tinyurl.com/y74hwe3u</a:t>
            </a:r>
            <a:endParaRPr lang="en-AU" dirty="0" smtClean="0"/>
          </a:p>
          <a:p>
            <a:r>
              <a:rPr lang="en-AU" dirty="0" smtClean="0"/>
              <a:t>Gap minder traffic death data</a:t>
            </a:r>
          </a:p>
          <a:p>
            <a:pPr lvl="1"/>
            <a:r>
              <a:rPr lang="en-AU" dirty="0" smtClean="0">
                <a:hlinkClick r:id="rId4"/>
              </a:rPr>
              <a:t>https://tinyurl.com/y8zz27rr</a:t>
            </a:r>
            <a:endParaRPr lang="en-AU" dirty="0" smtClean="0"/>
          </a:p>
          <a:p>
            <a:r>
              <a:rPr lang="en-AU" dirty="0" smtClean="0"/>
              <a:t>Weight perception data</a:t>
            </a:r>
          </a:p>
          <a:p>
            <a:pPr lvl="1"/>
            <a:r>
              <a:rPr lang="en-AU" dirty="0" smtClean="0">
                <a:hlinkClick r:id="rId5"/>
              </a:rPr>
              <a:t>https://tinyurl.com/ydfr8nlw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Or get it all from here:</a:t>
            </a:r>
          </a:p>
          <a:p>
            <a:pPr marL="0" indent="0">
              <a:buNone/>
            </a:pPr>
            <a:r>
              <a:rPr lang="en-AU" dirty="0" smtClean="0">
                <a:hlinkClick r:id="rId6"/>
              </a:rPr>
              <a:t>https://github.com/humburg/Introduction-to-Bayesian-Hypothesis-testing/tree/master/data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0000" y="5969234"/>
            <a:ext cx="6407150" cy="503238"/>
          </a:xfrm>
        </p:spPr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A large posterior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0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FACULTY RESEARCH </a:t>
            </a:r>
            <a:r>
              <a:rPr lang="en-AU" dirty="0"/>
              <a:t>OFFICE | HUMAN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50702" y="1761885"/>
            <a:ext cx="6767929" cy="4389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Bayesian Statistics </a:t>
            </a:r>
            <a:endParaRPr lang="en-AU" dirty="0" smtClean="0"/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The </a:t>
            </a:r>
            <a:r>
              <a:rPr lang="en-AU" i="1" dirty="0" err="1" smtClean="0"/>
              <a:t>BayesFactor</a:t>
            </a:r>
            <a:r>
              <a:rPr lang="en-AU" dirty="0" smtClean="0"/>
              <a:t> package</a:t>
            </a:r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ANOVAs</a:t>
            </a:r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Linear regression models</a:t>
            </a:r>
            <a:endParaRPr lang="en-AU" dirty="0" smtClean="0"/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More complex models with </a:t>
            </a:r>
            <a:r>
              <a:rPr lang="en-AU" i="1" dirty="0" err="1" smtClean="0"/>
              <a:t>brms</a:t>
            </a:r>
            <a:endParaRPr lang="en-AU" dirty="0" smtClean="0"/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Linear mixed effects models</a:t>
            </a:r>
          </a:p>
          <a:p>
            <a:pPr lvl="1">
              <a:spcBef>
                <a:spcPts val="1200"/>
              </a:spcBef>
              <a:buClr>
                <a:srgbClr val="A6192E"/>
              </a:buClr>
              <a:buFont typeface="+mj-lt"/>
              <a:buAutoNum type="alphaLcPeriod"/>
            </a:pPr>
            <a:r>
              <a:rPr lang="en-AU" dirty="0" smtClean="0"/>
              <a:t>Non-linear regression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 smtClean="0"/>
              <a:t>Specifying custom models with </a:t>
            </a:r>
            <a:r>
              <a:rPr lang="en-AU" i="1" dirty="0" smtClean="0"/>
              <a:t>JAGS</a:t>
            </a:r>
            <a:endParaRPr lang="en-AU" i="1" dirty="0" smtClean="0"/>
          </a:p>
        </p:txBody>
      </p:sp>
      <p:pic>
        <p:nvPicPr>
          <p:cNvPr id="13" name="Picture 12" descr="MAC21_190.5x254_PowerPoint_Images_Cov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89" r="-40189"/>
          <a:stretch/>
        </p:blipFill>
        <p:spPr/>
      </p:pic>
    </p:spTree>
    <p:extLst>
      <p:ext uri="{BB962C8B-B14F-4D97-AF65-F5344CB8AC3E}">
        <p14:creationId xmlns:p14="http://schemas.microsoft.com/office/powerpoint/2010/main" val="23298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FACULTY RESEARCH OFFICE | HUMAN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5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00" r="-29200"/>
          <a:stretch/>
        </p:blipFill>
        <p:spPr/>
      </p:pic>
    </p:spTree>
    <p:extLst>
      <p:ext uri="{BB962C8B-B14F-4D97-AF65-F5344CB8AC3E}">
        <p14:creationId xmlns:p14="http://schemas.microsoft.com/office/powerpoint/2010/main" val="2605959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6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420" r="-117420"/>
          <a:stretch/>
        </p:blipFill>
        <p:spPr/>
      </p:pic>
    </p:spTree>
    <p:extLst>
      <p:ext uri="{BB962C8B-B14F-4D97-AF65-F5344CB8AC3E}">
        <p14:creationId xmlns:p14="http://schemas.microsoft.com/office/powerpoint/2010/main" val="1203013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98423" y="2708920"/>
            <a:ext cx="6506253" cy="648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Introduction to (Bayesian) Statistics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smtClean="0"/>
              <a:t>Bayesian Reasoning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81750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77" y="4047827"/>
            <a:ext cx="1948423" cy="19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7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Bayes’ Rule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 smtClean="0"/>
              <a:t>Bayes’ rule is a fact that all probabilities must obey.</a:t>
            </a:r>
          </a:p>
          <a:p>
            <a:r>
              <a:rPr lang="en-AU" dirty="0" smtClean="0"/>
              <a:t>What does this have to do with Bayesian statistics?</a:t>
            </a:r>
          </a:p>
          <a:p>
            <a:r>
              <a:rPr lang="en-AU" dirty="0" smtClean="0"/>
              <a:t>We get Bayesian statistics if we combine this rule with Bayesian probability.</a:t>
            </a:r>
          </a:p>
          <a:p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48" y="3596640"/>
            <a:ext cx="3666064" cy="25524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73" y="1620000"/>
            <a:ext cx="3293283" cy="45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3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78" y="3729908"/>
            <a:ext cx="2026920" cy="23408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Hypotheses and Data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FACULTY RESEARCH OFFICE | HUMAN SCIENCES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9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86" y="1929482"/>
            <a:ext cx="3283304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98124" y="2612571"/>
            <a:ext cx="315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H: A hypothesis about a coin.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3122487" y="4546706"/>
            <a:ext cx="408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  <a:r>
              <a:rPr lang="en-AU" dirty="0" smtClean="0"/>
              <a:t>: An experiment providing some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3948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 16x9 Template _2016.potx" id="{125E643F-61E8-434A-83A2-6285A785939C}" vid="{C2B616D7-CC77-413F-9557-31813D9600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10171</TotalTime>
  <Words>953</Words>
  <Application>Microsoft Office PowerPoint</Application>
  <PresentationFormat>Widescreen</PresentationFormat>
  <Paragraphs>227</Paragraphs>
  <Slides>29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Georgia</vt:lpstr>
      <vt:lpstr>Wingdings</vt:lpstr>
      <vt:lpstr>MAC UNI BASIC_Round 1 Draft for feedback</vt:lpstr>
      <vt:lpstr>Bayesian Data Analysis in R</vt:lpstr>
      <vt:lpstr>Welcome</vt:lpstr>
      <vt:lpstr>Overview</vt:lpstr>
      <vt:lpstr>PowerPoint Presentation</vt:lpstr>
      <vt:lpstr>PowerPoint Presentation</vt:lpstr>
      <vt:lpstr>PowerPoint Presentation</vt:lpstr>
      <vt:lpstr>Introduction to (Bayesian) Statistics</vt:lpstr>
      <vt:lpstr>Bayes’ Rule</vt:lpstr>
      <vt:lpstr>Hypotheses and Data</vt:lpstr>
      <vt:lpstr>Hypotheses and Data</vt:lpstr>
      <vt:lpstr>The posterior</vt:lpstr>
      <vt:lpstr>The prior</vt:lpstr>
      <vt:lpstr>The likelihood</vt:lpstr>
      <vt:lpstr>The marginal</vt:lpstr>
      <vt:lpstr>Introduction to (Bayesian) Statistics</vt:lpstr>
      <vt:lpstr>Using data to revise beliefs</vt:lpstr>
      <vt:lpstr>Using likelihood ratios</vt:lpstr>
      <vt:lpstr>Updating priors with likelihoods</vt:lpstr>
      <vt:lpstr>What about the marginal likelihood?</vt:lpstr>
      <vt:lpstr>Bayes Factor</vt:lpstr>
      <vt:lpstr>Bayes Factor</vt:lpstr>
      <vt:lpstr>Bayes Factor</vt:lpstr>
      <vt:lpstr>The BayesFactor package</vt:lpstr>
      <vt:lpstr>BayesFactor Overview</vt:lpstr>
      <vt:lpstr>Bayesian ANOVA</vt:lpstr>
      <vt:lpstr>BayesFactor ANOVA</vt:lpstr>
      <vt:lpstr>Bayesian Hypothesis Testing</vt:lpstr>
      <vt:lpstr>Download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Rita</dc:creator>
  <cp:lastModifiedBy>Peter Humburg</cp:lastModifiedBy>
  <cp:revision>226</cp:revision>
  <cp:lastPrinted>2016-10-17T01:23:38Z</cp:lastPrinted>
  <dcterms:created xsi:type="dcterms:W3CDTF">2016-08-31T01:19:01Z</dcterms:created>
  <dcterms:modified xsi:type="dcterms:W3CDTF">2018-09-25T03:25:21Z</dcterms:modified>
</cp:coreProperties>
</file>