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58" r:id="rId24"/>
    <p:sldId id="341" r:id="rId25"/>
    <p:sldId id="351" r:id="rId26"/>
    <p:sldId id="348" r:id="rId27"/>
    <p:sldId id="349" r:id="rId28"/>
    <p:sldId id="350" r:id="rId29"/>
    <p:sldId id="352" r:id="rId30"/>
    <p:sldId id="353" r:id="rId31"/>
    <p:sldId id="354" r:id="rId32"/>
    <p:sldId id="355" r:id="rId33"/>
    <p:sldId id="356" r:id="rId34"/>
    <p:sldId id="342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47" r:id="rId4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umburg.github.io/bayesian-data-analysis-in-r/data/weight_perception.csv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xkcd.com/303/" TargetMode="Externa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gelman.com/" TargetMode="External"/><Relationship Id="rId2" Type="http://schemas.openxmlformats.org/officeDocument/2006/relationships/hyperlink" Target="https://paul-buerkner.github.io/blog/brms-blogpost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hyperlink" Target="http://doingbayesiandataanalysis.blogspot.co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290"/>
            <a:ext cx="12192000" cy="93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0000" y="1811459"/>
            <a:ext cx="8045752" cy="608315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40705" y="2708920"/>
            <a:ext cx="5663970" cy="648000"/>
          </a:xfrm>
        </p:spPr>
        <p:txBody>
          <a:bodyPr>
            <a:normAutofit fontScale="90000"/>
          </a:bodyPr>
          <a:lstStyle/>
          <a:p>
            <a:r>
              <a:rPr lang="en-AU" dirty="0"/>
              <a:t>Likelihoods and Bayes Factors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Bayes Factors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 factors summarise evidence in support of two competing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holds information about plausible parameter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can tell us what effects are credible after considering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construct credible intervals that include 95% of the probability mass such that all values within the interval have higher density than those outside (HDI).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mode of the posterior provides a point estimate (MAP).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Point estimates and Credible intervals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663690" y="5474970"/>
            <a:ext cx="47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Kruschke</a:t>
            </a:r>
            <a:r>
              <a:rPr lang="en-GB" sz="1000" dirty="0"/>
              <a:t>, J. K. (2014). </a:t>
            </a:r>
            <a:r>
              <a:rPr lang="en-GB" sz="1000" i="1" dirty="0"/>
              <a:t>Doing Bayesian </a:t>
            </a:r>
            <a:r>
              <a:rPr lang="en-GB" sz="1000" i="1" dirty="0" smtClean="0"/>
              <a:t>Data Analysis</a:t>
            </a:r>
            <a:r>
              <a:rPr lang="en-GB" sz="1000" i="1" dirty="0"/>
              <a:t>: A Tutorial with R, JAGS, and Stan. 2nd Edition. </a:t>
            </a:r>
            <a:r>
              <a:rPr lang="en-GB" sz="1000" dirty="0"/>
              <a:t>Academic Press / Elsevier.</a:t>
            </a:r>
            <a:endParaRPr lang="en-AU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75520" y="2971800"/>
            <a:ext cx="22860" cy="1771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82862"/>
            <a:ext cx="5219700" cy="28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 smtClean="0"/>
              <a:t>rjags</a:t>
            </a:r>
            <a:endParaRPr lang="en-AU" dirty="0" smtClean="0"/>
          </a:p>
          <a:p>
            <a:pPr lvl="1"/>
            <a:r>
              <a:rPr lang="en-AU" dirty="0" err="1" smtClean="0"/>
              <a:t>HDInterval</a:t>
            </a:r>
            <a:endParaRPr lang="en-AU" smtClean="0"/>
          </a:p>
          <a:p>
            <a:pPr lvl="1"/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Mixed effects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32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and Height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</a:t>
            </a:r>
            <a:r>
              <a:rPr lang="en-AU" dirty="0" smtClean="0"/>
              <a:t>eight (lbs) and height (in) of 14 – 20 year 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Take a look at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</a:t>
            </a:r>
            <a:r>
              <a:rPr lang="en-AU" i="1" dirty="0" err="1" smtClean="0"/>
              <a:t>BayesFactor</a:t>
            </a:r>
            <a:r>
              <a:rPr lang="en-AU" dirty="0" smtClean="0"/>
              <a:t> to model weight as a function of height, age,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model seems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are the effects of the variables you included in the model?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https://humburg.github.io/bayesian-data-analysis-in-r/data/weight_perception.csv</a:t>
            </a:r>
            <a:endParaRPr lang="en-AU" dirty="0"/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5290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mixed effect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Designed to fit mixed models.</a:t>
            </a:r>
          </a:p>
          <a:p>
            <a:r>
              <a:rPr lang="en-AU" dirty="0" smtClean="0"/>
              <a:t>Supports variety of response distributions.</a:t>
            </a:r>
          </a:p>
          <a:p>
            <a:r>
              <a:rPr lang="en-AU" dirty="0" smtClean="0"/>
              <a:t>Uses formula syntax similar to </a:t>
            </a:r>
            <a:r>
              <a:rPr lang="en-AU" i="1" dirty="0" smtClean="0"/>
              <a:t>lme4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Models require compilation (slow).</a:t>
            </a:r>
          </a:p>
          <a:p>
            <a:r>
              <a:rPr lang="en-AU" dirty="0" smtClean="0"/>
              <a:t>Can avoid repeated compilation with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AU" dirty="0" smtClean="0"/>
              <a:t>.</a:t>
            </a:r>
          </a:p>
          <a:p>
            <a:r>
              <a:rPr lang="en-AU" dirty="0" smtClean="0"/>
              <a:t>Sampling required to approximate posterior may be slow.</a:t>
            </a:r>
          </a:p>
          <a:p>
            <a:r>
              <a:rPr lang="en-AU" dirty="0" smtClean="0"/>
              <a:t>Use multiple cores as appropriate.</a:t>
            </a:r>
            <a:endParaRPr lang="en-AU" dirty="0"/>
          </a:p>
        </p:txBody>
      </p:sp>
      <p:pic>
        <p:nvPicPr>
          <p:cNvPr id="1028" name="Picture 4" descr="brm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5366690"/>
            <a:ext cx="681365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35510" y="557324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/>
              </a:rPr>
              <a:t>https://github.com/paul-buerkner/brms</a:t>
            </a:r>
            <a:endParaRPr lang="en-AU" dirty="0"/>
          </a:p>
        </p:txBody>
      </p:sp>
      <p:pic>
        <p:nvPicPr>
          <p:cNvPr id="2" name="Picture 4" descr="Compil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30" y="1750390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6468" y="55732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https://xkcd.com/303/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1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An Example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dirty="0" smtClean="0"/>
              <a:t>Single condition.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https://humburg.github.io/bayesian-data-analysis-in-r/data/mixed_sim1.csv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𝑆𝑏𝑗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22" y="3419984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603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4628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b="1" dirty="0" smtClean="0"/>
              <a:t>Two conditions.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 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https://humburg.github.io/bayesian-data-analysis-in-r/data/mixed_sim2.csv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b="0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57" y="4041836"/>
            <a:ext cx="2719582" cy="21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2951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041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Specifying your own models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Describing models with JAGS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2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if you want a different model?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Don’t have to use pre-defined classes of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use </a:t>
            </a:r>
            <a:r>
              <a:rPr lang="en-AU" i="1" dirty="0" smtClean="0"/>
              <a:t>jags</a:t>
            </a:r>
            <a:r>
              <a:rPr lang="en-AU" dirty="0" smtClean="0"/>
              <a:t> or </a:t>
            </a:r>
            <a:r>
              <a:rPr lang="en-AU" i="1" dirty="0" err="1" smtClean="0"/>
              <a:t>stan</a:t>
            </a:r>
            <a:r>
              <a:rPr lang="en-AU" i="1" dirty="0" smtClean="0"/>
              <a:t> </a:t>
            </a:r>
            <a:r>
              <a:rPr lang="en-AU" dirty="0" smtClean="0"/>
              <a:t>to specify models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Lots of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May take some getting used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Jags uses language very similar to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interact with jags via </a:t>
            </a:r>
            <a:r>
              <a:rPr lang="en-AU" i="1" dirty="0" err="1" smtClean="0"/>
              <a:t>rjags</a:t>
            </a:r>
            <a:r>
              <a:rPr lang="en-AU" dirty="0" smtClean="0"/>
              <a:t> package.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linear regression with JAGS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same data as before:</a:t>
            </a:r>
          </a:p>
          <a:p>
            <a:r>
              <a:rPr lang="en-AU" dirty="0">
                <a:hlinkClick r:id="rId2"/>
              </a:rPr>
              <a:t>https://humburg.github.io/bayesian-data-analysis-in-r/data/regression_data.csv</a:t>
            </a:r>
            <a:endParaRPr lang="en-AU" dirty="0"/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Fit simple model including only treatment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0" y="2784951"/>
            <a:ext cx="28879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Linear regression with JAGS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Continuing from previous example, add the covariate 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Start with separate priors for each coefficient.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happens if you use a single prior with priors on its parameters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Image result for linear multiple regression diagram bayes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99134"/>
            <a:ext cx="5219700" cy="31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go from here?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81750"/>
            <a:ext cx="5375275" cy="365125"/>
          </a:xfrm>
        </p:spPr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Try to apply this to your own data.</a:t>
            </a:r>
          </a:p>
          <a:p>
            <a:r>
              <a:rPr lang="en-AU" dirty="0" smtClean="0"/>
              <a:t>Simulations can be instructive.</a:t>
            </a:r>
          </a:p>
          <a:p>
            <a:endParaRPr lang="en-AU" dirty="0" smtClean="0"/>
          </a:p>
          <a:p>
            <a:r>
              <a:rPr lang="en-AU" dirty="0" smtClean="0"/>
              <a:t>Further reading:</a:t>
            </a:r>
          </a:p>
          <a:p>
            <a:pPr lvl="1"/>
            <a:r>
              <a:rPr lang="en-AU" dirty="0" smtClean="0"/>
              <a:t>More about </a:t>
            </a:r>
            <a:r>
              <a:rPr lang="en-AU" dirty="0" err="1" smtClean="0"/>
              <a:t>brms</a:t>
            </a:r>
            <a:r>
              <a:rPr lang="en-AU" dirty="0" smtClean="0"/>
              <a:t>: </a:t>
            </a:r>
            <a:r>
              <a:rPr lang="en-AU" dirty="0" smtClean="0">
                <a:hlinkClick r:id="rId2"/>
              </a:rPr>
              <a:t>https://paul-buerkner.github.io/blog/brms-blogposts/</a:t>
            </a:r>
            <a:endParaRPr lang="en-AU" dirty="0" smtClean="0"/>
          </a:p>
          <a:p>
            <a:pPr lvl="1"/>
            <a:r>
              <a:rPr lang="en-AU" dirty="0" smtClean="0"/>
              <a:t>Andrew </a:t>
            </a:r>
            <a:r>
              <a:rPr lang="en-AU" dirty="0" err="1" smtClean="0"/>
              <a:t>Gelman’s</a:t>
            </a:r>
            <a:r>
              <a:rPr lang="en-AU" dirty="0" smtClean="0"/>
              <a:t> blog: </a:t>
            </a:r>
            <a:r>
              <a:rPr lang="en-AU" dirty="0" smtClean="0">
                <a:hlinkClick r:id="rId3"/>
              </a:rPr>
              <a:t>https://andrewgelman.com/</a:t>
            </a:r>
            <a:endParaRPr lang="en-AU" dirty="0" smtClean="0"/>
          </a:p>
          <a:p>
            <a:pPr lvl="1"/>
            <a:r>
              <a:rPr lang="en-AU" dirty="0" smtClean="0"/>
              <a:t>John </a:t>
            </a:r>
            <a:r>
              <a:rPr lang="en-AU" dirty="0" err="1" smtClean="0"/>
              <a:t>Kruschke’s</a:t>
            </a:r>
            <a:r>
              <a:rPr lang="en-AU" dirty="0" smtClean="0"/>
              <a:t> blog: </a:t>
            </a:r>
            <a:r>
              <a:rPr lang="en-AU" dirty="0" smtClean="0">
                <a:hlinkClick r:id="rId4"/>
              </a:rPr>
              <a:t>http://doingbayesiandataanalysis.blogspot.com/</a:t>
            </a:r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" t="22494" r="160" b="30336"/>
          <a:stretch/>
        </p:blipFill>
        <p:spPr bwMode="auto">
          <a:xfrm>
            <a:off x="5840083" y="4097545"/>
            <a:ext cx="5376683" cy="2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6082735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May all your posteriors be large.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13372</TotalTime>
  <Words>1632</Words>
  <Application>Microsoft Office PowerPoint</Application>
  <PresentationFormat>Widescreen</PresentationFormat>
  <Paragraphs>352</Paragraphs>
  <Slides>44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Likelihoods and Bayes Factors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Beyond Bayes Factors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The brms package</vt:lpstr>
      <vt:lpstr>brms Overview</vt:lpstr>
      <vt:lpstr>Accuracy &amp; Reaction Time</vt:lpstr>
      <vt:lpstr>Exercise: Accuracy &amp; Reaction Time</vt:lpstr>
      <vt:lpstr>Specifying your own models</vt:lpstr>
      <vt:lpstr>What if you want a different model?</vt:lpstr>
      <vt:lpstr>Example: linear regression with JAGS</vt:lpstr>
      <vt:lpstr>Exercise: Linear regression with JAGS</vt:lpstr>
      <vt:lpstr>Where to go from here?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297</cp:revision>
  <cp:lastPrinted>2016-10-17T01:23:38Z</cp:lastPrinted>
  <dcterms:created xsi:type="dcterms:W3CDTF">2016-08-31T01:19:01Z</dcterms:created>
  <dcterms:modified xsi:type="dcterms:W3CDTF">2018-09-28T06:55:06Z</dcterms:modified>
</cp:coreProperties>
</file>