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5" r:id="rId2"/>
    <p:sldId id="258" r:id="rId3"/>
    <p:sldId id="286" r:id="rId4"/>
    <p:sldId id="305" r:id="rId5"/>
    <p:sldId id="306" r:id="rId6"/>
    <p:sldId id="33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7" r:id="rId20"/>
    <p:sldId id="339" r:id="rId21"/>
    <p:sldId id="340" r:id="rId22"/>
    <p:sldId id="343" r:id="rId23"/>
    <p:sldId id="358" r:id="rId24"/>
    <p:sldId id="341" r:id="rId25"/>
    <p:sldId id="351" r:id="rId26"/>
    <p:sldId id="348" r:id="rId27"/>
    <p:sldId id="349" r:id="rId28"/>
    <p:sldId id="350" r:id="rId29"/>
    <p:sldId id="352" r:id="rId30"/>
    <p:sldId id="353" r:id="rId31"/>
    <p:sldId id="354" r:id="rId32"/>
    <p:sldId id="355" r:id="rId33"/>
    <p:sldId id="356" r:id="rId34"/>
    <p:sldId id="342" r:id="rId35"/>
    <p:sldId id="344" r:id="rId36"/>
    <p:sldId id="347" r:id="rId3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CDCDCD"/>
    <a:srgbClr val="A6152A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91803" autoAdjust="0"/>
  </p:normalViewPr>
  <p:slideViewPr>
    <p:cSldViewPr snapToGrid="0">
      <p:cViewPr varScale="1">
        <p:scale>
          <a:sx n="167" d="100"/>
          <a:sy n="167" d="100"/>
        </p:scale>
        <p:origin x="-282" y="-102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700" y="944159"/>
            <a:ext cx="11696065" cy="5732866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 smtClean="0"/>
              <a:t>28 September 2018</a:t>
            </a:r>
            <a:endParaRPr lang="en-AU" noProof="0" dirty="0"/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Section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</a:t>
            </a:r>
            <a:r>
              <a:rPr lang="en-AU" dirty="0" smtClean="0"/>
              <a:t>SUBTITLE 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likelihood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updating_prio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mburg.shinyapps.io/bayes_fac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umburg.github.io/bayesian-data-analysis-in-r/data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hyperlink" Target="https://humburg.github.io/bayesian-data-analysis-in-r/data/anova_data.csv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humburg.github.io/bayesian-data-analysis-in-r/data/weight_perception.csv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4hwe3u" TargetMode="External"/><Relationship Id="rId2" Type="http://schemas.openxmlformats.org/officeDocument/2006/relationships/hyperlink" Target="https://tinyurl.com/y8ro4ysf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humburg/Introduction-to-Bayesian-Hypothesis-testing/tree/master/data" TargetMode="External"/><Relationship Id="rId5" Type="http://schemas.openxmlformats.org/officeDocument/2006/relationships/hyperlink" Target="https://tinyurl.com/ydfr8nlw" TargetMode="External"/><Relationship Id="rId4" Type="http://schemas.openxmlformats.org/officeDocument/2006/relationships/hyperlink" Target="https://tinyurl.com/y8zz27r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Bayesian Data Analysis in 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3" y="1247813"/>
            <a:ext cx="7373092" cy="513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93920" y="207264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much do I believe my</a:t>
            </a:r>
          </a:p>
          <a:p>
            <a:r>
              <a:rPr lang="en-AU" dirty="0" smtClean="0"/>
              <a:t>initial hypothesis … 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4845231" y="2930163"/>
            <a:ext cx="841466" cy="836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6697" y="30558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760" flipH="1">
            <a:off x="5424207" y="3797842"/>
            <a:ext cx="5507556" cy="296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8574" y="437561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 given that I just observed </a:t>
            </a:r>
          </a:p>
          <a:p>
            <a:r>
              <a:rPr lang="en-AU" dirty="0" smtClean="0"/>
              <a:t>6 </a:t>
            </a:r>
            <a:r>
              <a:rPr lang="en-AU" i="1" dirty="0" smtClean="0"/>
              <a:t>heads</a:t>
            </a:r>
            <a:r>
              <a:rPr lang="en-AU" dirty="0" smtClean="0"/>
              <a:t> and 4 </a:t>
            </a:r>
            <a:r>
              <a:rPr lang="en-AU" i="1" dirty="0" smtClean="0"/>
              <a:t>tails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78" y="5000784"/>
            <a:ext cx="1104702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posterior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1" y="1738275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6" y="2206797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posterior probability</a:t>
            </a:r>
            <a:r>
              <a:rPr lang="en-AU" dirty="0" smtClean="0"/>
              <a:t> that the hypothesis</a:t>
            </a:r>
          </a:p>
          <a:p>
            <a:r>
              <a:rPr lang="en-AU" dirty="0"/>
              <a:t>i</a:t>
            </a:r>
            <a:r>
              <a:rPr lang="en-AU" dirty="0" smtClean="0"/>
              <a:t>s true, given that I have observed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0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8362" y="20352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prior probability</a:t>
            </a:r>
            <a:r>
              <a:rPr lang="en-AU" dirty="0" smtClean="0"/>
              <a:t> that I observed to the hypothesis,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likelihood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9178276" y="2177851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742" y="230357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07" y="1720528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357" y="2221127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probability</a:t>
            </a:r>
            <a:r>
              <a:rPr lang="en-AU" b="1" dirty="0" smtClean="0"/>
              <a:t> </a:t>
            </a:r>
            <a:r>
              <a:rPr lang="en-AU" dirty="0" smtClean="0"/>
              <a:t>that I would have observed</a:t>
            </a:r>
          </a:p>
          <a:p>
            <a:r>
              <a:rPr lang="en-AU" dirty="0" smtClean="0"/>
              <a:t>the data if the hypothesis is true, i.e. the</a:t>
            </a:r>
          </a:p>
          <a:p>
            <a:r>
              <a:rPr lang="en-AU" b="1" dirty="0" smtClean="0"/>
              <a:t>likelihood</a:t>
            </a:r>
            <a:r>
              <a:rPr lang="en-AU" dirty="0" smtClean="0"/>
              <a:t> of the hypothesis.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96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marginal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60" y="4543556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813" y="506722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marginal </a:t>
            </a:r>
            <a:r>
              <a:rPr lang="en-AU" dirty="0" smtClean="0"/>
              <a:t>probability that I would observe</a:t>
            </a:r>
          </a:p>
          <a:p>
            <a:r>
              <a:rPr lang="en-AU" dirty="0" smtClean="0"/>
              <a:t>the data at all, regardless of which hypothesis is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4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40705" y="2708920"/>
            <a:ext cx="5663970" cy="648000"/>
          </a:xfrm>
        </p:spPr>
        <p:txBody>
          <a:bodyPr>
            <a:normAutofit fontScale="90000"/>
          </a:bodyPr>
          <a:lstStyle/>
          <a:p>
            <a:r>
              <a:rPr lang="en-AU" dirty="0"/>
              <a:t>Likelihoods and Bayes Factors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32925" y="6381750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data to revise beliefs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005189" y="3380534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510" y="392686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7228" y="3380534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43" y="360978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301941" y="365758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=</a:t>
            </a:r>
            <a:endParaRPr lang="en-AU" dirty="0">
              <a:solidFill>
                <a:srgbClr val="3A383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94264" y="3842249"/>
            <a:ext cx="2949536" cy="0"/>
          </a:xfrm>
          <a:prstGeom prst="line">
            <a:avLst/>
          </a:prstGeom>
          <a:ln w="28575">
            <a:solidFill>
              <a:srgbClr val="3A3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0150" y="338053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X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75" y="333278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P(H|D): The </a:t>
            </a:r>
            <a:r>
              <a:rPr lang="en-AU" b="1" dirty="0" smtClean="0"/>
              <a:t>posterior</a:t>
            </a:r>
            <a:r>
              <a:rPr lang="en-AU" dirty="0" smtClean="0"/>
              <a:t>. My</a:t>
            </a:r>
          </a:p>
          <a:p>
            <a:r>
              <a:rPr lang="en-AU" dirty="0"/>
              <a:t>r</a:t>
            </a:r>
            <a:r>
              <a:rPr lang="en-AU" dirty="0" smtClean="0"/>
              <a:t>evised belief in the hypothesis</a:t>
            </a:r>
          </a:p>
          <a:p>
            <a:r>
              <a:rPr lang="en-AU" dirty="0"/>
              <a:t>a</a:t>
            </a:r>
            <a:r>
              <a:rPr lang="en-AU" dirty="0" smtClean="0"/>
              <a:t>fter seeing the data.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46733" y="1776679"/>
            <a:ext cx="461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P(H): The </a:t>
            </a:r>
            <a:r>
              <a:rPr lang="en-AU" b="1" dirty="0" smtClean="0"/>
              <a:t>prior</a:t>
            </a:r>
            <a:r>
              <a:rPr lang="en-AU" dirty="0" smtClean="0"/>
              <a:t>. My belief in the hypothesis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64344" y="22529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P(D|H): The </a:t>
            </a:r>
            <a:r>
              <a:rPr lang="en-AU" b="1" dirty="0" smtClean="0"/>
              <a:t>likelihood</a:t>
            </a:r>
            <a:r>
              <a:rPr lang="en-AU" dirty="0" smtClean="0"/>
              <a:t>. The probability</a:t>
            </a:r>
          </a:p>
          <a:p>
            <a:r>
              <a:rPr lang="en-AU" dirty="0"/>
              <a:t>o</a:t>
            </a:r>
            <a:r>
              <a:rPr lang="en-AU" dirty="0" smtClean="0"/>
              <a:t>f observing the data if my hypothesis is true.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47051" y="507519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P(D): The </a:t>
            </a:r>
            <a:r>
              <a:rPr lang="en-AU" b="1" dirty="0" smtClean="0"/>
              <a:t>marginal likelihood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probability of observing the data,</a:t>
            </a:r>
          </a:p>
          <a:p>
            <a:r>
              <a:rPr lang="en-AU" dirty="0" smtClean="0"/>
              <a:t>regardless which hypothesis is true.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4" idx="3"/>
            <a:endCxn id="10" idx="1"/>
          </p:cNvCxnSpPr>
          <p:nvPr/>
        </p:nvCxnSpPr>
        <p:spPr>
          <a:xfrm>
            <a:off x="3595751" y="3794451"/>
            <a:ext cx="9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1"/>
          </p:cNvCxnSpPr>
          <p:nvPr/>
        </p:nvCxnSpPr>
        <p:spPr>
          <a:xfrm>
            <a:off x="4355539" y="2423010"/>
            <a:ext cx="1649650" cy="11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9" idx="3"/>
          </p:cNvCxnSpPr>
          <p:nvPr/>
        </p:nvCxnSpPr>
        <p:spPr>
          <a:xfrm flipH="1">
            <a:off x="8302407" y="2899255"/>
            <a:ext cx="794654" cy="6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7058088" y="4296195"/>
            <a:ext cx="179252" cy="7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likelihood ratios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439910"/>
            <a:ext cx="5219700" cy="39762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Comparing the evidence for two models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>
          <a:xfrm>
            <a:off x="6248400" y="2175808"/>
            <a:ext cx="5220000" cy="2282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quantifies the evidence the observed data provide for a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likelihoods of two competing hypotheses to determine which one is more likely (given the observed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likelihood is meaningless by itself.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18458" y="550769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https://humburg.shinyapps.io/likelihood/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19660" y="5854306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6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priors with likelihoods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3090"/>
            <a:ext cx="5219700" cy="3422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229597"/>
            <a:ext cx="5220000" cy="209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rior encodes initial belief in possible parameter values (probability of </a:t>
            </a:r>
            <a:r>
              <a:rPr lang="en-AU" i="1" dirty="0" smtClean="0"/>
              <a:t>Heads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Likelihood quantifies the plausibility of different hypotheses in light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two combine to produce an updated set of beliefs, the </a:t>
            </a:r>
            <a:r>
              <a:rPr lang="en-AU" b="1" dirty="0" smtClean="0"/>
              <a:t>posterior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71809" y="531869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humburg.shinyapps.io/updating_prior/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62125" y="586811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7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about the marginal likelihood?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910916"/>
            <a:ext cx="5220000" cy="175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be difficult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Requires integrating over all possible hypotheses, weighted by their priors.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It is a normalizing constant that can often be avoided.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4191"/>
            <a:ext cx="5219700" cy="2936081"/>
          </a:xfrm>
        </p:spPr>
      </p:pic>
    </p:spTree>
    <p:extLst>
      <p:ext uri="{BB962C8B-B14F-4D97-AF65-F5344CB8AC3E}">
        <p14:creationId xmlns:p14="http://schemas.microsoft.com/office/powerpoint/2010/main" val="68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94119"/>
            <a:ext cx="5219700" cy="3976225"/>
          </a:xfrm>
        </p:spPr>
      </p:pic>
      <p:sp>
        <p:nvSpPr>
          <p:cNvPr id="9" name="Rectangle 8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Figure based </a:t>
            </a:r>
            <a:r>
              <a:rPr lang="en-AU" sz="1400" dirty="0" smtClean="0"/>
              <a:t>on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660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1"/>
            <a:ext cx="5220000" cy="3077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coin is fair </a:t>
            </a:r>
            <a:r>
              <a:rPr lang="en-AU" i="1" dirty="0" smtClean="0"/>
              <a:t>vs </a:t>
            </a:r>
            <a:r>
              <a:rPr lang="en-AU" dirty="0" smtClean="0"/>
              <a:t>it isn’t fair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If the coin is biased, how likely are all the possible probabilities for </a:t>
            </a:r>
            <a:r>
              <a:rPr lang="en-AU" i="1" dirty="0" smtClean="0"/>
              <a:t>heads</a:t>
            </a:r>
            <a:r>
              <a:rPr lang="en-AU" dirty="0" smtClean="0"/>
              <a:t>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 that the coin is fair to the </a:t>
            </a:r>
            <a:r>
              <a:rPr lang="en-AU" b="1" dirty="0" smtClean="0"/>
              <a:t>average</a:t>
            </a:r>
            <a:r>
              <a:rPr lang="en-AU" b="1" i="1" dirty="0" smtClean="0"/>
              <a:t> </a:t>
            </a:r>
            <a:r>
              <a:rPr lang="en-AU" dirty="0" smtClean="0"/>
              <a:t>of the likelihoods corresponding to all possible values of P</a:t>
            </a:r>
            <a:r>
              <a:rPr lang="en-AU" i="1" dirty="0" smtClean="0"/>
              <a:t>(heads) </a:t>
            </a:r>
            <a:r>
              <a:rPr lang="en-AU" b="1" dirty="0" smtClean="0"/>
              <a:t>weighted</a:t>
            </a:r>
            <a:r>
              <a:rPr lang="en-AU" i="1" dirty="0" smtClean="0"/>
              <a:t> </a:t>
            </a:r>
            <a:r>
              <a:rPr lang="en-AU" dirty="0" smtClean="0"/>
              <a:t>by their priors.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45217"/>
            <a:ext cx="5219700" cy="4474028"/>
          </a:xfrm>
        </p:spPr>
      </p:pic>
      <p:sp>
        <p:nvSpPr>
          <p:cNvPr id="10" name="Rectangle 9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Figure taken from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645" y="517008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https://humburg.shinyapps.io/bayes_factor</a:t>
            </a:r>
            <a:r>
              <a:rPr lang="en-AU" dirty="0" smtClean="0">
                <a:hlinkClick r:id="rId4"/>
              </a:rPr>
              <a:t>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4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Bayes factors quantify relative weight of evidence.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be used to decide in favour of one hypothesis over another based on evidence provided by the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Will converge to either 0 or ∞, depending on which hypothesis is true.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Beware small samples!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310483416"/>
              </p:ext>
            </p:extLst>
          </p:nvPr>
        </p:nvGraphicFramePr>
        <p:xfrm>
          <a:off x="6248400" y="1619250"/>
          <a:ext cx="5219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xmlns="" val="99653744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xmlns="" val="2823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Bayes Factor (H1/H0)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Strength of evidence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20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&lt;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Evidence favours null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3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1 - 3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Barely worth mentioning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15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3 - 10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Substantial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0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10 - 30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30 - 100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Very 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96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&gt;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Decisive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34437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850" y="577663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Does this remind you of anything?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548777" y="4500230"/>
            <a:ext cx="491706" cy="101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30" y="1487520"/>
            <a:ext cx="2960000" cy="41714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95623" y="1619250"/>
            <a:ext cx="1138686" cy="1020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Bayes Factors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 factors summarise evidence in support of two competing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holds information about plausible parameter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can tell us what effects are credible after considering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construct credible intervals that include 95% of the probability mass such that all values within the interval have higher density than those outside (HDI).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mode of the posterior provides a point estimate (MAP).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Point estimates and Credible intervals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663690" y="5474970"/>
            <a:ext cx="47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Kruschke</a:t>
            </a:r>
            <a:r>
              <a:rPr lang="en-GB" sz="1000" dirty="0"/>
              <a:t>, J. K. (2014). </a:t>
            </a:r>
            <a:r>
              <a:rPr lang="en-GB" sz="1000" i="1" dirty="0"/>
              <a:t>Doing Bayesian </a:t>
            </a:r>
            <a:r>
              <a:rPr lang="en-GB" sz="1000" i="1" dirty="0" smtClean="0"/>
              <a:t>Data Analysis</a:t>
            </a:r>
            <a:r>
              <a:rPr lang="en-GB" sz="1000" i="1" dirty="0"/>
              <a:t>: A Tutorial with R, JAGS, and Stan. 2nd Edition. </a:t>
            </a:r>
            <a:r>
              <a:rPr lang="en-GB" sz="1000" dirty="0"/>
              <a:t>Academic Press / Elsevier.</a:t>
            </a:r>
            <a:endParaRPr lang="en-AU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75520" y="2971800"/>
            <a:ext cx="22860" cy="1771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82862"/>
            <a:ext cx="5219700" cy="28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Hypothesis Testing with 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Ensure you have these R packages installed</a:t>
            </a:r>
          </a:p>
          <a:p>
            <a:pPr lvl="1"/>
            <a:r>
              <a:rPr lang="en-AU" dirty="0" err="1" smtClean="0"/>
              <a:t>BayesFactor</a:t>
            </a:r>
            <a:endParaRPr lang="en-AU" dirty="0" smtClean="0"/>
          </a:p>
          <a:p>
            <a:pPr lvl="1"/>
            <a:r>
              <a:rPr lang="en-AU" dirty="0" err="1"/>
              <a:t>b</a:t>
            </a:r>
            <a:r>
              <a:rPr lang="en-AU" dirty="0" err="1" smtClean="0"/>
              <a:t>rms</a:t>
            </a:r>
            <a:endParaRPr lang="en-AU" dirty="0" smtClean="0"/>
          </a:p>
          <a:p>
            <a:pPr lvl="1"/>
            <a:r>
              <a:rPr lang="en-AU" dirty="0" err="1" smtClean="0"/>
              <a:t>rjags</a:t>
            </a:r>
            <a:endParaRPr lang="en-AU" dirty="0" smtClean="0"/>
          </a:p>
          <a:p>
            <a:pPr lvl="1"/>
            <a:r>
              <a:rPr lang="en-AU" dirty="0" err="1" smtClean="0"/>
              <a:t>HDInterval</a:t>
            </a:r>
            <a:endParaRPr lang="en-AU" smtClean="0"/>
          </a:p>
          <a:p>
            <a:pPr lvl="1"/>
            <a:endParaRPr lang="en-AU" dirty="0" smtClean="0"/>
          </a:p>
          <a:p>
            <a:r>
              <a:rPr lang="en-AU" dirty="0" smtClean="0"/>
              <a:t>All datasets are available from </a:t>
            </a:r>
            <a:r>
              <a:rPr lang="en-AU" dirty="0" smtClean="0">
                <a:hlinkClick r:id="rId2"/>
              </a:rPr>
              <a:t>https://humburg.github.io/bayesian-data-analysis-in-r/data.html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get started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convenient interface for commonly 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Bayesian versions of typical frequentist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Computes Bayes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sample from the posterior to obtain parameter estimates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ttestBF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summary(posterior(bf))</a:t>
            </a:r>
          </a:p>
        </p:txBody>
      </p:sp>
    </p:spTree>
    <p:extLst>
      <p:ext uri="{BB962C8B-B14F-4D97-AF65-F5344CB8AC3E}">
        <p14:creationId xmlns:p14="http://schemas.microsoft.com/office/powerpoint/2010/main" val="31406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ANOVA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as normally distributed 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b="0" dirty="0" smtClean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Hierarchical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This model mimics frequentist ANOVA in assuming equal variances. 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Could allow for different variances by modifying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does not have to be normal.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 r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7022249" y="1538483"/>
            <a:ext cx="3672001" cy="4330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3892" y="5967548"/>
            <a:ext cx="555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Copyright © </a:t>
            </a:r>
            <a:r>
              <a:rPr lang="en-US" sz="1000" dirty="0" err="1"/>
              <a:t>Kruschke</a:t>
            </a:r>
            <a:r>
              <a:rPr lang="en-US" sz="1000" dirty="0"/>
              <a:t>, J. K. (2014</a:t>
            </a:r>
            <a:r>
              <a:rPr lang="en-US" sz="1000" dirty="0" smtClean="0"/>
              <a:t>). </a:t>
            </a:r>
            <a:r>
              <a:rPr lang="en-US" sz="1000" i="1" dirty="0" smtClean="0"/>
              <a:t>Doing </a:t>
            </a:r>
            <a:r>
              <a:rPr lang="en-US" sz="1000" i="1" dirty="0"/>
              <a:t>Bayesian Data Analysis: A Tutorial with R, JAGS, and Stan. 2nd </a:t>
            </a:r>
            <a:r>
              <a:rPr lang="en-US" sz="1000" i="1" dirty="0" smtClean="0"/>
              <a:t>Edition. </a:t>
            </a:r>
            <a:r>
              <a:rPr lang="en-AU" sz="1000" dirty="0" smtClean="0"/>
              <a:t>Academic </a:t>
            </a:r>
            <a:r>
              <a:rPr lang="en-AU" sz="1000" dirty="0"/>
              <a:t>Press / Elsevier.</a:t>
            </a:r>
          </a:p>
        </p:txBody>
      </p:sp>
    </p:spTree>
    <p:extLst>
      <p:ext uri="{BB962C8B-B14F-4D97-AF65-F5344CB8AC3E}">
        <p14:creationId xmlns:p14="http://schemas.microsoft.com/office/powerpoint/2010/main" val="2602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ANOVA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 approach developed by </a:t>
            </a:r>
            <a:r>
              <a:rPr lang="en-AU" dirty="0" err="1"/>
              <a:t>Jeffreys</a:t>
            </a:r>
            <a:r>
              <a:rPr lang="en-AU" dirty="0"/>
              <a:t>, </a:t>
            </a:r>
            <a:r>
              <a:rPr lang="en-AU" dirty="0" err="1"/>
              <a:t>Zellner</a:t>
            </a:r>
            <a:r>
              <a:rPr lang="en-AU" dirty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Allows for heterogeneous variances.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</a:t>
            </a:r>
            <a:r>
              <a:rPr lang="en-AU" i="1" dirty="0" smtClean="0"/>
              <a:t>g </a:t>
            </a:r>
            <a:r>
              <a:rPr lang="en-AU" dirty="0" smtClean="0"/>
              <a:t>can be estimated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analytical solution for Bayes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Numeric approximation relatively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 </a:t>
            </a:r>
            <a:r>
              <a:rPr lang="en-AU" dirty="0" smtClean="0">
                <a:hlinkClick r:id="rId2"/>
              </a:rPr>
              <a:t>https://humburg.github.io/bayesian-data-analysis-in-r/data/anova_data.csv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 model</a:t>
            </a:r>
            <a:endParaRPr lang="en-AU" dirty="0"/>
          </a:p>
        </p:txBody>
      </p:sp>
      <p:pic>
        <p:nvPicPr>
          <p:cNvPr id="4098" name="Picture 2" descr="https://www.tandfonline.com/na101/home/literatum/publisher/tandf/journals/content/utas20/2012/utas20.v066.i02/00031305.2012.695956/production/images/utas_a_695956_o_um0008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3167856"/>
            <a:ext cx="3781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29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</a:t>
            </a:r>
            <a:r>
              <a:rPr lang="en-AU" dirty="0"/>
              <a:t>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Bayesian Statistics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ANOVAs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regression models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More complex models with </a:t>
            </a:r>
            <a:r>
              <a:rPr lang="en-AU" i="1" dirty="0" err="1" smtClean="0"/>
              <a:t>brms</a:t>
            </a:r>
            <a:endParaRPr lang="en-AU" dirty="0" smtClean="0"/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mixed effects models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Non-linear regression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Specifying custom models with </a:t>
            </a:r>
            <a:r>
              <a:rPr lang="en-AU" i="1" dirty="0" smtClean="0"/>
              <a:t>JAGS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as </a:t>
                </a:r>
                <a:r>
                  <a:rPr lang="en-AU" dirty="0" smtClean="0"/>
                  <a:t>distributed </a:t>
                </a:r>
                <a:r>
                  <a:rPr lang="en-AU" dirty="0"/>
                  <a:t>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use 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 distribution to increase robustness towards outliers.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Use of hyper prior on slope coefficients.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30</a:t>
            </a:fld>
            <a:endParaRPr lang="en-A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598990" y="1619250"/>
            <a:ext cx="4518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with </a:t>
            </a:r>
            <a:r>
              <a:rPr lang="en-AU" i="1" dirty="0" err="1" smtClean="0"/>
              <a:t>BayesFactor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Standard approach developed by </a:t>
            </a:r>
            <a:r>
              <a:rPr lang="en-AU" dirty="0" err="1" smtClean="0"/>
              <a:t>Jeffreys</a:t>
            </a:r>
            <a:r>
              <a:rPr lang="en-AU" dirty="0" smtClean="0"/>
              <a:t>, </a:t>
            </a:r>
            <a:r>
              <a:rPr lang="en-AU" dirty="0" err="1" smtClean="0"/>
              <a:t>Zellner</a:t>
            </a:r>
            <a:r>
              <a:rPr lang="en-AU" dirty="0" smtClean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Models variance of slope coefficients as Inverse Gamma.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https://humburg.github.io/bayesian-data-analysis-in-r/data/regression_data.csv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</a:t>
            </a:r>
            <a:endParaRPr lang="en-AU" dirty="0"/>
          </a:p>
        </p:txBody>
      </p:sp>
      <p:pic>
        <p:nvPicPr>
          <p:cNvPr id="2050" name="Picture 2" descr="https://www.tandfonline.com/na101/home/literatum/publisher/tandf/journals/content/hmbr20/2012/hmbr20.v047.i06/00273171.2012.734737/20130122/images/hmbr_a_734737_o_um0010g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36742"/>
            <a:ext cx="5219700" cy="12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54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32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9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Weight and Height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</a:t>
            </a:r>
            <a:r>
              <a:rPr lang="en-AU" dirty="0" smtClean="0"/>
              <a:t>eight (lbs) and height (in) of 14 – 20 year 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Take a look at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</a:t>
            </a:r>
            <a:r>
              <a:rPr lang="en-AU" i="1" dirty="0" err="1" smtClean="0"/>
              <a:t>BayesFactor</a:t>
            </a:r>
            <a:r>
              <a:rPr lang="en-AU" dirty="0" smtClean="0"/>
              <a:t> to model weight as a function of height, age,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model seems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are the effects of the variables you included in the model?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33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https://humburg.github.io/bayesian-data-analysis-in-r/data/weight_perception.csv</a:t>
            </a:r>
            <a:endParaRPr lang="en-AU" dirty="0"/>
          </a:p>
        </p:txBody>
      </p:sp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95290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5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Hypothesis Testing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Examples in JASP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 data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Coin toss data</a:t>
            </a:r>
          </a:p>
          <a:p>
            <a:pPr lvl="1"/>
            <a:r>
              <a:rPr lang="en-AU" dirty="0" smtClean="0">
                <a:hlinkClick r:id="rId2"/>
              </a:rPr>
              <a:t>https://tinyurl.com/y8ro4ysf</a:t>
            </a:r>
            <a:endParaRPr lang="en-AU" dirty="0" smtClean="0"/>
          </a:p>
          <a:p>
            <a:r>
              <a:rPr lang="en-AU" dirty="0" smtClean="0"/>
              <a:t>Large coin toss data</a:t>
            </a:r>
          </a:p>
          <a:p>
            <a:pPr lvl="1"/>
            <a:r>
              <a:rPr lang="en-AU" dirty="0" smtClean="0">
                <a:hlinkClick r:id="rId3"/>
              </a:rPr>
              <a:t>https://tinyurl.com/y74hwe3u</a:t>
            </a:r>
            <a:endParaRPr lang="en-AU" dirty="0" smtClean="0"/>
          </a:p>
          <a:p>
            <a:r>
              <a:rPr lang="en-AU" dirty="0" smtClean="0"/>
              <a:t>Gap minder traffic death data</a:t>
            </a:r>
          </a:p>
          <a:p>
            <a:pPr lvl="1"/>
            <a:r>
              <a:rPr lang="en-AU" dirty="0" smtClean="0">
                <a:hlinkClick r:id="rId4"/>
              </a:rPr>
              <a:t>https://tinyurl.com/y8zz27rr</a:t>
            </a:r>
            <a:endParaRPr lang="en-AU" dirty="0" smtClean="0"/>
          </a:p>
          <a:p>
            <a:r>
              <a:rPr lang="en-AU" dirty="0" smtClean="0"/>
              <a:t>Weight perception data</a:t>
            </a:r>
          </a:p>
          <a:p>
            <a:pPr lvl="1"/>
            <a:r>
              <a:rPr lang="en-AU" dirty="0" smtClean="0">
                <a:hlinkClick r:id="rId5"/>
              </a:rPr>
              <a:t>https://tinyurl.com/ydfr8nlw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Or get it all from here:</a:t>
            </a:r>
          </a:p>
          <a:p>
            <a:pPr marL="0" indent="0">
              <a:buNone/>
            </a:pPr>
            <a:r>
              <a:rPr lang="en-AU" dirty="0" smtClean="0">
                <a:hlinkClick r:id="rId6"/>
              </a:rPr>
              <a:t>https://github.com/humburg/Introduction-to-Bayesian-Hypothesis-testing/tree/master/data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0000" y="5969234"/>
            <a:ext cx="6407150" cy="503238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 large posterior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9" r="-40189"/>
          <a:stretch/>
        </p:blipFill>
        <p:spPr/>
      </p:pic>
    </p:spTree>
    <p:extLst>
      <p:ext uri="{BB962C8B-B14F-4D97-AF65-F5344CB8AC3E}">
        <p14:creationId xmlns:p14="http://schemas.microsoft.com/office/powerpoint/2010/main" val="2329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RESEARCH 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0" r="-29200"/>
          <a:stretch/>
        </p:blipFill>
        <p:spPr/>
      </p:pic>
    </p:spTree>
    <p:extLst>
      <p:ext uri="{BB962C8B-B14F-4D97-AF65-F5344CB8AC3E}">
        <p14:creationId xmlns:p14="http://schemas.microsoft.com/office/powerpoint/2010/main" val="2605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420" r="-117420"/>
          <a:stretch/>
        </p:blipFill>
        <p:spPr/>
      </p:pic>
    </p:spTree>
    <p:extLst>
      <p:ext uri="{BB962C8B-B14F-4D97-AF65-F5344CB8AC3E}">
        <p14:creationId xmlns:p14="http://schemas.microsoft.com/office/powerpoint/2010/main" val="12030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8423" y="2708920"/>
            <a:ext cx="6506253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Reasoning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7" y="4047827"/>
            <a:ext cx="1948423" cy="1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Bayes’ Rule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Bayes’ rule is a fact that all probabilities must obey.</a:t>
            </a:r>
          </a:p>
          <a:p>
            <a:r>
              <a:rPr lang="en-AU" dirty="0" smtClean="0"/>
              <a:t>What does this have to do with Bayesian statistics?</a:t>
            </a:r>
          </a:p>
          <a:p>
            <a:r>
              <a:rPr lang="en-AU" dirty="0" smtClean="0"/>
              <a:t>We get Bayesian statistics if we combine this rule with Bayesian probability.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8" y="3596640"/>
            <a:ext cx="3666064" cy="2552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3" y="1620000"/>
            <a:ext cx="3293283" cy="45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8" y="3729908"/>
            <a:ext cx="2026920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6" y="1929482"/>
            <a:ext cx="328330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124" y="2612571"/>
            <a:ext cx="315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H: A hypothesis about a coin.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122487" y="454670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r>
              <a:rPr lang="en-AU" dirty="0" smtClean="0"/>
              <a:t>: An experiment providing some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9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U 16x9 Template _2016.potx" id="{125E643F-61E8-434A-83A2-6285A785939C}" vid="{C2B616D7-CC77-413F-9557-31813D9600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10384</TotalTime>
  <Words>1454</Words>
  <Application>Microsoft Office PowerPoint</Application>
  <PresentationFormat>Custom</PresentationFormat>
  <Paragraphs>282</Paragraphs>
  <Slides>36</Slides>
  <Notes>0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MAC UNI BASIC_Round 1 Draft for feedback</vt:lpstr>
      <vt:lpstr>Bayesian Data Analysis in R</vt:lpstr>
      <vt:lpstr>Welcome</vt:lpstr>
      <vt:lpstr>Overview</vt:lpstr>
      <vt:lpstr>PowerPoint Presentation</vt:lpstr>
      <vt:lpstr>PowerPoint Presentation</vt:lpstr>
      <vt:lpstr>PowerPoint Presentation</vt:lpstr>
      <vt:lpstr>Introduction to (Bayesian) Statistics</vt:lpstr>
      <vt:lpstr>Bayes’ Rule</vt:lpstr>
      <vt:lpstr>Hypotheses and Data</vt:lpstr>
      <vt:lpstr>Hypotheses and Data</vt:lpstr>
      <vt:lpstr>The posterior</vt:lpstr>
      <vt:lpstr>The prior</vt:lpstr>
      <vt:lpstr>The likelihood</vt:lpstr>
      <vt:lpstr>The marginal</vt:lpstr>
      <vt:lpstr>Likelihoods and Bayes Factors</vt:lpstr>
      <vt:lpstr>Using data to revise beliefs</vt:lpstr>
      <vt:lpstr>Using likelihood ratios</vt:lpstr>
      <vt:lpstr>Updating priors with likelihoods</vt:lpstr>
      <vt:lpstr>What about the marginal likelihood?</vt:lpstr>
      <vt:lpstr>Bayes Factor</vt:lpstr>
      <vt:lpstr>Bayes Factor</vt:lpstr>
      <vt:lpstr>Bayes Factor</vt:lpstr>
      <vt:lpstr>Beyond Bayes Factors</vt:lpstr>
      <vt:lpstr>The BayesFactor package</vt:lpstr>
      <vt:lpstr>Before we get started</vt:lpstr>
      <vt:lpstr>BayesFactor Overview</vt:lpstr>
      <vt:lpstr>Bayesian ANOVA</vt:lpstr>
      <vt:lpstr>BayesFactor ANOVA</vt:lpstr>
      <vt:lpstr>Let’s try this</vt:lpstr>
      <vt:lpstr>Linear Regression</vt:lpstr>
      <vt:lpstr>Linear Regression with BayesFactor</vt:lpstr>
      <vt:lpstr>Let’s try this</vt:lpstr>
      <vt:lpstr>Exercise: Weight and Height</vt:lpstr>
      <vt:lpstr>Bayesian Hypothesis Testing</vt:lpstr>
      <vt:lpstr>Download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Rita</dc:creator>
  <cp:lastModifiedBy>Peter Humburg</cp:lastModifiedBy>
  <cp:revision>250</cp:revision>
  <cp:lastPrinted>2016-10-17T01:23:38Z</cp:lastPrinted>
  <dcterms:created xsi:type="dcterms:W3CDTF">2016-08-31T01:19:01Z</dcterms:created>
  <dcterms:modified xsi:type="dcterms:W3CDTF">2018-09-25T11:24:04Z</dcterms:modified>
</cp:coreProperties>
</file>