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75" r:id="rId2"/>
    <p:sldId id="258" r:id="rId3"/>
    <p:sldId id="286" r:id="rId4"/>
    <p:sldId id="305" r:id="rId5"/>
    <p:sldId id="306" r:id="rId6"/>
    <p:sldId id="336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3" r:id="rId16"/>
    <p:sldId id="332" r:id="rId17"/>
    <p:sldId id="334" r:id="rId18"/>
    <p:sldId id="335" r:id="rId19"/>
    <p:sldId id="337" r:id="rId20"/>
    <p:sldId id="339" r:id="rId21"/>
    <p:sldId id="340" r:id="rId22"/>
    <p:sldId id="343" r:id="rId23"/>
    <p:sldId id="358" r:id="rId24"/>
    <p:sldId id="341" r:id="rId25"/>
    <p:sldId id="351" r:id="rId26"/>
    <p:sldId id="348" r:id="rId27"/>
    <p:sldId id="349" r:id="rId28"/>
    <p:sldId id="350" r:id="rId29"/>
    <p:sldId id="352" r:id="rId30"/>
    <p:sldId id="353" r:id="rId31"/>
    <p:sldId id="354" r:id="rId32"/>
    <p:sldId id="355" r:id="rId33"/>
    <p:sldId id="356" r:id="rId34"/>
    <p:sldId id="342" r:id="rId35"/>
    <p:sldId id="359" r:id="rId36"/>
    <p:sldId id="360" r:id="rId37"/>
    <p:sldId id="361" r:id="rId38"/>
    <p:sldId id="347" r:id="rId39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835"/>
    <a:srgbClr val="CDCDCD"/>
    <a:srgbClr val="A6152A"/>
    <a:srgbClr val="E6E4DC"/>
    <a:srgbClr val="D6D2C4"/>
    <a:srgbClr val="A61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7" autoAdjust="0"/>
    <p:restoredTop sz="91803" autoAdjust="0"/>
  </p:normalViewPr>
  <p:slideViewPr>
    <p:cSldViewPr snapToGrid="0">
      <p:cViewPr varScale="1">
        <p:scale>
          <a:sx n="111" d="100"/>
          <a:sy n="111" d="100"/>
        </p:scale>
        <p:origin x="672" y="114"/>
      </p:cViewPr>
      <p:guideLst>
        <p:guide orient="horz" pos="98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6AA85-543A-49BD-AAEA-D8BCB9E3072D}" type="datetimeFigureOut">
              <a:rPr lang="en-AU" smtClean="0"/>
              <a:t>26/09/2018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358E6-743C-4555-8C1C-3E338A27C5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378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C062A73-2E64-49D6-ABD8-1FCFA8272204}" type="datetimeFigureOut">
              <a:rPr lang="en-AU" smtClean="0"/>
              <a:t>26/09/2018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780AC98-8E30-490D-A639-38DF0F70C2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458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1904" y="181429"/>
            <a:ext cx="1171074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20000" y="2754276"/>
            <a:ext cx="617582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720000" y="1484784"/>
            <a:ext cx="85440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13360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17" y="181429"/>
            <a:ext cx="2037600" cy="7627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63"/>
          <a:stretch/>
        </p:blipFill>
        <p:spPr>
          <a:xfrm>
            <a:off x="241904" y="3067670"/>
            <a:ext cx="11710747" cy="361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26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75151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720000" y="1620000"/>
            <a:ext cx="10752000" cy="45252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251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3392" y="6309321"/>
            <a:ext cx="5472608" cy="365125"/>
          </a:xfrm>
        </p:spPr>
        <p:txBody>
          <a:bodyPr/>
          <a:lstStyle/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09321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29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720000" y="1620000"/>
            <a:ext cx="8507963" cy="4490720"/>
          </a:xfrm>
        </p:spPr>
        <p:txBody>
          <a:bodyPr>
            <a:noAutofit/>
          </a:bodyPr>
          <a:lstStyle>
            <a:lvl7pPr>
              <a:buNone/>
              <a:defRPr/>
            </a:lvl7pPr>
            <a:lvl8pPr>
              <a:buNone/>
              <a:defRPr/>
            </a:lvl8pPr>
          </a:lstStyle>
          <a:p>
            <a:r>
              <a:rPr lang="en-US" b="1" dirty="0">
                <a:solidFill>
                  <a:srgbClr val="6D0020"/>
                </a:solidFill>
              </a:rPr>
              <a:t>HEADER INFO</a:t>
            </a:r>
          </a:p>
          <a:p>
            <a:r>
              <a:rPr lang="en-US" dirty="0" err="1">
                <a:latin typeface="Georgia"/>
                <a:cs typeface="Georgia"/>
              </a:rPr>
              <a:t>Consectetur</a:t>
            </a:r>
            <a:r>
              <a:rPr lang="en-US" dirty="0">
                <a:latin typeface="Georgia"/>
                <a:cs typeface="Georgia"/>
              </a:rPr>
              <a:t>  met </a:t>
            </a:r>
            <a:r>
              <a:rPr lang="en-US" dirty="0" err="1">
                <a:latin typeface="Georgia"/>
                <a:cs typeface="Georgia"/>
              </a:rPr>
              <a:t>adipiscing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. </a:t>
            </a:r>
            <a:r>
              <a:rPr lang="en-US" dirty="0" err="1">
                <a:latin typeface="Georgia"/>
                <a:cs typeface="Georgia"/>
              </a:rPr>
              <a:t>Aenean</a:t>
            </a:r>
            <a:r>
              <a:rPr lang="en-US" dirty="0">
                <a:latin typeface="Georgia"/>
                <a:cs typeface="Georgia"/>
              </a:rPr>
              <a:t> ac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a </a:t>
            </a:r>
            <a:r>
              <a:rPr lang="en-US" dirty="0" err="1">
                <a:latin typeface="Georgia"/>
                <a:cs typeface="Georgia"/>
              </a:rPr>
              <a:t>felis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pharetra</a:t>
            </a:r>
            <a:r>
              <a:rPr lang="en-US" dirty="0">
                <a:latin typeface="Georgia"/>
                <a:cs typeface="Georgia"/>
              </a:rPr>
              <a:t>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vel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Fringilla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Duis</a:t>
            </a:r>
            <a:r>
              <a:rPr lang="en-US" dirty="0">
                <a:latin typeface="Georgia"/>
                <a:cs typeface="Georgia"/>
              </a:rPr>
              <a:t> dui </a:t>
            </a:r>
            <a:r>
              <a:rPr lang="en-US" dirty="0" err="1">
                <a:latin typeface="Georgia"/>
                <a:cs typeface="Georgia"/>
              </a:rPr>
              <a:t>arcu</a:t>
            </a:r>
            <a:r>
              <a:rPr lang="en-US" dirty="0">
                <a:latin typeface="Georgia"/>
                <a:cs typeface="Georgia"/>
              </a:rPr>
              <a:t>,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scelerisque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nec</a:t>
            </a:r>
            <a:r>
              <a:rPr lang="en-US" dirty="0">
                <a:latin typeface="Georgia"/>
                <a:cs typeface="Georgia"/>
              </a:rPr>
              <a:t> dictum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>
                <a:latin typeface="Georgia"/>
                <a:cs typeface="Georgia"/>
              </a:rPr>
              <a:t>ac </a:t>
            </a:r>
            <a:r>
              <a:rPr lang="en-US" dirty="0" err="1">
                <a:latin typeface="Georgia"/>
                <a:cs typeface="Georgia"/>
              </a:rPr>
              <a:t>conse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eu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Donec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tincid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unt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enim</a:t>
            </a:r>
            <a:r>
              <a:rPr lang="en-US" dirty="0">
                <a:latin typeface="Georgia"/>
                <a:cs typeface="Georgia"/>
              </a:rPr>
              <a:t> sit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consequat</a:t>
            </a:r>
            <a:r>
              <a:rPr lang="en-US" dirty="0">
                <a:latin typeface="Georgia"/>
                <a:cs typeface="Georgia"/>
              </a:rPr>
              <a:t>.</a:t>
            </a:r>
          </a:p>
          <a:p>
            <a:pPr>
              <a:buFont typeface="Arial"/>
              <a:buChar char="•"/>
            </a:pPr>
            <a:endParaRPr lang="en-US" dirty="0">
              <a:latin typeface="Georgia"/>
              <a:cs typeface="Georgia"/>
            </a:endParaRPr>
          </a:p>
          <a:p>
            <a:pPr>
              <a:buFont typeface="Arial"/>
              <a:buChar char="•"/>
            </a:pPr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r>
              <a:rPr lang="en-US" dirty="0">
                <a:latin typeface="Georgia"/>
                <a:cs typeface="Georgia"/>
              </a:rPr>
              <a:t> velum</a:t>
            </a:r>
          </a:p>
          <a:p>
            <a:pPr marL="342900" lvl="7" indent="0"/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endParaRPr lang="en-US" dirty="0">
              <a:latin typeface="Georgia"/>
              <a:cs typeface="Georgia"/>
            </a:endParaRPr>
          </a:p>
          <a:p>
            <a:pPr marL="342900" lvl="7" indent="0"/>
            <a:endParaRPr lang="en-US" dirty="0">
              <a:latin typeface="Georgia"/>
              <a:cs typeface="Georgia"/>
            </a:endParaRPr>
          </a:p>
          <a:p>
            <a:pPr>
              <a:buFont typeface="Arial"/>
              <a:buChar char="•"/>
            </a:pPr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r>
              <a:rPr lang="en-US" dirty="0">
                <a:latin typeface="Georgia"/>
                <a:cs typeface="Georgia"/>
              </a:rPr>
              <a:t> velum</a:t>
            </a:r>
          </a:p>
          <a:p>
            <a:pPr marL="342900" lvl="6" indent="0"/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endParaRPr lang="en-US" dirty="0">
              <a:latin typeface="Georgia"/>
              <a:cs typeface="Georgia"/>
            </a:endParaRPr>
          </a:p>
          <a:p>
            <a:endParaRPr lang="en-US" dirty="0">
              <a:latin typeface="Georgia"/>
              <a:cs typeface="Georgia"/>
            </a:endParaRPr>
          </a:p>
          <a:p>
            <a:endParaRPr lang="en-US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458276" cy="434305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7084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1904" y="181429"/>
            <a:ext cx="1171074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20000" y="2754276"/>
            <a:ext cx="617582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720000" y="1484784"/>
            <a:ext cx="85440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13360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17" y="181429"/>
            <a:ext cx="2037600" cy="76273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41904" y="3062172"/>
            <a:ext cx="4722971" cy="36330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Placeholder 9" descr="Section_Image.jpg"/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3" t="15468" r="100" b="1049"/>
          <a:stretch/>
        </p:blipFill>
        <p:spPr>
          <a:xfrm>
            <a:off x="4964875" y="3062172"/>
            <a:ext cx="6987287" cy="363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959" y="3448840"/>
            <a:ext cx="1943987" cy="323997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8046796" y="5910035"/>
            <a:ext cx="3591442" cy="65567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rmAutofit fontScale="77500" lnSpcReduction="20000"/>
          </a:bodyPr>
          <a:lstStyle/>
          <a:p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Note to user: Replace this image with your own.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Right click on this Placeholder box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Replace image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Select image and click ‘Resize image to fit in placeholder’)</a:t>
            </a:r>
          </a:p>
        </p:txBody>
      </p:sp>
    </p:spTree>
    <p:extLst>
      <p:ext uri="{BB962C8B-B14F-4D97-AF65-F5344CB8AC3E}">
        <p14:creationId xmlns:p14="http://schemas.microsoft.com/office/powerpoint/2010/main" val="119201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1428" y="181429"/>
            <a:ext cx="1170333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17" y="181429"/>
            <a:ext cx="2037600" cy="762730"/>
          </a:xfrm>
          <a:prstGeom prst="rect">
            <a:avLst/>
          </a:prstGeom>
        </p:spPr>
      </p:pic>
      <p:pic>
        <p:nvPicPr>
          <p:cNvPr id="9" name="Picture Placeholder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700" y="944159"/>
            <a:ext cx="11696065" cy="5732866"/>
          </a:xfrm>
          <a:prstGeom prst="rect">
            <a:avLst/>
          </a:prstGeom>
          <a:ln>
            <a:noFill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0000" y="2863019"/>
            <a:ext cx="8045752" cy="60831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485114"/>
            <a:ext cx="6407150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457" y="3502203"/>
            <a:ext cx="3174822" cy="317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9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41904" y="181429"/>
            <a:ext cx="11710800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08410" y="6183276"/>
            <a:ext cx="577266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 smtClean="0"/>
              <a:t>28 September 2018</a:t>
            </a:r>
            <a:endParaRPr lang="en-AU" noProof="0" dirty="0"/>
          </a:p>
        </p:txBody>
      </p:sp>
      <p:sp>
        <p:nvSpPr>
          <p:cNvPr id="21" name="Title 20"/>
          <p:cNvSpPr>
            <a:spLocks noGrp="1"/>
          </p:cNvSpPr>
          <p:nvPr>
            <p:ph type="title" hasCustomPrompt="1"/>
          </p:nvPr>
        </p:nvSpPr>
        <p:spPr>
          <a:xfrm>
            <a:off x="5639120" y="2708920"/>
            <a:ext cx="5665556" cy="648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Section Title</a:t>
            </a:r>
            <a:endParaRPr lang="en-AU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5638360" y="3357564"/>
            <a:ext cx="5666316" cy="503237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369" y="181429"/>
            <a:ext cx="2037600" cy="762730"/>
          </a:xfrm>
          <a:prstGeom prst="rect">
            <a:avLst/>
          </a:prstGeom>
        </p:spPr>
      </p:pic>
      <p:pic>
        <p:nvPicPr>
          <p:cNvPr id="9" name="Picture 8" descr="MAC21_190.5x254_PowerPoint_Images_Cov v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" y="0"/>
            <a:ext cx="4383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82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0000" y="1620000"/>
            <a:ext cx="10800001" cy="45259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04664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>
            <a:lvl1pPr>
              <a:defRPr sz="1050"/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75914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17448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10776675" cy="45243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3392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759075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38668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98723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 lIns="0" tIns="0" rIns="0" bIns="0"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0000" y="1620000"/>
            <a:ext cx="5220000" cy="4525963"/>
          </a:xfrm>
        </p:spPr>
        <p:txBody>
          <a:bodyPr lIns="0" tIns="0" rIns="0" bIns="0"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Two Column 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25430"/>
          </a:xfrm>
        </p:spPr>
        <p:txBody>
          <a:bodyPr lIns="0" tIns="0" rIns="0" bIns="0"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48400" y="1620000"/>
            <a:ext cx="5220000" cy="4525963"/>
          </a:xfrm>
        </p:spPr>
        <p:txBody>
          <a:bodyPr lIns="0" tIns="0" rIns="0" bIns="0"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Two Column content no bullets</a:t>
            </a:r>
          </a:p>
        </p:txBody>
      </p:sp>
    </p:spTree>
    <p:extLst>
      <p:ext uri="{BB962C8B-B14F-4D97-AF65-F5344CB8AC3E}">
        <p14:creationId xmlns:p14="http://schemas.microsoft.com/office/powerpoint/2010/main" val="2404540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>
            <a:lvl1pPr>
              <a:defRPr sz="1050"/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4383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</a:t>
            </a:r>
            <a:r>
              <a:rPr lang="en-AU" dirty="0" smtClean="0"/>
              <a:t>SUBTITLE </a:t>
            </a:r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720000" y="1620000"/>
            <a:ext cx="5220000" cy="45291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362400" y="1620000"/>
            <a:ext cx="5220000" cy="45291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7268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4383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08700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274638"/>
            <a:ext cx="8458276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620000"/>
            <a:ext cx="10800001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0000" y="6309321"/>
            <a:ext cx="540067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1875" y="6309321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174" y="217272"/>
            <a:ext cx="2037600" cy="762730"/>
          </a:xfrm>
          <a:prstGeom prst="rect">
            <a:avLst/>
          </a:prstGeom>
        </p:spPr>
      </p:pic>
      <p:pic>
        <p:nvPicPr>
          <p:cNvPr id="1026" name="Picture 2"/>
          <p:cNvPicPr preferRelativeResize="0"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368000"/>
            <a:ext cx="10800000" cy="12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176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7" r:id="rId3"/>
    <p:sldLayoutId id="2147483651" r:id="rId4"/>
    <p:sldLayoutId id="2147483650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5" r:id="rId11"/>
    <p:sldLayoutId id="214748366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umburg.shinyapps.io/likelihood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lexanderetz.com/2015/04/15/understanding-bayes-a-look-at-the-likelihood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umburg.shinyapps.io/updating_prior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lexanderetz.com/2015/04/15/understanding-bayes-a-look-at-the-likelihood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lexanderetz.com/2015/08/09/understanding-bayes-visualization-of-bf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lexanderetz.com/2015/08/09/understanding-bayes-visualization-of-bf/" TargetMode="External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humburg.shinyapps.io/bayes_factor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humburg.github.io/bayesian-data-analysis-in-r/data.html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hyperlink" Target="https://humburg.github.io/bayesian-data-analysis-in-r/data/anova_data.csv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hyperlink" Target="https://humburg.github.io/bayesian-data-analysis-in-r/data/regression_data.csv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humburg.github.io/bayesian-data-analysis-in-r/data/weight_perception.csv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ul-buerkner/brms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xkcd.com/303/" TargetMode="Externa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bg1"/>
                </a:solidFill>
              </a:rPr>
              <a:t>Bayesian Data Analysis in R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016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43" y="1247813"/>
            <a:ext cx="7373092" cy="513351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Hypotheses and Data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10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4693920" y="2072640"/>
            <a:ext cx="289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How much do I believe my</a:t>
            </a:r>
          </a:p>
          <a:p>
            <a:r>
              <a:rPr lang="en-AU" dirty="0" smtClean="0"/>
              <a:t>initial hypothesis …  </a:t>
            </a:r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7"/>
          <a:stretch/>
        </p:blipFill>
        <p:spPr>
          <a:xfrm>
            <a:off x="4845231" y="2930163"/>
            <a:ext cx="841466" cy="8362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6697" y="3055890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= 0.5</a:t>
            </a:r>
            <a:endParaRPr lang="en-AU" sz="3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8760" flipH="1">
            <a:off x="5424207" y="3797842"/>
            <a:ext cx="5507556" cy="29603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68574" y="4375615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.. given that I just observed </a:t>
            </a:r>
          </a:p>
          <a:p>
            <a:r>
              <a:rPr lang="en-AU" dirty="0" smtClean="0"/>
              <a:t>6 </a:t>
            </a:r>
            <a:r>
              <a:rPr lang="en-AU" i="1" dirty="0" smtClean="0"/>
              <a:t>heads</a:t>
            </a:r>
            <a:r>
              <a:rPr lang="en-AU" dirty="0" smtClean="0"/>
              <a:t> and 4 </a:t>
            </a:r>
            <a:r>
              <a:rPr lang="en-AU" i="1" dirty="0" smtClean="0"/>
              <a:t>tails</a:t>
            </a:r>
            <a:r>
              <a:rPr lang="en-AU" dirty="0" smtClean="0"/>
              <a:t>?</a:t>
            </a:r>
            <a:endParaRPr lang="en-AU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778" y="5000784"/>
            <a:ext cx="1104702" cy="127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posterior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11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7"/>
          <a:stretch/>
        </p:blipFill>
        <p:spPr>
          <a:xfrm>
            <a:off x="1205049" y="1929482"/>
            <a:ext cx="841466" cy="8362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46515" y="2055209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= 0.5</a:t>
            </a:r>
            <a:endParaRPr lang="en-AU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441" y="1738275"/>
            <a:ext cx="1104702" cy="12758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58429" y="3937736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1750" y="4484065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468" y="3937736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P(D|H)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3183" y="416698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P(H|D)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4555181" y="4214785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=</a:t>
            </a:r>
            <a:endParaRPr lang="en-AU" dirty="0">
              <a:solidFill>
                <a:srgbClr val="CDCDCD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947504" y="4399451"/>
            <a:ext cx="2949536" cy="0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3390" y="393773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X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88006" y="2206797"/>
            <a:ext cx="489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The </a:t>
            </a:r>
            <a:r>
              <a:rPr lang="en-AU" b="1" dirty="0" smtClean="0"/>
              <a:t>posterior probability</a:t>
            </a:r>
            <a:r>
              <a:rPr lang="en-AU" dirty="0" smtClean="0"/>
              <a:t> that the hypothesis</a:t>
            </a:r>
          </a:p>
          <a:p>
            <a:r>
              <a:rPr lang="en-AU" dirty="0"/>
              <a:t>i</a:t>
            </a:r>
            <a:r>
              <a:rPr lang="en-AU" dirty="0" smtClean="0"/>
              <a:t>s true, given that I have observed the data.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505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prior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12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7"/>
          <a:stretch/>
        </p:blipFill>
        <p:spPr>
          <a:xfrm>
            <a:off x="1205049" y="1929482"/>
            <a:ext cx="841466" cy="8362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46515" y="2055209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= 0.5</a:t>
            </a:r>
            <a:endParaRPr lang="en-AU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258429" y="3937736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P(H)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1750" y="4484065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468" y="3937736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P(D|H)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3183" y="416698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P(H|D)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55181" y="4214785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=</a:t>
            </a:r>
            <a:endParaRPr lang="en-AU" dirty="0">
              <a:solidFill>
                <a:srgbClr val="CDCDCD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947504" y="4399451"/>
            <a:ext cx="2949536" cy="0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3390" y="393773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X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38362" y="2035266"/>
            <a:ext cx="5878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The </a:t>
            </a:r>
            <a:r>
              <a:rPr lang="en-AU" b="1" dirty="0" smtClean="0"/>
              <a:t>prior probability</a:t>
            </a:r>
            <a:r>
              <a:rPr lang="en-AU" dirty="0" smtClean="0"/>
              <a:t> that I observed to the hypothesis,</a:t>
            </a:r>
          </a:p>
          <a:p>
            <a:r>
              <a:rPr lang="en-AU" dirty="0" smtClean="0"/>
              <a:t>Before seeing the data.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1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likelihood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13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7"/>
          <a:stretch/>
        </p:blipFill>
        <p:spPr>
          <a:xfrm>
            <a:off x="9178276" y="2177851"/>
            <a:ext cx="841466" cy="8362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19742" y="2303578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= 0.5</a:t>
            </a:r>
            <a:endParaRPr lang="en-AU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007" y="1720528"/>
            <a:ext cx="1104702" cy="12758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58429" y="3937736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1750" y="4484065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468" y="3937736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P(D|H)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3183" y="416698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P(H|D)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55181" y="4214785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=</a:t>
            </a:r>
            <a:endParaRPr lang="en-AU" dirty="0">
              <a:solidFill>
                <a:srgbClr val="CDCDCD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947504" y="4399451"/>
            <a:ext cx="2949536" cy="0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3390" y="393773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X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85357" y="2221127"/>
            <a:ext cx="4519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The probability</a:t>
            </a:r>
            <a:r>
              <a:rPr lang="en-AU" b="1" dirty="0" smtClean="0"/>
              <a:t> </a:t>
            </a:r>
            <a:r>
              <a:rPr lang="en-AU" dirty="0" smtClean="0"/>
              <a:t>that I would have observed</a:t>
            </a:r>
          </a:p>
          <a:p>
            <a:r>
              <a:rPr lang="en-AU" dirty="0" smtClean="0"/>
              <a:t>the data if the hypothesis is true, i.e. the</a:t>
            </a:r>
          </a:p>
          <a:p>
            <a:r>
              <a:rPr lang="en-AU" b="1" dirty="0" smtClean="0"/>
              <a:t>likelihood</a:t>
            </a:r>
            <a:r>
              <a:rPr lang="en-AU" dirty="0" smtClean="0"/>
              <a:t> of the hypothesis.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09628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marginal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14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960" y="4543556"/>
            <a:ext cx="1104702" cy="12758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58429" y="3937736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1750" y="4484065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P(D)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468" y="3937736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P(D|H)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3183" y="416698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P(H|D)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55181" y="4214785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=</a:t>
            </a:r>
            <a:endParaRPr lang="en-AU" dirty="0">
              <a:solidFill>
                <a:srgbClr val="CDCDCD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947504" y="4399451"/>
            <a:ext cx="2949536" cy="0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3390" y="393773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X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10813" y="5067225"/>
            <a:ext cx="5609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The </a:t>
            </a:r>
            <a:r>
              <a:rPr lang="en-AU" b="1" dirty="0" smtClean="0"/>
              <a:t>marginal </a:t>
            </a:r>
            <a:r>
              <a:rPr lang="en-AU" dirty="0" smtClean="0"/>
              <a:t>probability that I would observe</a:t>
            </a:r>
          </a:p>
          <a:p>
            <a:r>
              <a:rPr lang="en-AU" dirty="0" smtClean="0"/>
              <a:t>the data at all, regardless of which hypothesis is true.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648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640705" y="2708920"/>
            <a:ext cx="5663970" cy="648000"/>
          </a:xfrm>
        </p:spPr>
        <p:txBody>
          <a:bodyPr>
            <a:normAutofit fontScale="90000"/>
          </a:bodyPr>
          <a:lstStyle/>
          <a:p>
            <a:r>
              <a:rPr lang="en-AU" dirty="0"/>
              <a:t>Likelihoods and Bayes Factors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432925" y="6381750"/>
            <a:ext cx="2759075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3151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data to revise beliefs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16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6005189" y="3380534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P(H)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28510" y="3926863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P(D)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17228" y="3380534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P(D|H)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9943" y="3609785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P(H|D)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5301941" y="3657583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=</a:t>
            </a:r>
            <a:endParaRPr lang="en-AU" dirty="0">
              <a:solidFill>
                <a:srgbClr val="3A3835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694264" y="3842249"/>
            <a:ext cx="2949536" cy="0"/>
          </a:xfrm>
          <a:prstGeom prst="line">
            <a:avLst/>
          </a:prstGeom>
          <a:ln w="28575">
            <a:solidFill>
              <a:srgbClr val="3A3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20150" y="3380534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X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6375" y="3332786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P(H|D): The </a:t>
            </a:r>
            <a:r>
              <a:rPr lang="en-AU" b="1" dirty="0" smtClean="0"/>
              <a:t>posterior</a:t>
            </a:r>
            <a:r>
              <a:rPr lang="en-AU" dirty="0" smtClean="0"/>
              <a:t>. My</a:t>
            </a:r>
          </a:p>
          <a:p>
            <a:r>
              <a:rPr lang="en-AU" dirty="0"/>
              <a:t>r</a:t>
            </a:r>
            <a:r>
              <a:rPr lang="en-AU" dirty="0" smtClean="0"/>
              <a:t>evised belief in the hypothesis</a:t>
            </a:r>
          </a:p>
          <a:p>
            <a:r>
              <a:rPr lang="en-AU" dirty="0"/>
              <a:t>a</a:t>
            </a:r>
            <a:r>
              <a:rPr lang="en-AU" dirty="0" smtClean="0"/>
              <a:t>fter seeing the data.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2046733" y="1776679"/>
            <a:ext cx="4617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P(H): The </a:t>
            </a:r>
            <a:r>
              <a:rPr lang="en-AU" b="1" dirty="0" smtClean="0"/>
              <a:t>prior</a:t>
            </a:r>
            <a:r>
              <a:rPr lang="en-AU" dirty="0" smtClean="0"/>
              <a:t>. My belief in the hypothesis</a:t>
            </a:r>
          </a:p>
          <a:p>
            <a:r>
              <a:rPr lang="en-AU" dirty="0" smtClean="0"/>
              <a:t>before seeing the data.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6664344" y="2252924"/>
            <a:ext cx="4865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P(D|H): The </a:t>
            </a:r>
            <a:r>
              <a:rPr lang="en-AU" b="1" dirty="0" smtClean="0"/>
              <a:t>likelihood</a:t>
            </a:r>
            <a:r>
              <a:rPr lang="en-AU" dirty="0" smtClean="0"/>
              <a:t>. The probability</a:t>
            </a:r>
          </a:p>
          <a:p>
            <a:r>
              <a:rPr lang="en-AU" dirty="0"/>
              <a:t>o</a:t>
            </a:r>
            <a:r>
              <a:rPr lang="en-AU" dirty="0" smtClean="0"/>
              <a:t>f observing the data if my hypothesis is true.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5247051" y="5075190"/>
            <a:ext cx="3980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P(D): The </a:t>
            </a:r>
            <a:r>
              <a:rPr lang="en-AU" b="1" dirty="0" smtClean="0"/>
              <a:t>marginal likelihood</a:t>
            </a:r>
            <a:r>
              <a:rPr lang="en-AU" dirty="0" smtClean="0"/>
              <a:t>. </a:t>
            </a:r>
          </a:p>
          <a:p>
            <a:r>
              <a:rPr lang="en-AU" dirty="0" smtClean="0"/>
              <a:t>The probability of observing the data,</a:t>
            </a:r>
          </a:p>
          <a:p>
            <a:r>
              <a:rPr lang="en-AU" dirty="0" smtClean="0"/>
              <a:t>regardless which hypothesis is true.</a:t>
            </a:r>
            <a:endParaRPr lang="en-AU" dirty="0"/>
          </a:p>
        </p:txBody>
      </p:sp>
      <p:cxnSp>
        <p:nvCxnSpPr>
          <p:cNvPr id="19" name="Straight Arrow Connector 18"/>
          <p:cNvCxnSpPr>
            <a:stCxn id="14" idx="3"/>
            <a:endCxn id="10" idx="1"/>
          </p:cNvCxnSpPr>
          <p:nvPr/>
        </p:nvCxnSpPr>
        <p:spPr>
          <a:xfrm>
            <a:off x="3595751" y="3794451"/>
            <a:ext cx="904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2"/>
            <a:endCxn id="7" idx="1"/>
          </p:cNvCxnSpPr>
          <p:nvPr/>
        </p:nvCxnSpPr>
        <p:spPr>
          <a:xfrm>
            <a:off x="4355539" y="2423010"/>
            <a:ext cx="1649650" cy="114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9" idx="3"/>
          </p:cNvCxnSpPr>
          <p:nvPr/>
        </p:nvCxnSpPr>
        <p:spPr>
          <a:xfrm flipH="1">
            <a:off x="8302407" y="2899255"/>
            <a:ext cx="794654" cy="665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0"/>
            <a:endCxn id="8" idx="2"/>
          </p:cNvCxnSpPr>
          <p:nvPr/>
        </p:nvCxnSpPr>
        <p:spPr>
          <a:xfrm flipH="1" flipV="1">
            <a:off x="7058088" y="4296195"/>
            <a:ext cx="179252" cy="778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60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likelihood ratios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1439910"/>
            <a:ext cx="5219700" cy="3976225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Comparing the evidence for two models</a:t>
            </a:r>
            <a:endParaRPr lang="en-AU" dirty="0"/>
          </a:p>
        </p:txBody>
      </p:sp>
      <p:sp>
        <p:nvSpPr>
          <p:cNvPr id="8" name="Content Placeholder 7"/>
          <p:cNvSpPr>
            <a:spLocks noGrp="1"/>
          </p:cNvSpPr>
          <p:nvPr>
            <p:ph idx="16"/>
          </p:nvPr>
        </p:nvSpPr>
        <p:spPr>
          <a:xfrm>
            <a:off x="6248400" y="2175808"/>
            <a:ext cx="5220000" cy="228263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likelihood quantifies the evidence the observed data provide for a hypothesis.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Compare the likelihoods of two competing hypotheses to determine which one is more likely (given the observed data).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Value of likelihood is meaningless by itself.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1218458" y="5507696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3"/>
              </a:rPr>
              <a:t>https://humburg.shinyapps.io/likelihood/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1119660" y="5854306"/>
            <a:ext cx="8058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Figure based on </a:t>
            </a:r>
            <a:r>
              <a:rPr lang="en-AU" sz="1400" dirty="0" smtClean="0">
                <a:hlinkClick r:id="rId4"/>
              </a:rPr>
              <a:t>https://alexanderetz.com/2015/04/15/understanding-bayes-a-look-at-the-likelihood/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42360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Updating priors with likelihoods</a:t>
            </a:r>
            <a:endParaRPr lang="en-A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1603090"/>
            <a:ext cx="5219700" cy="342275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18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Content Placeholder 6"/>
          <p:cNvSpPr>
            <a:spLocks noGrp="1"/>
          </p:cNvSpPr>
          <p:nvPr>
            <p:ph idx="16"/>
          </p:nvPr>
        </p:nvSpPr>
        <p:spPr>
          <a:xfrm>
            <a:off x="6248400" y="2229597"/>
            <a:ext cx="5220000" cy="20913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</a:t>
            </a:r>
            <a:r>
              <a:rPr lang="en-AU" dirty="0" smtClean="0"/>
              <a:t>rior encodes initial belief in possible parameter values (probability of </a:t>
            </a:r>
            <a:r>
              <a:rPr lang="en-AU" i="1" dirty="0" smtClean="0"/>
              <a:t>Heads</a:t>
            </a:r>
            <a:r>
              <a:rPr lang="en-AU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Likelihood quantifies the plausibility of different hypotheses in light of the available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two combine to produce an updated set of beliefs, the </a:t>
            </a:r>
            <a:r>
              <a:rPr lang="en-AU" b="1" dirty="0" smtClean="0"/>
              <a:t>posterior</a:t>
            </a:r>
            <a:r>
              <a:rPr lang="en-A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1071809" y="5318694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3"/>
              </a:rPr>
              <a:t>https://</a:t>
            </a:r>
            <a:r>
              <a:rPr lang="en-AU" dirty="0" smtClean="0">
                <a:hlinkClick r:id="rId3"/>
              </a:rPr>
              <a:t>humburg.shinyapps.io/updating_prior/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962125" y="5868118"/>
            <a:ext cx="8058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Figure based on </a:t>
            </a:r>
            <a:r>
              <a:rPr lang="en-AU" sz="1400" dirty="0" smtClean="0">
                <a:hlinkClick r:id="rId4"/>
              </a:rPr>
              <a:t>https://alexanderetz.com/2015/04/15/understanding-bayes-a-look-at-the-likelihood/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27829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about the marginal likelihood?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910916"/>
            <a:ext cx="5220000" cy="17507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Can be difficult to compute.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Requires integrating over all possible hypotheses, weighted by their priors.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It is a normalizing constant that can often be avoided.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19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414191"/>
            <a:ext cx="5219700" cy="2936081"/>
          </a:xfrm>
        </p:spPr>
      </p:pic>
    </p:spTree>
    <p:extLst>
      <p:ext uri="{BB962C8B-B14F-4D97-AF65-F5344CB8AC3E}">
        <p14:creationId xmlns:p14="http://schemas.microsoft.com/office/powerpoint/2010/main" val="68718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Welcome</a:t>
            </a:r>
            <a:endParaRPr lang="en-AU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307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 Factor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likelihood ratio compares two point hypotheses.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What if we have more complex hypotheses?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20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894119"/>
            <a:ext cx="5219700" cy="3976225"/>
          </a:xfrm>
        </p:spPr>
      </p:pic>
      <p:sp>
        <p:nvSpPr>
          <p:cNvPr id="9" name="Rectangle 8"/>
          <p:cNvSpPr/>
          <p:nvPr/>
        </p:nvSpPr>
        <p:spPr>
          <a:xfrm>
            <a:off x="3560394" y="5951821"/>
            <a:ext cx="86316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/>
              <a:t>Figure based </a:t>
            </a:r>
            <a:r>
              <a:rPr lang="en-AU" sz="1400" dirty="0" smtClean="0"/>
              <a:t>on </a:t>
            </a:r>
            <a:r>
              <a:rPr lang="en-AU" sz="1400" dirty="0" smtClean="0">
                <a:hlinkClick r:id="rId3"/>
              </a:rPr>
              <a:t>https://alexanderetz.com/2015/08/09/understanding-bayes-visualization-of-bf/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56602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 Factor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1"/>
            <a:ext cx="5220000" cy="30775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likelihood ratio compares two point hypotheses.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What if we have more complex hypotheses?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coin is fair </a:t>
            </a:r>
            <a:r>
              <a:rPr lang="en-AU" i="1" dirty="0" smtClean="0"/>
              <a:t>vs </a:t>
            </a:r>
            <a:r>
              <a:rPr lang="en-AU" dirty="0" smtClean="0"/>
              <a:t>it isn’t fair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r>
              <a:rPr lang="en-AU" dirty="0" smtClean="0"/>
              <a:t>If the coin is biased, how likely are all the possible probabilities for </a:t>
            </a:r>
            <a:r>
              <a:rPr lang="en-AU" i="1" dirty="0" smtClean="0"/>
              <a:t>heads</a:t>
            </a:r>
            <a:r>
              <a:rPr lang="en-AU" dirty="0" smtClean="0"/>
              <a:t>?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r>
              <a:rPr lang="en-AU" dirty="0" smtClean="0"/>
              <a:t>Compare the likelihood that the coin is fair to the </a:t>
            </a:r>
            <a:r>
              <a:rPr lang="en-AU" b="1" dirty="0" smtClean="0"/>
              <a:t>average</a:t>
            </a:r>
            <a:r>
              <a:rPr lang="en-AU" b="1" i="1" dirty="0" smtClean="0"/>
              <a:t> </a:t>
            </a:r>
            <a:r>
              <a:rPr lang="en-AU" dirty="0" smtClean="0"/>
              <a:t>of the likelihoods corresponding to all possible values of P</a:t>
            </a:r>
            <a:r>
              <a:rPr lang="en-AU" i="1" dirty="0" smtClean="0"/>
              <a:t>(heads) </a:t>
            </a:r>
            <a:r>
              <a:rPr lang="en-AU" b="1" dirty="0" smtClean="0"/>
              <a:t>weighted</a:t>
            </a:r>
            <a:r>
              <a:rPr lang="en-AU" i="1" dirty="0" smtClean="0"/>
              <a:t> </a:t>
            </a:r>
            <a:r>
              <a:rPr lang="en-AU" dirty="0" smtClean="0"/>
              <a:t>by their priors.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endParaRPr lang="en-AU" b="1" dirty="0"/>
          </a:p>
          <a:p>
            <a:endParaRPr lang="en-AU" b="1" dirty="0" smtClean="0"/>
          </a:p>
          <a:p>
            <a:endParaRPr lang="en-AU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21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645217"/>
            <a:ext cx="5219700" cy="4474028"/>
          </a:xfrm>
        </p:spPr>
      </p:pic>
      <p:sp>
        <p:nvSpPr>
          <p:cNvPr id="10" name="Rectangle 9"/>
          <p:cNvSpPr/>
          <p:nvPr/>
        </p:nvSpPr>
        <p:spPr>
          <a:xfrm>
            <a:off x="3560394" y="5951821"/>
            <a:ext cx="86316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 smtClean="0"/>
              <a:t>Figure taken from </a:t>
            </a:r>
            <a:r>
              <a:rPr lang="en-AU" sz="1400" dirty="0" smtClean="0">
                <a:hlinkClick r:id="rId3"/>
              </a:rPr>
              <a:t>https://alexanderetz.com/2015/08/09/understanding-bayes-visualization-of-bf/</a:t>
            </a:r>
            <a:endParaRPr lang="en-A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116645" y="5170086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4"/>
              </a:rPr>
              <a:t>https://humburg.shinyapps.io/bayes_factor</a:t>
            </a:r>
            <a:r>
              <a:rPr lang="en-AU" dirty="0" smtClean="0">
                <a:hlinkClick r:id="rId4"/>
              </a:rPr>
              <a:t>/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25490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 Factor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Bayes factors quantify relative weight of evidence.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Can be used to decide in favour of one hypothesis over another based on evidence provided by the data.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Will converge to either 0 or ∞, depending on which hypothesis is true.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Beware small samples!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22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6"/>
            <p:extLst>
              <p:ext uri="{D42A27DB-BD31-4B8C-83A1-F6EECF244321}">
                <p14:modId xmlns:p14="http://schemas.microsoft.com/office/powerpoint/2010/main" val="2310483416"/>
              </p:ext>
            </p:extLst>
          </p:nvPr>
        </p:nvGraphicFramePr>
        <p:xfrm>
          <a:off x="6248400" y="1619250"/>
          <a:ext cx="52197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9850">
                  <a:extLst>
                    <a:ext uri="{9D8B030D-6E8A-4147-A177-3AD203B41FA5}">
                      <a16:colId xmlns:a16="http://schemas.microsoft.com/office/drawing/2014/main" val="996537443"/>
                    </a:ext>
                  </a:extLst>
                </a:gridCol>
                <a:gridCol w="2609850">
                  <a:extLst>
                    <a:ext uri="{9D8B030D-6E8A-4147-A177-3AD203B41FA5}">
                      <a16:colId xmlns:a16="http://schemas.microsoft.com/office/drawing/2014/main" val="282334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Bayes Factor (H1/H0)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Strength of evidence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054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&lt; 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Evidence favours null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0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1 - 3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Barely worth mentioning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9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3 - 10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Substantial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09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10 - 30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Strong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30 - 100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Very strong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67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&gt; 100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Decisive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44375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21850" y="5776631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Does this remind you of anything?</a:t>
            </a:r>
            <a:endParaRPr lang="en-AU" dirty="0"/>
          </a:p>
        </p:txBody>
      </p:sp>
      <p:sp>
        <p:nvSpPr>
          <p:cNvPr id="10" name="Down Arrow 9"/>
          <p:cNvSpPr/>
          <p:nvPr/>
        </p:nvSpPr>
        <p:spPr>
          <a:xfrm rot="10800000">
            <a:off x="8548777" y="4500230"/>
            <a:ext cx="491706" cy="10120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630" y="1487520"/>
            <a:ext cx="2960000" cy="4171428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3795623" y="1619250"/>
            <a:ext cx="1138686" cy="10204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116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Beyond Bayes Factors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Bayes factors summarise evidence in support of two competing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posterior holds information about plausible parameter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posterior can tell us what effects are credible after considering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Can construct credible intervals that include 95% of the probability mass such that all values within the interval have higher density than those outside (HDI).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 mode of the posterior provides a point estimate (MAP).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Point estimates and Credible intervals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6663690" y="5474970"/>
            <a:ext cx="475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Kruschke</a:t>
            </a:r>
            <a:r>
              <a:rPr lang="en-GB" sz="1000" dirty="0"/>
              <a:t>, J. K. (2014). </a:t>
            </a:r>
            <a:r>
              <a:rPr lang="en-GB" sz="1000" i="1" dirty="0"/>
              <a:t>Doing Bayesian </a:t>
            </a:r>
            <a:r>
              <a:rPr lang="en-GB" sz="1000" i="1" dirty="0" smtClean="0"/>
              <a:t>Data Analysis</a:t>
            </a:r>
            <a:r>
              <a:rPr lang="en-GB" sz="1000" i="1" dirty="0"/>
              <a:t>: A Tutorial with R, JAGS, and Stan. 2nd Edition. </a:t>
            </a:r>
            <a:r>
              <a:rPr lang="en-GB" sz="1000" dirty="0"/>
              <a:t>Academic Press / Elsevier.</a:t>
            </a:r>
            <a:endParaRPr lang="en-AU" sz="1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875520" y="2971800"/>
            <a:ext cx="22860" cy="17716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Grp="1" noChangeAspect="1" noChangeArrowheads="1"/>
          </p:cNvPicPr>
          <p:nvPr>
            <p:ph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082862"/>
            <a:ext cx="5219700" cy="284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47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</a:t>
            </a:r>
            <a:r>
              <a:rPr lang="en-AU" i="1" dirty="0" err="1" smtClean="0"/>
              <a:t>BayesFactor</a:t>
            </a:r>
            <a:r>
              <a:rPr lang="en-AU" dirty="0" smtClean="0"/>
              <a:t> package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Bayesian Hypothesis Testing with R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347200" y="6381750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29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AU" dirty="0" smtClean="0"/>
              <a:t>Ensure you have these R packages installed</a:t>
            </a:r>
          </a:p>
          <a:p>
            <a:pPr lvl="1"/>
            <a:r>
              <a:rPr lang="en-AU" dirty="0" err="1" smtClean="0"/>
              <a:t>BayesFactor</a:t>
            </a:r>
            <a:endParaRPr lang="en-AU" dirty="0" smtClean="0"/>
          </a:p>
          <a:p>
            <a:pPr lvl="1"/>
            <a:r>
              <a:rPr lang="en-AU" dirty="0" err="1"/>
              <a:t>b</a:t>
            </a:r>
            <a:r>
              <a:rPr lang="en-AU" dirty="0" err="1" smtClean="0"/>
              <a:t>rms</a:t>
            </a:r>
            <a:endParaRPr lang="en-AU" dirty="0" smtClean="0"/>
          </a:p>
          <a:p>
            <a:pPr lvl="1"/>
            <a:r>
              <a:rPr lang="en-AU" dirty="0" err="1" smtClean="0"/>
              <a:t>rjags</a:t>
            </a:r>
            <a:endParaRPr lang="en-AU" dirty="0" smtClean="0"/>
          </a:p>
          <a:p>
            <a:pPr lvl="1"/>
            <a:r>
              <a:rPr lang="en-AU" dirty="0" err="1" smtClean="0"/>
              <a:t>HDInterval</a:t>
            </a:r>
            <a:endParaRPr lang="en-AU" smtClean="0"/>
          </a:p>
          <a:p>
            <a:pPr lvl="1"/>
            <a:endParaRPr lang="en-AU" dirty="0" smtClean="0"/>
          </a:p>
          <a:p>
            <a:r>
              <a:rPr lang="en-AU" dirty="0" smtClean="0"/>
              <a:t>All datasets are available from </a:t>
            </a:r>
            <a:r>
              <a:rPr lang="en-AU" dirty="0" smtClean="0">
                <a:hlinkClick r:id="rId2"/>
              </a:rPr>
              <a:t>https://humburg.github.io/bayesian-data-analysis-in-r/data.html</a:t>
            </a:r>
            <a:endParaRPr lang="en-A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Before we get started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150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i="1" dirty="0" err="1" smtClean="0"/>
              <a:t>BayesFactor</a:t>
            </a:r>
            <a:r>
              <a:rPr lang="en-AU" dirty="0" smtClean="0"/>
              <a:t> Overview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Provides a convenient interface for commonly used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Bayesian versions of typical frequentist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Computes Bayes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Can sample from the posterior to obtain parameter estimates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BayesFactor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bf &lt;- 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ttestBF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bf &lt;- 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anovaBF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bf &lt;- 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lmBF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summary(posterior(bf))</a:t>
            </a:r>
          </a:p>
        </p:txBody>
      </p:sp>
    </p:spTree>
    <p:extLst>
      <p:ext uri="{BB962C8B-B14F-4D97-AF65-F5344CB8AC3E}">
        <p14:creationId xmlns:p14="http://schemas.microsoft.com/office/powerpoint/2010/main" val="314065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Bayesian ANOVA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Model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 smtClean="0"/>
                  <a:t> as normally distributed around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b="0" dirty="0" smtClean="0"/>
                  <a:t> with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AU" b="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AU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AU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Hierarchical prior structure.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This model mimics frequentist ANOVA in assuming equal variances. </a:t>
                </a:r>
                <a:endParaRPr lang="en-A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Could allow for different variances by modifying prior structure.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The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 smtClean="0"/>
                  <a:t> does not have to be normal.</a:t>
                </a:r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53" t="-1752" r="-116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27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General Concepts</a:t>
            </a:r>
            <a:endParaRPr lang="en-AU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6"/>
          </p:nvPr>
        </p:nvPicPr>
        <p:blipFill>
          <a:blip r:embed="rId3"/>
          <a:stretch>
            <a:fillRect/>
          </a:stretch>
        </p:blipFill>
        <p:spPr>
          <a:xfrm>
            <a:off x="7022249" y="1538483"/>
            <a:ext cx="3672001" cy="43306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33892" y="5967548"/>
            <a:ext cx="5553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Copyright © </a:t>
            </a:r>
            <a:r>
              <a:rPr lang="en-US" sz="1000" dirty="0" err="1"/>
              <a:t>Kruschke</a:t>
            </a:r>
            <a:r>
              <a:rPr lang="en-US" sz="1000" dirty="0"/>
              <a:t>, J. K. (2014</a:t>
            </a:r>
            <a:r>
              <a:rPr lang="en-US" sz="1000" dirty="0" smtClean="0"/>
              <a:t>). </a:t>
            </a:r>
            <a:r>
              <a:rPr lang="en-US" sz="1000" i="1" dirty="0" smtClean="0"/>
              <a:t>Doing </a:t>
            </a:r>
            <a:r>
              <a:rPr lang="en-US" sz="1000" i="1" dirty="0"/>
              <a:t>Bayesian Data Analysis: A Tutorial with R, JAGS, and Stan. 2nd </a:t>
            </a:r>
            <a:r>
              <a:rPr lang="en-US" sz="1000" i="1" dirty="0" smtClean="0"/>
              <a:t>Edition. </a:t>
            </a:r>
            <a:r>
              <a:rPr lang="en-AU" sz="1000" dirty="0" smtClean="0"/>
              <a:t>Academic </a:t>
            </a:r>
            <a:r>
              <a:rPr lang="en-AU" sz="1000" dirty="0"/>
              <a:t>Press / Elsevier.</a:t>
            </a:r>
          </a:p>
        </p:txBody>
      </p:sp>
    </p:spTree>
    <p:extLst>
      <p:ext uri="{BB962C8B-B14F-4D97-AF65-F5344CB8AC3E}">
        <p14:creationId xmlns:p14="http://schemas.microsoft.com/office/powerpoint/2010/main" val="260242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i="1" dirty="0" err="1" smtClean="0"/>
              <a:t>BayesFactor</a:t>
            </a:r>
            <a:r>
              <a:rPr lang="en-AU" dirty="0" smtClean="0"/>
              <a:t> ANOVA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Standard approach developed by </a:t>
            </a:r>
            <a:r>
              <a:rPr lang="en-AU" dirty="0" err="1"/>
              <a:t>Jeffreys</a:t>
            </a:r>
            <a:r>
              <a:rPr lang="en-AU" dirty="0"/>
              <a:t>, </a:t>
            </a:r>
            <a:r>
              <a:rPr lang="en-AU" dirty="0" err="1"/>
              <a:t>Zellner</a:t>
            </a:r>
            <a:r>
              <a:rPr lang="en-AU" dirty="0"/>
              <a:t>, and </a:t>
            </a:r>
            <a:r>
              <a:rPr lang="en-AU" dirty="0" err="1" smtClean="0"/>
              <a:t>Siow</a:t>
            </a:r>
            <a:r>
              <a:rPr lang="en-AU" dirty="0" smtClean="0"/>
              <a:t>.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Allows for heterogeneous variances.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Value of </a:t>
            </a:r>
            <a:r>
              <a:rPr lang="en-AU" i="1" dirty="0" smtClean="0"/>
              <a:t>g </a:t>
            </a:r>
            <a:r>
              <a:rPr lang="en-AU" dirty="0" smtClean="0"/>
              <a:t>can be estimated from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No analytical solution for Bayes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Numeric approximation relatively easy.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Example data: </a:t>
            </a:r>
            <a:r>
              <a:rPr lang="en-AU" dirty="0" smtClean="0">
                <a:hlinkClick r:id="rId2"/>
              </a:rPr>
              <a:t>https://humburg.github.io/bayesian-data-analysis-in-r/data/anova_data.csv</a:t>
            </a: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28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JZS model</a:t>
            </a:r>
            <a:endParaRPr lang="en-AU" dirty="0"/>
          </a:p>
        </p:txBody>
      </p:sp>
      <p:pic>
        <p:nvPicPr>
          <p:cNvPr id="4098" name="Picture 2" descr="https://www.tandfonline.com/na101/home/literatum/publisher/tandf/journals/content/utas20/2012/utas20.v066.i02/00031305.2012.695956/production/images/utas_a_695956_o_um0008.gif"/>
          <p:cNvPicPr>
            <a:picLocks noGrp="1" noChangeAspect="1" noChangeArrowheads="1"/>
          </p:cNvPicPr>
          <p:nvPr>
            <p:ph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37" y="3167856"/>
            <a:ext cx="37814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26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Let’s try this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29</a:t>
            </a:fld>
            <a:endParaRPr lang="en-AU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30" name="Picture 6" descr="Image result for r log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110" y="1619250"/>
            <a:ext cx="584099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32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7"/>
          <p:cNvSpPr txBox="1">
            <a:spLocks/>
          </p:cNvSpPr>
          <p:nvPr/>
        </p:nvSpPr>
        <p:spPr>
          <a:xfrm>
            <a:off x="695326" y="1620000"/>
            <a:ext cx="10761574" cy="4709351"/>
          </a:xfrm>
          <a:prstGeom prst="rect">
            <a:avLst/>
          </a:prstGeom>
          <a:solidFill>
            <a:srgbClr val="E6E4DC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FACULTY RESEARCH </a:t>
            </a:r>
            <a:r>
              <a:rPr lang="en-AU" dirty="0"/>
              <a:t>OFFICE | HUMAN SCIENCES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450702" y="1761885"/>
            <a:ext cx="6767929" cy="43895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 smtClean="0"/>
              <a:t>Bayesian Statistics </a:t>
            </a:r>
          </a:p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 smtClean="0"/>
              <a:t>The </a:t>
            </a:r>
            <a:r>
              <a:rPr lang="en-AU" i="1" dirty="0" err="1" smtClean="0"/>
              <a:t>BayesFactor</a:t>
            </a:r>
            <a:r>
              <a:rPr lang="en-AU" dirty="0" smtClean="0"/>
              <a:t> package</a:t>
            </a:r>
          </a:p>
          <a:p>
            <a:pPr lvl="1">
              <a:spcBef>
                <a:spcPts val="1200"/>
              </a:spcBef>
              <a:buClr>
                <a:srgbClr val="A6192E"/>
              </a:buClr>
              <a:buFont typeface="+mj-lt"/>
              <a:buAutoNum type="alphaLcPeriod"/>
            </a:pPr>
            <a:r>
              <a:rPr lang="en-AU" dirty="0" smtClean="0"/>
              <a:t>ANOVAs</a:t>
            </a:r>
          </a:p>
          <a:p>
            <a:pPr lvl="1">
              <a:spcBef>
                <a:spcPts val="1200"/>
              </a:spcBef>
              <a:buClr>
                <a:srgbClr val="A6192E"/>
              </a:buClr>
              <a:buFont typeface="+mj-lt"/>
              <a:buAutoNum type="alphaLcPeriod"/>
            </a:pPr>
            <a:r>
              <a:rPr lang="en-AU" dirty="0" smtClean="0"/>
              <a:t>Linear regression models</a:t>
            </a:r>
          </a:p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 smtClean="0"/>
              <a:t>More complex models with </a:t>
            </a:r>
            <a:r>
              <a:rPr lang="en-AU" i="1" dirty="0" err="1" smtClean="0"/>
              <a:t>brms</a:t>
            </a:r>
            <a:endParaRPr lang="en-AU" dirty="0" smtClean="0"/>
          </a:p>
          <a:p>
            <a:pPr lvl="1">
              <a:spcBef>
                <a:spcPts val="1200"/>
              </a:spcBef>
              <a:buClr>
                <a:srgbClr val="A6192E"/>
              </a:buClr>
              <a:buFont typeface="+mj-lt"/>
              <a:buAutoNum type="alphaLcPeriod"/>
            </a:pPr>
            <a:r>
              <a:rPr lang="en-AU" dirty="0" smtClean="0"/>
              <a:t>Linear mixed effects models</a:t>
            </a:r>
          </a:p>
          <a:p>
            <a:pPr lvl="1">
              <a:spcBef>
                <a:spcPts val="1200"/>
              </a:spcBef>
              <a:buClr>
                <a:srgbClr val="A6192E"/>
              </a:buClr>
              <a:buFont typeface="+mj-lt"/>
              <a:buAutoNum type="alphaLcPeriod"/>
            </a:pPr>
            <a:r>
              <a:rPr lang="en-AU" dirty="0" smtClean="0"/>
              <a:t>Non-linear regression</a:t>
            </a:r>
          </a:p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 smtClean="0"/>
              <a:t>Specifying custom models with </a:t>
            </a:r>
            <a:r>
              <a:rPr lang="en-AU" i="1" dirty="0" smtClean="0"/>
              <a:t>JAGS</a:t>
            </a:r>
          </a:p>
        </p:txBody>
      </p:sp>
      <p:pic>
        <p:nvPicPr>
          <p:cNvPr id="13" name="Picture 12" descr="MAC21_190.5x254_PowerPoint_Images_Cov v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/>
          <a:stretch/>
        </p:blipFill>
        <p:spPr>
          <a:xfrm>
            <a:off x="695326" y="1499839"/>
            <a:ext cx="3029286" cy="495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5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Linear Regression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Model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/>
                  <a:t> as </a:t>
                </a:r>
                <a:r>
                  <a:rPr lang="en-AU" dirty="0" smtClean="0"/>
                  <a:t>distributed </a:t>
                </a:r>
                <a:r>
                  <a:rPr lang="en-AU" dirty="0"/>
                  <a:t>around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/>
                  <a:t> with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AU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Can use </a:t>
                </a:r>
                <a:r>
                  <a:rPr lang="en-AU" i="1" dirty="0" smtClean="0"/>
                  <a:t>t</a:t>
                </a:r>
                <a:r>
                  <a:rPr lang="en-AU" dirty="0" smtClean="0"/>
                  <a:t> distribution to increase robustness towards outliers.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Use of hyper prior on slope coefficients.</a:t>
                </a:r>
                <a:endParaRPr lang="en-A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53" t="-17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30</a:t>
            </a:fld>
            <a:endParaRPr lang="en-AU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General Concepts</a:t>
            </a:r>
            <a:endParaRPr lang="en-AU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6"/>
          </p:nvPr>
        </p:nvPicPr>
        <p:blipFill>
          <a:blip r:embed="rId3"/>
          <a:stretch>
            <a:fillRect/>
          </a:stretch>
        </p:blipFill>
        <p:spPr>
          <a:xfrm>
            <a:off x="6598990" y="1619250"/>
            <a:ext cx="451852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31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Linear Regression with </a:t>
            </a:r>
            <a:r>
              <a:rPr lang="en-AU" i="1" dirty="0" err="1" smtClean="0"/>
              <a:t>BayesFactor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Standard approach developed by </a:t>
            </a:r>
            <a:r>
              <a:rPr lang="en-AU" dirty="0" err="1" smtClean="0"/>
              <a:t>Jeffreys</a:t>
            </a:r>
            <a:r>
              <a:rPr lang="en-AU" dirty="0" smtClean="0"/>
              <a:t>, </a:t>
            </a:r>
            <a:r>
              <a:rPr lang="en-AU" dirty="0" err="1" smtClean="0"/>
              <a:t>Zellner</a:t>
            </a:r>
            <a:r>
              <a:rPr lang="en-AU" dirty="0" smtClean="0"/>
              <a:t>, and </a:t>
            </a:r>
            <a:r>
              <a:rPr lang="en-AU" dirty="0" err="1" smtClean="0"/>
              <a:t>Siow</a:t>
            </a:r>
            <a:r>
              <a:rPr lang="en-A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Models variance of slope coefficients as Inverse Gamma.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Example data:</a:t>
            </a:r>
          </a:p>
          <a:p>
            <a:r>
              <a:rPr lang="en-AU" dirty="0" smtClean="0">
                <a:hlinkClick r:id="rId2"/>
              </a:rPr>
              <a:t>https://humburg.github.io/bayesian-data-analysis-in-r/data/regression_data.csv</a:t>
            </a: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31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JZS</a:t>
            </a:r>
            <a:endParaRPr lang="en-AU" dirty="0"/>
          </a:p>
        </p:txBody>
      </p:sp>
      <p:pic>
        <p:nvPicPr>
          <p:cNvPr id="2050" name="Picture 2" descr="https://www.tandfonline.com/na101/home/literatum/publisher/tandf/journals/content/hmbr20/2012/hmbr20.v047.i06/00273171.2012.734737/20130122/images/hmbr_a_734737_o_um0010g.gif"/>
          <p:cNvPicPr>
            <a:picLocks noGrp="1" noChangeAspect="1" noChangeArrowheads="1"/>
          </p:cNvPicPr>
          <p:nvPr>
            <p:ph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236742"/>
            <a:ext cx="5219700" cy="129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554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Let’s try this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32</a:t>
            </a:fld>
            <a:endParaRPr lang="en-AU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30" name="Picture 6" descr="Image result for r log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110" y="1619250"/>
            <a:ext cx="584099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3923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Exercise: Weight and Height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</a:t>
            </a:r>
            <a:r>
              <a:rPr lang="en-AU" dirty="0" smtClean="0"/>
              <a:t>eight (lbs) and height (in) of 14 – 20 year olds.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Take a look at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Use </a:t>
            </a:r>
            <a:r>
              <a:rPr lang="en-AU" i="1" dirty="0" err="1" smtClean="0"/>
              <a:t>BayesFactor</a:t>
            </a:r>
            <a:r>
              <a:rPr lang="en-AU" dirty="0" smtClean="0"/>
              <a:t> to model weight as a function of height, age, and gender.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Which model seems reasonable?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What are the effects of the variables you included in the model?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33</a:t>
            </a:fld>
            <a:endParaRPr lang="en-A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AU" dirty="0" smtClean="0"/>
              <a:t>Dataset</a:t>
            </a:r>
          </a:p>
          <a:p>
            <a:r>
              <a:rPr lang="en-AU" dirty="0" smtClean="0">
                <a:hlinkClick r:id="rId2"/>
              </a:rPr>
              <a:t>https://humburg.github.io/bayesian-data-analysis-in-r/data/weight_perception.csv</a:t>
            </a:r>
            <a:endParaRPr lang="en-AU" dirty="0"/>
          </a:p>
        </p:txBody>
      </p:sp>
      <p:pic>
        <p:nvPicPr>
          <p:cNvPr id="10" name="Picture 6" descr="Image result for r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295290"/>
            <a:ext cx="3522115" cy="272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051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</a:t>
            </a:r>
            <a:r>
              <a:rPr lang="en-AU" i="1" dirty="0" err="1"/>
              <a:t>b</a:t>
            </a:r>
            <a:r>
              <a:rPr lang="en-AU" i="1" dirty="0" err="1" smtClean="0"/>
              <a:t>rms</a:t>
            </a:r>
            <a:r>
              <a:rPr lang="en-AU" dirty="0" smtClean="0"/>
              <a:t> package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Bayesian mixed effect models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841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i="1" dirty="0" err="1"/>
              <a:t>b</a:t>
            </a:r>
            <a:r>
              <a:rPr lang="en-AU" i="1" dirty="0" err="1" smtClean="0"/>
              <a:t>rms</a:t>
            </a:r>
            <a:r>
              <a:rPr lang="en-AU" dirty="0" smtClean="0"/>
              <a:t> Overview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AU" dirty="0" smtClean="0"/>
              <a:t>Designed to fit mixed models.</a:t>
            </a:r>
          </a:p>
          <a:p>
            <a:r>
              <a:rPr lang="en-AU" dirty="0" smtClean="0"/>
              <a:t>Supports variety of response distributions.</a:t>
            </a:r>
          </a:p>
          <a:p>
            <a:r>
              <a:rPr lang="en-AU" dirty="0" smtClean="0"/>
              <a:t>Uses formula syntax similar to </a:t>
            </a:r>
            <a:r>
              <a:rPr lang="en-AU" i="1" dirty="0" smtClean="0"/>
              <a:t>lme4</a:t>
            </a:r>
            <a:r>
              <a:rPr lang="en-AU" dirty="0" smtClean="0"/>
              <a:t>.</a:t>
            </a:r>
          </a:p>
          <a:p>
            <a:endParaRPr lang="en-AU" dirty="0"/>
          </a:p>
          <a:p>
            <a:r>
              <a:rPr lang="en-AU" dirty="0" smtClean="0"/>
              <a:t>Models require compilation (slow).</a:t>
            </a:r>
          </a:p>
          <a:p>
            <a:r>
              <a:rPr lang="en-AU" dirty="0" smtClean="0"/>
              <a:t>Can avoid repeated compilation with 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AU" dirty="0" smtClean="0"/>
              <a:t>.</a:t>
            </a:r>
          </a:p>
          <a:p>
            <a:r>
              <a:rPr lang="en-AU" dirty="0" smtClean="0"/>
              <a:t>Sampling required to approximate posterior may be slow.</a:t>
            </a:r>
          </a:p>
          <a:p>
            <a:r>
              <a:rPr lang="en-AU" dirty="0" smtClean="0"/>
              <a:t>Use multiple cores as appropriate.</a:t>
            </a:r>
            <a:endParaRPr lang="en-AU" dirty="0"/>
          </a:p>
        </p:txBody>
      </p:sp>
      <p:pic>
        <p:nvPicPr>
          <p:cNvPr id="1028" name="Picture 4" descr="brm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5366690"/>
            <a:ext cx="681365" cy="78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635510" y="5573247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hlinkClick r:id="rId3"/>
              </a:rPr>
              <a:t>https://github.com/paul-buerkner/brms</a:t>
            </a:r>
            <a:endParaRPr lang="en-AU" dirty="0"/>
          </a:p>
        </p:txBody>
      </p:sp>
      <p:pic>
        <p:nvPicPr>
          <p:cNvPr id="2" name="Picture 4" descr="Compil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930" y="1750390"/>
            <a:ext cx="39338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86468" y="5573247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hlinkClick r:id="rId5"/>
              </a:rPr>
              <a:t>https://xkcd.com/303/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71030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Accuracy &amp; Reaction Time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36</a:t>
            </a:fld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An Example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AU" dirty="0" smtClean="0"/>
              <a:t>Simulated data of reaction time and accuracy.</a:t>
            </a:r>
          </a:p>
          <a:p>
            <a:r>
              <a:rPr lang="en-AU" dirty="0" smtClean="0"/>
              <a:t>16 participants provide 100 responses each.</a:t>
            </a:r>
          </a:p>
          <a:p>
            <a:r>
              <a:rPr lang="en-AU" dirty="0" smtClean="0"/>
              <a:t>Single condition. </a:t>
            </a:r>
          </a:p>
          <a:p>
            <a:r>
              <a:rPr lang="en-AU" dirty="0" smtClean="0"/>
              <a:t>Can model this as mixed effects logistic regression.</a:t>
            </a:r>
          </a:p>
          <a:p>
            <a:r>
              <a:rPr lang="en-AU" dirty="0" smtClean="0"/>
              <a:t>Could fit this with </a:t>
            </a:r>
            <a:r>
              <a:rPr lang="en-AU" i="1" dirty="0" smtClean="0"/>
              <a:t>lme4.</a:t>
            </a:r>
          </a:p>
          <a:p>
            <a:endParaRPr lang="en-AU" i="1" dirty="0"/>
          </a:p>
          <a:p>
            <a:endParaRPr lang="en-AU" i="1" dirty="0" smtClean="0"/>
          </a:p>
          <a:p>
            <a:r>
              <a:rPr lang="en-AU" dirty="0" smtClean="0"/>
              <a:t>Dataset: mixed_sim1.csv</a:t>
            </a:r>
          </a:p>
          <a:p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/>
              <p:cNvSpPr>
                <a:spLocks noGrp="1"/>
              </p:cNvSpPr>
              <p:nvPr>
                <p:ph type="body" sz="quarter" idx="18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</a:rPr>
                        <m:t>𝑅𝑒𝑠𝑝</m:t>
                      </m:r>
                      <m:r>
                        <a:rPr lang="en-AU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AU" i="1" smtClean="0">
                          <a:latin typeface="Cambria Math" panose="02040503050406030204" pitchFamily="18" charset="0"/>
                        </a:rPr>
                        <m:t>𝑅𝑇</m:t>
                      </m:r>
                      <m:r>
                        <a:rPr lang="en-AU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𝑆𝑏𝑗</m:t>
                          </m:r>
                        </m:e>
                      </m:d>
                    </m:oMath>
                  </m:oMathPara>
                </a14:m>
                <a:endParaRPr lang="en-AU" dirty="0" smtClean="0"/>
              </a:p>
              <a:p>
                <a:pPr marL="0" indent="0">
                  <a:buNone/>
                </a:pPr>
                <a:r>
                  <a:rPr lang="en-AU" dirty="0" smtClean="0"/>
                  <a:t>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𝑅𝑒𝑠𝑝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𝑅𝑇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𝑅𝑇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𝑆𝑏𝑗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7" name="Tex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8"/>
              </p:nvPr>
            </p:nvSpPr>
            <p:spPr>
              <a:blipFill>
                <a:blip r:embed="rId2"/>
                <a:stretch>
                  <a:fillRect l="-2804" t="-1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6" descr="Image result for r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022" y="3419984"/>
            <a:ext cx="3522115" cy="272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0603" y="5751362"/>
            <a:ext cx="7273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D.J. Davidson, A.E. </a:t>
            </a:r>
            <a:r>
              <a:rPr lang="en-US" sz="1000" dirty="0" smtClean="0"/>
              <a:t>Martin, Modeling </a:t>
            </a:r>
            <a:r>
              <a:rPr lang="en-US" sz="1000" dirty="0"/>
              <a:t>accuracy as a function of response time with the generalized linear mixed effects model,</a:t>
            </a:r>
          </a:p>
          <a:p>
            <a:r>
              <a:rPr lang="en-US" sz="1000" dirty="0" err="1"/>
              <a:t>Acta</a:t>
            </a:r>
            <a:r>
              <a:rPr lang="en-US" sz="1000" dirty="0"/>
              <a:t> </a:t>
            </a:r>
            <a:r>
              <a:rPr lang="en-US" sz="1000" dirty="0" err="1" smtClean="0"/>
              <a:t>Psychologica</a:t>
            </a:r>
            <a:r>
              <a:rPr lang="en-US" sz="1000" dirty="0" smtClean="0"/>
              <a:t>, 144:1 (2013).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2462839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Exercise: Accuracy &amp; Reaction Time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37</a:t>
            </a:fld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AU" dirty="0" smtClean="0"/>
              <a:t>Simulated data of reaction time and accuracy.</a:t>
            </a:r>
          </a:p>
          <a:p>
            <a:r>
              <a:rPr lang="en-AU" dirty="0" smtClean="0"/>
              <a:t>16 participants provide 100 responses each.</a:t>
            </a:r>
          </a:p>
          <a:p>
            <a:r>
              <a:rPr lang="en-AU" b="1" dirty="0" smtClean="0"/>
              <a:t>Two conditions. </a:t>
            </a:r>
          </a:p>
          <a:p>
            <a:r>
              <a:rPr lang="en-AU" dirty="0" smtClean="0"/>
              <a:t>Can model this as mixed effects logistic regression.</a:t>
            </a:r>
          </a:p>
          <a:p>
            <a:r>
              <a:rPr lang="en-AU" dirty="0" smtClean="0"/>
              <a:t>Could fit this with </a:t>
            </a:r>
            <a:r>
              <a:rPr lang="en-AU" i="1" dirty="0" smtClean="0"/>
              <a:t>lme4.</a:t>
            </a:r>
          </a:p>
          <a:p>
            <a:endParaRPr lang="en-AU" i="1" dirty="0"/>
          </a:p>
          <a:p>
            <a:endParaRPr lang="en-AU" i="1" dirty="0" smtClean="0"/>
          </a:p>
          <a:p>
            <a:r>
              <a:rPr lang="en-AU" dirty="0" smtClean="0"/>
              <a:t>Dataset: mixed_sim2.csv</a:t>
            </a:r>
          </a:p>
          <a:p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/>
              <p:cNvSpPr>
                <a:spLocks noGrp="1"/>
              </p:cNvSpPr>
              <p:nvPr>
                <p:ph type="body" sz="quarter" idx="18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</a:rPr>
                        <m:t>𝑅𝑒𝑠𝑝</m:t>
                      </m:r>
                      <m:r>
                        <a:rPr lang="en-AU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AU" i="1" smtClean="0">
                          <a:latin typeface="Cambria Math" panose="02040503050406030204" pitchFamily="18" charset="0"/>
                        </a:rPr>
                        <m:t>𝑅𝑇</m:t>
                      </m:r>
                      <m:r>
                        <a:rPr lang="en-AU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𝐶𝑜𝑛𝑑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𝑆𝑏𝑗</m:t>
                          </m:r>
                        </m:e>
                      </m:d>
                    </m:oMath>
                  </m:oMathPara>
                </a14:m>
                <a:endParaRPr lang="en-AU" dirty="0" smtClean="0"/>
              </a:p>
              <a:p>
                <a:pPr marL="0" indent="0">
                  <a:buNone/>
                </a:pPr>
                <a:r>
                  <a:rPr lang="en-AU" dirty="0" smtClean="0"/>
                  <a:t>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𝑅𝑒𝑠𝑝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𝑅𝑇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𝐶𝑜𝑛𝑑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𝑆𝑏𝑗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0+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e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𝑆𝑏𝑗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0+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𝐶𝑜𝑛𝑑</m:t>
                          </m:r>
                        </m:e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𝑆𝑏𝑗</m:t>
                          </m:r>
                        </m:e>
                      </m:d>
                    </m:oMath>
                  </m:oMathPara>
                </a14:m>
                <a:endParaRPr lang="en-AU" b="0" dirty="0" smtClean="0"/>
              </a:p>
              <a:p>
                <a:pPr marL="0" indent="0">
                  <a:buNone/>
                </a:pPr>
                <a:r>
                  <a:rPr lang="en-AU" dirty="0" smtClean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𝑅𝑒𝑠𝑝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𝑅𝑇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𝐶𝑜𝑛𝑑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𝑆𝑏𝑗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0+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𝑅𝑇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𝐶𝑜𝑛𝑑</m:t>
                          </m:r>
                        </m:e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𝑆𝑏𝑗</m:t>
                          </m:r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7" name="Tex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8"/>
              </p:nvPr>
            </p:nvSpPr>
            <p:spPr>
              <a:blipFill>
                <a:blip r:embed="rId2"/>
                <a:stretch>
                  <a:fillRect l="-2804" t="-1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6" descr="Image result for r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457" y="4041836"/>
            <a:ext cx="2719582" cy="210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2951" y="5751362"/>
            <a:ext cx="7273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D.J. Davidson, A.E. </a:t>
            </a:r>
            <a:r>
              <a:rPr lang="en-US" sz="1000" dirty="0" smtClean="0"/>
              <a:t>Martin, Modeling </a:t>
            </a:r>
            <a:r>
              <a:rPr lang="en-US" sz="1000" dirty="0"/>
              <a:t>accuracy as a function of response time with the generalized linear mixed effects model,</a:t>
            </a:r>
          </a:p>
          <a:p>
            <a:r>
              <a:rPr lang="en-US" sz="1000" dirty="0" err="1"/>
              <a:t>Acta</a:t>
            </a:r>
            <a:r>
              <a:rPr lang="en-US" sz="1000" dirty="0"/>
              <a:t> </a:t>
            </a:r>
            <a:r>
              <a:rPr lang="en-US" sz="1000" dirty="0" err="1" smtClean="0"/>
              <a:t>Psychologica</a:t>
            </a:r>
            <a:r>
              <a:rPr lang="en-US" sz="1000" dirty="0" smtClean="0"/>
              <a:t>, 144:1 (2013).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8041212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720000" y="5969234"/>
            <a:ext cx="6407150" cy="503238"/>
          </a:xfrm>
        </p:spPr>
        <p:txBody>
          <a:bodyPr/>
          <a:lstStyle/>
          <a:p>
            <a:r>
              <a:rPr lang="en-AU" dirty="0" smtClean="0">
                <a:solidFill>
                  <a:schemeClr val="bg1"/>
                </a:solidFill>
              </a:rPr>
              <a:t>A large posterior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40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89" r="-40189"/>
          <a:stretch/>
        </p:blipFill>
        <p:spPr/>
      </p:pic>
    </p:spTree>
    <p:extLst>
      <p:ext uri="{BB962C8B-B14F-4D97-AF65-F5344CB8AC3E}">
        <p14:creationId xmlns:p14="http://schemas.microsoft.com/office/powerpoint/2010/main" val="232980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FACULTY RESEARCH OFFICE | HUMAN SCIENCES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5</a:t>
            </a:fld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200" r="-29200"/>
          <a:stretch/>
        </p:blipFill>
        <p:spPr/>
      </p:pic>
    </p:spTree>
    <p:extLst>
      <p:ext uri="{BB962C8B-B14F-4D97-AF65-F5344CB8AC3E}">
        <p14:creationId xmlns:p14="http://schemas.microsoft.com/office/powerpoint/2010/main" val="26059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6</a:t>
            </a:fld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420" r="-117420"/>
          <a:stretch/>
        </p:blipFill>
        <p:spPr/>
      </p:pic>
    </p:spTree>
    <p:extLst>
      <p:ext uri="{BB962C8B-B14F-4D97-AF65-F5344CB8AC3E}">
        <p14:creationId xmlns:p14="http://schemas.microsoft.com/office/powerpoint/2010/main" val="120301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98423" y="2708920"/>
            <a:ext cx="6506253" cy="64800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Introduction to (Bayesian) Statistics</a:t>
            </a:r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Bayesian Reasoning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347200" y="6381750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pPr/>
              <a:t>7</a:t>
            </a:fld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777" y="4047827"/>
            <a:ext cx="1948423" cy="194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7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Bayes’ Rule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AU" dirty="0" smtClean="0"/>
              <a:t>Bayes’ rule is a fact that all probabilities must obey.</a:t>
            </a:r>
          </a:p>
          <a:p>
            <a:r>
              <a:rPr lang="en-AU" dirty="0" smtClean="0"/>
              <a:t>What does this have to do with Bayesian statistics?</a:t>
            </a:r>
          </a:p>
          <a:p>
            <a:r>
              <a:rPr lang="en-AU" dirty="0" smtClean="0"/>
              <a:t>We get Bayesian statistics if we combine this rule with Bayesian probability.</a:t>
            </a:r>
          </a:p>
          <a:p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548" y="3596640"/>
            <a:ext cx="3666064" cy="25524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673" y="1620000"/>
            <a:ext cx="3293283" cy="453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3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778" y="3729908"/>
            <a:ext cx="2026920" cy="234086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Hypotheses and Data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9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86" y="1929482"/>
            <a:ext cx="3283304" cy="228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98124" y="2612571"/>
            <a:ext cx="315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H: A hypothesis about a coin.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3122487" y="4546706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  <a:r>
              <a:rPr lang="en-AU" dirty="0" smtClean="0"/>
              <a:t>: An experiment providing some data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394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C UNI BASIC_Round 1 Draft for feedback">
  <a:themeElements>
    <a:clrScheme name="MQU Colours">
      <a:dk1>
        <a:sysClr val="windowText" lastClr="000000"/>
      </a:dk1>
      <a:lt1>
        <a:sysClr val="window" lastClr="FFFFFF"/>
      </a:lt1>
      <a:dk2>
        <a:srgbClr val="D6D2C4"/>
      </a:dk2>
      <a:lt2>
        <a:srgbClr val="E6E4DC"/>
      </a:lt2>
      <a:accent1>
        <a:srgbClr val="A6192E"/>
      </a:accent1>
      <a:accent2>
        <a:srgbClr val="76232F"/>
      </a:accent2>
      <a:accent3>
        <a:srgbClr val="D6001C"/>
      </a:accent3>
      <a:accent4>
        <a:srgbClr val="C6007E"/>
      </a:accent4>
      <a:accent5>
        <a:srgbClr val="80225F"/>
      </a:accent5>
      <a:accent6>
        <a:srgbClr val="373A36"/>
      </a:accent6>
      <a:hlink>
        <a:srgbClr val="A6192E"/>
      </a:hlink>
      <a:folHlink>
        <a:srgbClr val="954F72"/>
      </a:folHlink>
    </a:clrScheme>
    <a:fontScheme name="MQ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 16x9 Template _2016.potx" id="{125E643F-61E8-434A-83A2-6285A785939C}" vid="{C2B616D7-CC77-413F-9557-31813D9600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10584</TotalTime>
  <Words>1433</Words>
  <Application>Microsoft Office PowerPoint</Application>
  <PresentationFormat>Widescreen</PresentationFormat>
  <Paragraphs>316</Paragraphs>
  <Slides>38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Cambria Math</vt:lpstr>
      <vt:lpstr>Courier New</vt:lpstr>
      <vt:lpstr>Georgia</vt:lpstr>
      <vt:lpstr>Wingdings</vt:lpstr>
      <vt:lpstr>MAC UNI BASIC_Round 1 Draft for feedback</vt:lpstr>
      <vt:lpstr>Bayesian Data Analysis in R</vt:lpstr>
      <vt:lpstr>Welcome</vt:lpstr>
      <vt:lpstr>Overview</vt:lpstr>
      <vt:lpstr>PowerPoint Presentation</vt:lpstr>
      <vt:lpstr>PowerPoint Presentation</vt:lpstr>
      <vt:lpstr>PowerPoint Presentation</vt:lpstr>
      <vt:lpstr>Introduction to (Bayesian) Statistics</vt:lpstr>
      <vt:lpstr>Bayes’ Rule</vt:lpstr>
      <vt:lpstr>Hypotheses and Data</vt:lpstr>
      <vt:lpstr>Hypotheses and Data</vt:lpstr>
      <vt:lpstr>The posterior</vt:lpstr>
      <vt:lpstr>The prior</vt:lpstr>
      <vt:lpstr>The likelihood</vt:lpstr>
      <vt:lpstr>The marginal</vt:lpstr>
      <vt:lpstr>Likelihoods and Bayes Factors</vt:lpstr>
      <vt:lpstr>Using data to revise beliefs</vt:lpstr>
      <vt:lpstr>Using likelihood ratios</vt:lpstr>
      <vt:lpstr>Updating priors with likelihoods</vt:lpstr>
      <vt:lpstr>What about the marginal likelihood?</vt:lpstr>
      <vt:lpstr>Bayes Factor</vt:lpstr>
      <vt:lpstr>Bayes Factor</vt:lpstr>
      <vt:lpstr>Bayes Factor</vt:lpstr>
      <vt:lpstr>Beyond Bayes Factors</vt:lpstr>
      <vt:lpstr>The BayesFactor package</vt:lpstr>
      <vt:lpstr>Before we get started</vt:lpstr>
      <vt:lpstr>BayesFactor Overview</vt:lpstr>
      <vt:lpstr>Bayesian ANOVA</vt:lpstr>
      <vt:lpstr>BayesFactor ANOVA</vt:lpstr>
      <vt:lpstr>Let’s try this</vt:lpstr>
      <vt:lpstr>Linear Regression</vt:lpstr>
      <vt:lpstr>Linear Regression with BayesFactor</vt:lpstr>
      <vt:lpstr>Let’s try this</vt:lpstr>
      <vt:lpstr>Exercise: Weight and Height</vt:lpstr>
      <vt:lpstr>The brms package</vt:lpstr>
      <vt:lpstr>brms Overview</vt:lpstr>
      <vt:lpstr>Accuracy &amp; Reaction Time</vt:lpstr>
      <vt:lpstr>Exercise: Accuracy &amp; Reaction Time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</dc:title>
  <dc:creator>Rita</dc:creator>
  <cp:lastModifiedBy>Peter Humburg</cp:lastModifiedBy>
  <cp:revision>273</cp:revision>
  <cp:lastPrinted>2016-10-17T01:23:38Z</cp:lastPrinted>
  <dcterms:created xsi:type="dcterms:W3CDTF">2016-08-31T01:19:01Z</dcterms:created>
  <dcterms:modified xsi:type="dcterms:W3CDTF">2018-09-26T02:46:09Z</dcterms:modified>
</cp:coreProperties>
</file>