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ADF07-F6DC-3249-BBA6-A69AE78AFEC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6755-B551-2B4B-B312-B4A1422D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421F7B-631C-4993-BDE2-B87C76C4E5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Figure idea from https://www.sciencedirect.com/science/article/pii/S095279151200101X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E869-5E9E-4D4D-A207-8E2B6C2DD8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FC1D-6F05-5D4A-80CF-3D6C8794428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42E8-30C8-8548-A606-04C3383B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pad.com/quickcalcs/contingency1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genomerunner.org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gsea/index.jsp" TargetMode="External"/><Relationship Id="rId4" Type="http://schemas.openxmlformats.org/officeDocument/2006/relationships/hyperlink" Target="http://www.bioinformatics.org/peakanalyzer/wiki/Main/Download" TargetMode="External"/><Relationship Id="rId5" Type="http://schemas.openxmlformats.org/officeDocument/2006/relationships/hyperlink" Target="http://biodbnet.abcc.ncifcrf.gov/db/db2db.php%23biodb" TargetMode="External"/><Relationship Id="rId6" Type="http://schemas.openxmlformats.org/officeDocument/2006/relationships/hyperlink" Target="http://genomerunn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vid.abcc.ncifcrf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geneontology.org/page/evidence-code-decision-tre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Annotation and enrichment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enes and genomic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2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</a:t>
            </a:r>
            <a:r>
              <a:rPr lang="en-US" dirty="0" smtClean="0"/>
              <a:t>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Fisher's Exact test, using </a:t>
            </a:r>
            <a:r>
              <a:rPr lang="en-US" dirty="0" err="1"/>
              <a:t>hypergeometric</a:t>
            </a:r>
            <a:r>
              <a:rPr lang="en-US" dirty="0"/>
              <a:t> distribution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5"/>
            <a:ext cx="9144000" cy="3857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38989" y="2253445"/>
            <a:ext cx="4704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http://graphpad.com/quickcalcs/contingency1/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661" y="5144242"/>
            <a:ext cx="6648795" cy="16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8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Enrichment analysis of genomic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Genes cover only ~2% of the human genome</a:t>
            </a:r>
          </a:p>
          <a:p>
            <a:r>
              <a:rPr lang="en-US" dirty="0" smtClean="0"/>
              <a:t>Many regulatory regions, such as differentially methylated regions, are located outside of genes</a:t>
            </a:r>
          </a:p>
          <a:p>
            <a:r>
              <a:rPr lang="en-US" dirty="0" smtClean="0"/>
              <a:t>How to understand their biological role(s)?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Enrichment analysis of genomic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approach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 genomic regions to the nearby genes</a:t>
            </a:r>
          </a:p>
          <a:p>
            <a:pPr lvl="1"/>
            <a:r>
              <a:rPr lang="en-US" dirty="0" smtClean="0"/>
              <a:t>Do enrichment analysis on the genes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084" t="7895" r="4084" b="2941"/>
          <a:stretch>
            <a:fillRect/>
          </a:stretch>
        </p:blipFill>
        <p:spPr bwMode="auto">
          <a:xfrm>
            <a:off x="5054601" y="1453662"/>
            <a:ext cx="4063998" cy="2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Orienting within genome: Genomic coordinates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15240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Gene/</a:t>
            </a:r>
            <a:r>
              <a:rPr lang="en-US" sz="2000" dirty="0" err="1" smtClean="0">
                <a:latin typeface="+mn-lt"/>
              </a:rPr>
              <a:t>exon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boundaries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SNPs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TFBS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latin typeface="+mn-lt"/>
              </a:rPr>
              <a:t>Methylation</a:t>
            </a:r>
            <a:r>
              <a:rPr lang="en-US" sz="2000" dirty="0">
                <a:latin typeface="+mn-lt"/>
              </a:rPr>
              <a:t> marks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latin typeface="+mn-lt"/>
              </a:rPr>
              <a:t>DNAse</a:t>
            </a:r>
            <a:r>
              <a:rPr lang="en-US" sz="2000" dirty="0">
                <a:latin typeface="+mn-lt"/>
              </a:rPr>
              <a:t> hypersensitive regions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latin typeface="+mn-lt"/>
              </a:rPr>
              <a:t>CpG</a:t>
            </a:r>
            <a:r>
              <a:rPr lang="en-US" sz="2000" dirty="0">
                <a:latin typeface="+mn-lt"/>
              </a:rPr>
              <a:t> islands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267200"/>
            <a:ext cx="731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>
                <a:latin typeface="+mn-lt"/>
              </a:rPr>
              <a:t>Each genomic features has coordinates: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Chromosome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Start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0107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Enrichment analysis of everything in the genome</a:t>
            </a:r>
            <a:endParaRPr lang="en-US" sz="36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334000" y="1752601"/>
            <a:ext cx="3733800" cy="3276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 smtClean="0"/>
              <a:t>GenomeRunner</a:t>
            </a:r>
            <a:r>
              <a:rPr lang="en-US" sz="3600" dirty="0" smtClean="0"/>
              <a:t> – finds </a:t>
            </a:r>
            <a:r>
              <a:rPr lang="en-US" sz="3600" dirty="0" smtClean="0"/>
              <a:t>statistically significant associations within the genome and regulatory data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51" y="1676400"/>
            <a:ext cx="4886649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3352800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hlinkClick r:id="rId4"/>
              </a:rPr>
              <a:t>http://www.genomerunner.org</a:t>
            </a:r>
            <a:endParaRPr lang="en-US" sz="1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5641108"/>
            <a:ext cx="3962400" cy="114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04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074067" y="2209800"/>
            <a:ext cx="609600" cy="812006"/>
            <a:chOff x="2393156" y="1676400"/>
            <a:chExt cx="609600" cy="812006"/>
          </a:xfrm>
        </p:grpSpPr>
        <p:sp>
          <p:nvSpPr>
            <p:cNvPr id="5" name="Can 4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/>
        </p:nvSpPr>
        <p:spPr>
          <a:xfrm>
            <a:off x="2614611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3033711" y="2209800"/>
            <a:ext cx="609600" cy="812006"/>
            <a:chOff x="2393156" y="1676400"/>
            <a:chExt cx="609600" cy="812006"/>
          </a:xfrm>
        </p:grpSpPr>
        <p:sp>
          <p:nvSpPr>
            <p:cNvPr id="22" name="Can 21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574255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5"/>
          <p:cNvGrpSpPr/>
          <p:nvPr/>
        </p:nvGrpSpPr>
        <p:grpSpPr>
          <a:xfrm>
            <a:off x="3993355" y="2209800"/>
            <a:ext cx="609600" cy="812006"/>
            <a:chOff x="2393156" y="1676400"/>
            <a:chExt cx="609600" cy="812006"/>
          </a:xfrm>
        </p:grpSpPr>
        <p:sp>
          <p:nvSpPr>
            <p:cNvPr id="27" name="Can 26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4533899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0"/>
          <p:cNvGrpSpPr/>
          <p:nvPr/>
        </p:nvGrpSpPr>
        <p:grpSpPr>
          <a:xfrm>
            <a:off x="4952999" y="2209800"/>
            <a:ext cx="609600" cy="812006"/>
            <a:chOff x="2393156" y="1676400"/>
            <a:chExt cx="609600" cy="812006"/>
          </a:xfrm>
        </p:grpSpPr>
        <p:sp>
          <p:nvSpPr>
            <p:cNvPr id="32" name="Can 31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493543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5"/>
          <p:cNvGrpSpPr/>
          <p:nvPr/>
        </p:nvGrpSpPr>
        <p:grpSpPr>
          <a:xfrm>
            <a:off x="5912643" y="2209800"/>
            <a:ext cx="609600" cy="812006"/>
            <a:chOff x="2393156" y="1676400"/>
            <a:chExt cx="609600" cy="812006"/>
          </a:xfrm>
        </p:grpSpPr>
        <p:sp>
          <p:nvSpPr>
            <p:cNvPr id="37" name="Can 36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453187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0"/>
          <p:cNvGrpSpPr/>
          <p:nvPr/>
        </p:nvGrpSpPr>
        <p:grpSpPr>
          <a:xfrm>
            <a:off x="6872287" y="2209800"/>
            <a:ext cx="609600" cy="812006"/>
            <a:chOff x="2393156" y="1676400"/>
            <a:chExt cx="609600" cy="812006"/>
          </a:xfrm>
        </p:grpSpPr>
        <p:sp>
          <p:nvSpPr>
            <p:cNvPr id="42" name="Can 41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 44"/>
          <p:cNvSpPr/>
          <p:nvPr/>
        </p:nvSpPr>
        <p:spPr>
          <a:xfrm>
            <a:off x="7412831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5"/>
          <p:cNvGrpSpPr/>
          <p:nvPr/>
        </p:nvGrpSpPr>
        <p:grpSpPr>
          <a:xfrm>
            <a:off x="7831931" y="2209800"/>
            <a:ext cx="609600" cy="812006"/>
            <a:chOff x="2393156" y="1676400"/>
            <a:chExt cx="609600" cy="812006"/>
          </a:xfrm>
        </p:grpSpPr>
        <p:sp>
          <p:nvSpPr>
            <p:cNvPr id="47" name="Can 46"/>
            <p:cNvSpPr/>
            <p:nvPr/>
          </p:nvSpPr>
          <p:spPr>
            <a:xfrm rot="16200000" flipV="1">
              <a:off x="2431256" y="1790700"/>
              <a:ext cx="533400" cy="60960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05075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693194" y="1676400"/>
              <a:ext cx="142875" cy="812006"/>
            </a:xfrm>
            <a:custGeom>
              <a:avLst/>
              <a:gdLst>
                <a:gd name="connsiteX0" fmla="*/ 140494 w 142875"/>
                <a:gd name="connsiteY0" fmla="*/ 141287 h 812006"/>
                <a:gd name="connsiteX1" fmla="*/ 83344 w 142875"/>
                <a:gd name="connsiteY1" fmla="*/ 46037 h 812006"/>
                <a:gd name="connsiteX2" fmla="*/ 0 w 142875"/>
                <a:gd name="connsiteY2" fmla="*/ 417512 h 812006"/>
                <a:gd name="connsiteX3" fmla="*/ 83344 w 142875"/>
                <a:gd name="connsiteY3" fmla="*/ 767556 h 812006"/>
                <a:gd name="connsiteX4" fmla="*/ 142875 w 142875"/>
                <a:gd name="connsiteY4" fmla="*/ 684212 h 8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812006">
                  <a:moveTo>
                    <a:pt x="140494" y="141287"/>
                  </a:moveTo>
                  <a:cubicBezTo>
                    <a:pt x="123627" y="70643"/>
                    <a:pt x="106760" y="0"/>
                    <a:pt x="83344" y="46037"/>
                  </a:cubicBezTo>
                  <a:cubicBezTo>
                    <a:pt x="59928" y="92074"/>
                    <a:pt x="0" y="297259"/>
                    <a:pt x="0" y="417512"/>
                  </a:cubicBezTo>
                  <a:cubicBezTo>
                    <a:pt x="0" y="537765"/>
                    <a:pt x="59532" y="723106"/>
                    <a:pt x="83344" y="767556"/>
                  </a:cubicBezTo>
                  <a:cubicBezTo>
                    <a:pt x="107156" y="812006"/>
                    <a:pt x="125015" y="748109"/>
                    <a:pt x="142875" y="68421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>
            <a:off x="8372475" y="2892425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662111" y="2895600"/>
            <a:ext cx="466725" cy="87312"/>
          </a:xfrm>
          <a:custGeom>
            <a:avLst/>
            <a:gdLst>
              <a:gd name="connsiteX0" fmla="*/ 0 w 466725"/>
              <a:gd name="connsiteY0" fmla="*/ 9525 h 87312"/>
              <a:gd name="connsiteX1" fmla="*/ 254000 w 466725"/>
              <a:gd name="connsiteY1" fmla="*/ 85725 h 87312"/>
              <a:gd name="connsiteX2" fmla="*/ 466725 w 466725"/>
              <a:gd name="connsiteY2" fmla="*/ 0 h 87312"/>
              <a:gd name="connsiteX3" fmla="*/ 466725 w 466725"/>
              <a:gd name="connsiteY3" fmla="*/ 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87312">
                <a:moveTo>
                  <a:pt x="0" y="9525"/>
                </a:moveTo>
                <a:cubicBezTo>
                  <a:pt x="88106" y="48418"/>
                  <a:pt x="176213" y="87312"/>
                  <a:pt x="254000" y="85725"/>
                </a:cubicBezTo>
                <a:cubicBezTo>
                  <a:pt x="331787" y="84138"/>
                  <a:pt x="466725" y="0"/>
                  <a:pt x="466725" y="0"/>
                </a:cubicBezTo>
                <a:lnTo>
                  <a:pt x="466725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8"/>
          <p:cNvGrpSpPr/>
          <p:nvPr/>
        </p:nvGrpSpPr>
        <p:grpSpPr>
          <a:xfrm>
            <a:off x="2640011" y="2927350"/>
            <a:ext cx="76200" cy="130175"/>
            <a:chOff x="1981200" y="2003425"/>
            <a:chExt cx="76200" cy="130175"/>
          </a:xfrm>
        </p:grpSpPr>
        <p:sp>
          <p:nvSpPr>
            <p:cNvPr id="52" name="Oval 51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69"/>
          <p:cNvGrpSpPr/>
          <p:nvPr/>
        </p:nvGrpSpPr>
        <p:grpSpPr>
          <a:xfrm>
            <a:off x="2719386" y="2962275"/>
            <a:ext cx="76200" cy="130175"/>
            <a:chOff x="1981200" y="2003425"/>
            <a:chExt cx="76200" cy="130175"/>
          </a:xfrm>
        </p:grpSpPr>
        <p:sp>
          <p:nvSpPr>
            <p:cNvPr id="71" name="Oval 70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2"/>
          <p:cNvGrpSpPr/>
          <p:nvPr/>
        </p:nvGrpSpPr>
        <p:grpSpPr>
          <a:xfrm>
            <a:off x="2960686" y="2936875"/>
            <a:ext cx="76200" cy="130175"/>
            <a:chOff x="1981200" y="2003425"/>
            <a:chExt cx="76200" cy="130175"/>
          </a:xfrm>
        </p:grpSpPr>
        <p:sp>
          <p:nvSpPr>
            <p:cNvPr id="74" name="Oval 73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75"/>
          <p:cNvGrpSpPr/>
          <p:nvPr/>
        </p:nvGrpSpPr>
        <p:grpSpPr>
          <a:xfrm>
            <a:off x="3040061" y="2898775"/>
            <a:ext cx="76200" cy="130175"/>
            <a:chOff x="1981200" y="2003425"/>
            <a:chExt cx="76200" cy="130175"/>
          </a:xfrm>
        </p:grpSpPr>
        <p:sp>
          <p:nvSpPr>
            <p:cNvPr id="77" name="Oval 76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78"/>
          <p:cNvGrpSpPr/>
          <p:nvPr/>
        </p:nvGrpSpPr>
        <p:grpSpPr>
          <a:xfrm>
            <a:off x="3598861" y="2927350"/>
            <a:ext cx="76200" cy="130175"/>
            <a:chOff x="1981200" y="2003425"/>
            <a:chExt cx="76200" cy="130175"/>
          </a:xfrm>
        </p:grpSpPr>
        <p:sp>
          <p:nvSpPr>
            <p:cNvPr id="80" name="Oval 79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81"/>
          <p:cNvGrpSpPr/>
          <p:nvPr/>
        </p:nvGrpSpPr>
        <p:grpSpPr>
          <a:xfrm>
            <a:off x="3719511" y="2971800"/>
            <a:ext cx="76200" cy="130175"/>
            <a:chOff x="1981200" y="2003425"/>
            <a:chExt cx="76200" cy="130175"/>
          </a:xfrm>
        </p:grpSpPr>
        <p:sp>
          <p:nvSpPr>
            <p:cNvPr id="83" name="Oval 82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4"/>
          <p:cNvGrpSpPr/>
          <p:nvPr/>
        </p:nvGrpSpPr>
        <p:grpSpPr>
          <a:xfrm>
            <a:off x="3862386" y="2962275"/>
            <a:ext cx="76200" cy="130175"/>
            <a:chOff x="1981200" y="2003425"/>
            <a:chExt cx="76200" cy="130175"/>
          </a:xfrm>
        </p:grpSpPr>
        <p:sp>
          <p:nvSpPr>
            <p:cNvPr id="86" name="Oval 85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87"/>
          <p:cNvGrpSpPr/>
          <p:nvPr/>
        </p:nvGrpSpPr>
        <p:grpSpPr>
          <a:xfrm>
            <a:off x="3976686" y="2905125"/>
            <a:ext cx="76200" cy="130175"/>
            <a:chOff x="1981200" y="2003425"/>
            <a:chExt cx="76200" cy="130175"/>
          </a:xfrm>
        </p:grpSpPr>
        <p:sp>
          <p:nvSpPr>
            <p:cNvPr id="89" name="Oval 88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90"/>
          <p:cNvGrpSpPr/>
          <p:nvPr/>
        </p:nvGrpSpPr>
        <p:grpSpPr>
          <a:xfrm>
            <a:off x="4633911" y="2962275"/>
            <a:ext cx="76200" cy="130175"/>
            <a:chOff x="1981200" y="2003425"/>
            <a:chExt cx="76200" cy="130175"/>
          </a:xfrm>
        </p:grpSpPr>
        <p:sp>
          <p:nvSpPr>
            <p:cNvPr id="92" name="Oval 91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93"/>
          <p:cNvGrpSpPr/>
          <p:nvPr/>
        </p:nvGrpSpPr>
        <p:grpSpPr>
          <a:xfrm>
            <a:off x="6548436" y="2957513"/>
            <a:ext cx="76200" cy="130175"/>
            <a:chOff x="1981200" y="2003425"/>
            <a:chExt cx="76200" cy="130175"/>
          </a:xfrm>
        </p:grpSpPr>
        <p:sp>
          <p:nvSpPr>
            <p:cNvPr id="95" name="Oval 94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96"/>
          <p:cNvGrpSpPr/>
          <p:nvPr/>
        </p:nvGrpSpPr>
        <p:grpSpPr>
          <a:xfrm>
            <a:off x="6691311" y="2971800"/>
            <a:ext cx="76200" cy="130175"/>
            <a:chOff x="1981200" y="2003425"/>
            <a:chExt cx="76200" cy="130175"/>
          </a:xfrm>
        </p:grpSpPr>
        <p:sp>
          <p:nvSpPr>
            <p:cNvPr id="98" name="Oval 97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99"/>
          <p:cNvGrpSpPr/>
          <p:nvPr/>
        </p:nvGrpSpPr>
        <p:grpSpPr>
          <a:xfrm>
            <a:off x="6824661" y="2928937"/>
            <a:ext cx="76200" cy="130175"/>
            <a:chOff x="1981200" y="2003425"/>
            <a:chExt cx="76200" cy="130175"/>
          </a:xfrm>
        </p:grpSpPr>
        <p:sp>
          <p:nvSpPr>
            <p:cNvPr id="101" name="Oval 100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02"/>
          <p:cNvGrpSpPr/>
          <p:nvPr/>
        </p:nvGrpSpPr>
        <p:grpSpPr>
          <a:xfrm>
            <a:off x="7529511" y="2971800"/>
            <a:ext cx="76200" cy="130175"/>
            <a:chOff x="1981200" y="2003425"/>
            <a:chExt cx="76200" cy="130175"/>
          </a:xfrm>
        </p:grpSpPr>
        <p:sp>
          <p:nvSpPr>
            <p:cNvPr id="104" name="Oval 103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105"/>
          <p:cNvGrpSpPr/>
          <p:nvPr/>
        </p:nvGrpSpPr>
        <p:grpSpPr>
          <a:xfrm>
            <a:off x="7400924" y="2919413"/>
            <a:ext cx="76200" cy="130175"/>
            <a:chOff x="1981200" y="2003425"/>
            <a:chExt cx="76200" cy="130175"/>
          </a:xfrm>
        </p:grpSpPr>
        <p:sp>
          <p:nvSpPr>
            <p:cNvPr id="107" name="Oval 106"/>
            <p:cNvSpPr/>
            <p:nvPr/>
          </p:nvSpPr>
          <p:spPr>
            <a:xfrm>
              <a:off x="19812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019300" y="2003425"/>
              <a:ext cx="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Diamond 108"/>
          <p:cNvSpPr/>
          <p:nvPr/>
        </p:nvSpPr>
        <p:spPr>
          <a:xfrm>
            <a:off x="25765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/>
          <p:nvPr/>
        </p:nvSpPr>
        <p:spPr>
          <a:xfrm>
            <a:off x="29194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iamond 111"/>
          <p:cNvSpPr/>
          <p:nvPr/>
        </p:nvSpPr>
        <p:spPr>
          <a:xfrm>
            <a:off x="37449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56245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65389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74533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6767511" y="1981200"/>
            <a:ext cx="152400" cy="1524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2576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29194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3338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37449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iamond 122"/>
          <p:cNvSpPr/>
          <p:nvPr/>
        </p:nvSpPr>
        <p:spPr>
          <a:xfrm>
            <a:off x="42529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5624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65389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/>
          <p:cNvSpPr/>
          <p:nvPr/>
        </p:nvSpPr>
        <p:spPr>
          <a:xfrm>
            <a:off x="7453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6767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4862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/>
          <p:cNvSpPr/>
          <p:nvPr/>
        </p:nvSpPr>
        <p:spPr>
          <a:xfrm>
            <a:off x="58531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0817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7072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77581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8215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86725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21193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iamond 135"/>
          <p:cNvSpPr/>
          <p:nvPr/>
        </p:nvSpPr>
        <p:spPr>
          <a:xfrm>
            <a:off x="1662111" y="3581400"/>
            <a:ext cx="152400" cy="152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04800" y="2438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DNA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04800" y="2983468"/>
            <a:ext cx="2301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Regulatory elements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04800" y="3429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SNPs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4800" y="1828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Selected SNPs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04800" y="2209800"/>
            <a:ext cx="8610600" cy="6858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04800" y="2895600"/>
            <a:ext cx="8610600" cy="4572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04800" y="3429000"/>
            <a:ext cx="8610600" cy="381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04800" y="1828800"/>
            <a:ext cx="8610600" cy="381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Enrichment analysis finds statistically significant genomic-regulatory associations</a:t>
            </a: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1000" y="41910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6 out of 7 disease-associated SNPs overlap with regulatory elements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63550" indent="-46355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How likely this to be observed by chance? (Fisher’s exact test)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Curved Right Arrow 137"/>
          <p:cNvSpPr/>
          <p:nvPr/>
        </p:nvSpPr>
        <p:spPr>
          <a:xfrm flipH="1">
            <a:off x="8305800" y="1981200"/>
            <a:ext cx="609600" cy="1219200"/>
          </a:xfrm>
          <a:prstGeom prst="curvedRightArrow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2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35" grpId="0" animBg="1"/>
      <p:bldP spid="40" grpId="0" animBg="1"/>
      <p:bldP spid="45" grpId="0" animBg="1"/>
      <p:bldP spid="50" grpId="0" animBg="1"/>
      <p:bldP spid="51" grpId="0" animBg="1"/>
      <p:bldP spid="109" grpId="0" animBg="1"/>
      <p:bldP spid="110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53" grpId="0" animBg="1"/>
      <p:bldP spid="118" grpId="0"/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93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DAVID</a:t>
            </a:r>
            <a:r>
              <a:rPr lang="en-US" dirty="0" smtClean="0"/>
              <a:t> (</a:t>
            </a:r>
            <a:r>
              <a:rPr lang="en-US" sz="2400" dirty="0" smtClean="0">
                <a:hlinkClick r:id="rId2"/>
              </a:rPr>
              <a:t>http://david.abcc.ncifcrf.gov/</a:t>
            </a:r>
            <a:r>
              <a:rPr lang="en-US" dirty="0" smtClean="0"/>
              <a:t>) Enrichment analysis of genes</a:t>
            </a:r>
          </a:p>
          <a:p>
            <a:r>
              <a:rPr lang="en-US" b="1" dirty="0" smtClean="0"/>
              <a:t>GSEA</a:t>
            </a:r>
            <a:r>
              <a:rPr lang="en-US" dirty="0" smtClean="0"/>
              <a:t> (</a:t>
            </a:r>
            <a:r>
              <a:rPr lang="en-US" sz="2400" dirty="0" smtClean="0">
                <a:hlinkClick r:id="rId3"/>
              </a:rPr>
              <a:t>https://www.broadinstitute.org/gsea/index.jsp</a:t>
            </a:r>
            <a:r>
              <a:rPr lang="en-US" dirty="0" smtClean="0"/>
              <a:t>) Better way of doing enrichment analysis</a:t>
            </a:r>
          </a:p>
          <a:p>
            <a:r>
              <a:rPr lang="en-US" b="1" dirty="0" err="1" smtClean="0"/>
              <a:t>PeakAnnotator</a:t>
            </a:r>
            <a:r>
              <a:rPr lang="en-US" dirty="0" smtClean="0"/>
              <a:t> (</a:t>
            </a:r>
            <a:r>
              <a:rPr lang="en-US" sz="2400" dirty="0" smtClean="0">
                <a:hlinkClick r:id="rId4"/>
              </a:rPr>
              <a:t>http://www.bioinformatics.org/peakanalyzer/wiki/Main/Download</a:t>
            </a:r>
            <a:r>
              <a:rPr lang="en-US" dirty="0" smtClean="0"/>
              <a:t>) Annotate peaks with nearby genes</a:t>
            </a:r>
          </a:p>
          <a:p>
            <a:r>
              <a:rPr lang="en-US" b="1" dirty="0" err="1" smtClean="0"/>
              <a:t>bioDBnet</a:t>
            </a:r>
            <a:r>
              <a:rPr lang="en-US" dirty="0" smtClean="0"/>
              <a:t> (</a:t>
            </a:r>
            <a:r>
              <a:rPr lang="en-US" sz="2400" dirty="0" smtClean="0">
                <a:hlinkClick r:id="rId5"/>
              </a:rPr>
              <a:t>http://biodbnet.abcc.ncifcrf.gov/db/db2db.php#biodb</a:t>
            </a:r>
            <a:r>
              <a:rPr lang="en-US" dirty="0" smtClean="0"/>
              <a:t>) gene ID conversion</a:t>
            </a:r>
          </a:p>
          <a:p>
            <a:r>
              <a:rPr lang="en-US" b="1" dirty="0" err="1" smtClean="0"/>
              <a:t>GenomeRunner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http://genomerunner.org/</a:t>
            </a:r>
            <a:r>
              <a:rPr lang="en-US" dirty="0" smtClean="0"/>
              <a:t>) regulatory enrichment analysis</a:t>
            </a:r>
          </a:p>
        </p:txBody>
      </p:sp>
    </p:spTree>
    <p:extLst>
      <p:ext uri="{BB962C8B-B14F-4D97-AF65-F5344CB8AC3E}">
        <p14:creationId xmlns:p14="http://schemas.microsoft.com/office/powerpoint/2010/main" val="28239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annotation/enrichment?</a:t>
            </a:r>
          </a:p>
          <a:p>
            <a:r>
              <a:rPr lang="en-US" dirty="0" smtClean="0"/>
              <a:t>Gene ontology</a:t>
            </a:r>
          </a:p>
          <a:p>
            <a:r>
              <a:rPr lang="en-US" dirty="0" smtClean="0"/>
              <a:t>Enrichment analysis</a:t>
            </a:r>
          </a:p>
          <a:p>
            <a:r>
              <a:rPr lang="en-US" dirty="0" smtClean="0"/>
              <a:t>GENE ontology enrichment analysis</a:t>
            </a:r>
          </a:p>
          <a:p>
            <a:r>
              <a:rPr lang="en-US" dirty="0" smtClean="0"/>
              <a:t>GENOMIC REGIONS enrichment analysis</a:t>
            </a:r>
          </a:p>
          <a:p>
            <a:r>
              <a:rPr lang="en-US" dirty="0" smtClean="0"/>
              <a:t>Converting gene IDs</a:t>
            </a:r>
          </a:p>
          <a:p>
            <a:r>
              <a:rPr lang="en-US" dirty="0" smtClean="0"/>
              <a:t>Enrichment analysis of everything in the genome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9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annotation/enrichment?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biology behind gene expression and genomic differences</a:t>
            </a:r>
          </a:p>
          <a:p>
            <a:r>
              <a:rPr lang="en-US" dirty="0" smtClean="0"/>
              <a:t>Summarizing changes of hundreds/thousands of differentially expressed genes/differential genomic regions into a few biological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ontology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2609" b="22609"/>
          <a:stretch>
            <a:fillRect/>
          </a:stretch>
        </p:blipFill>
        <p:spPr>
          <a:xfrm>
            <a:off x="696087" y="2329542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337124" y="1494586"/>
            <a:ext cx="8349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ontology</a:t>
            </a:r>
            <a:r>
              <a:rPr lang="en-US" sz="2400" dirty="0" smtClean="0"/>
              <a:t> is a formal (hierarchical) representation of concepts and the relationships between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03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ontology – controlled vocabulary of gene and gene product attributes</a:t>
            </a:r>
          </a:p>
          <a:p>
            <a:r>
              <a:rPr lang="en-US" dirty="0" smtClean="0"/>
              <a:t>Represented as a Directed Acyclic Graph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22609" b="22609"/>
          <a:stretch>
            <a:fillRect/>
          </a:stretch>
        </p:blipFill>
        <p:spPr>
          <a:xfrm>
            <a:off x="3948045" y="3818092"/>
            <a:ext cx="5065655" cy="2785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864" y="3391729"/>
            <a:ext cx="35103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Three domains (graphs):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cellular component</a:t>
            </a:r>
            <a:r>
              <a:rPr lang="en-US" sz="2000" dirty="0" smtClean="0"/>
              <a:t>, where a gene or gene product is located;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molecular function</a:t>
            </a:r>
            <a:r>
              <a:rPr lang="en-US" sz="2000" dirty="0" smtClean="0"/>
              <a:t>, what is a gene’s molecular role within a cell;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biological process</a:t>
            </a:r>
            <a:r>
              <a:rPr lang="en-US" sz="2000" dirty="0" smtClean="0"/>
              <a:t>, what is a gene function on operating of a living unit (cell, tissue, organ …).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 Ontologies are not created equal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750"/>
            <a:ext cx="9144000" cy="5539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50972" y="5671102"/>
            <a:ext cx="429302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http://geneontology.org/page/evidence-code-decision-tree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9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 and their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0914" cy="4525963"/>
          </a:xfrm>
        </p:spPr>
        <p:txBody>
          <a:bodyPr/>
          <a:lstStyle/>
          <a:p>
            <a:r>
              <a:rPr lang="en-US" dirty="0" smtClean="0"/>
              <a:t>Each gene has multiple ontologies</a:t>
            </a:r>
          </a:p>
          <a:p>
            <a:endParaRPr lang="en-US" dirty="0" smtClean="0"/>
          </a:p>
          <a:p>
            <a:r>
              <a:rPr lang="en-US" dirty="0" smtClean="0"/>
              <a:t>In three domains (CC, BP, and MF)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different evidence codes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26" y="1600200"/>
            <a:ext cx="4200674" cy="51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A process/function is more likely to be affected if multiple genes within it are changed.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Out of 12,350 genes, 185 are involved in “Angiogenesis”. </a:t>
            </a:r>
          </a:p>
          <a:p>
            <a:pPr lvl="1"/>
            <a:r>
              <a:rPr lang="en-US" dirty="0" smtClean="0"/>
              <a:t>In our experiment, out of 200 differentially expressed genes 35 are annotated with “Angiogenesis”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0413" y="6029587"/>
            <a:ext cx="36902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How significant is it?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3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</a:t>
            </a:r>
            <a:r>
              <a:rPr lang="en-US" dirty="0" smtClean="0"/>
              <a:t> of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Sampling without replacement from a finite population</a:t>
            </a:r>
          </a:p>
          <a:p>
            <a:r>
              <a:rPr lang="en-US" dirty="0" smtClean="0"/>
              <a:t>Each element in a population is classified into two mutually exclusive categories</a:t>
            </a:r>
          </a:p>
          <a:p>
            <a:endParaRPr lang="en-US" dirty="0"/>
          </a:p>
          <a:p>
            <a:r>
              <a:rPr lang="en-US" dirty="0" smtClean="0"/>
              <a:t>Genes</a:t>
            </a:r>
          </a:p>
          <a:p>
            <a:pPr lvl="1"/>
            <a:r>
              <a:rPr lang="en-US" dirty="0" smtClean="0"/>
              <a:t>Population – all genes</a:t>
            </a:r>
          </a:p>
          <a:p>
            <a:pPr lvl="1"/>
            <a:r>
              <a:rPr lang="en-US" dirty="0" smtClean="0"/>
              <a:t>Two categories – genes annotated, or not annotated, with a process</a:t>
            </a:r>
          </a:p>
          <a:p>
            <a:pPr lvl="1"/>
            <a:r>
              <a:rPr lang="en-US" dirty="0" smtClean="0"/>
              <a:t>Sampling – identification of differentially expressed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3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562</Words>
  <Application>Microsoft Macintosh PowerPoint</Application>
  <PresentationFormat>On-screen Show (4:3)</PresentationFormat>
  <Paragraphs>86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Annotation and enrichment analysis</vt:lpstr>
      <vt:lpstr>Overview</vt:lpstr>
      <vt:lpstr>Why annotation/enrichment? </vt:lpstr>
      <vt:lpstr>Gene ontology</vt:lpstr>
      <vt:lpstr>Gene ontology</vt:lpstr>
      <vt:lpstr>Gene Ontologies are not created equal</vt:lpstr>
      <vt:lpstr>Genes and their ontologies</vt:lpstr>
      <vt:lpstr>Enrichment analysis of genes</vt:lpstr>
      <vt:lpstr>Enrichment analysis of genes</vt:lpstr>
      <vt:lpstr>Enrichment analysis of genes</vt:lpstr>
      <vt:lpstr>Enrichment analysis of genomic regions</vt:lpstr>
      <vt:lpstr>Enrichment analysis of genomic regions</vt:lpstr>
      <vt:lpstr>Orienting within genome: Genomic coordinates</vt:lpstr>
      <vt:lpstr>Enrichment analysis of everything in the genome</vt:lpstr>
      <vt:lpstr>PowerPoint Presentation</vt:lpstr>
      <vt:lpstr>Shortcuts</vt:lpstr>
    </vt:vector>
  </TitlesOfParts>
  <Company>VCU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and enrichment analysis</dc:title>
  <dc:creator>Mikhail Dozmorov</dc:creator>
  <cp:lastModifiedBy>Mikhail Dozmorov</cp:lastModifiedBy>
  <cp:revision>16</cp:revision>
  <dcterms:created xsi:type="dcterms:W3CDTF">2014-10-26T11:54:51Z</dcterms:created>
  <dcterms:modified xsi:type="dcterms:W3CDTF">2014-10-26T17:03:33Z</dcterms:modified>
</cp:coreProperties>
</file>