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D3E8-0FF7-44D6-A601-7AA6D35D55C5}" type="datetimeFigureOut">
              <a:rPr lang="en-CA" smtClean="0"/>
              <a:t>2017-09-27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258C-BFC5-472B-9FD5-4981A1B89C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3337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D3E8-0FF7-44D6-A601-7AA6D35D55C5}" type="datetimeFigureOut">
              <a:rPr lang="en-CA" smtClean="0"/>
              <a:t>2017-09-27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258C-BFC5-472B-9FD5-4981A1B89C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3939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D3E8-0FF7-44D6-A601-7AA6D35D55C5}" type="datetimeFigureOut">
              <a:rPr lang="en-CA" smtClean="0"/>
              <a:t>2017-09-27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258C-BFC5-472B-9FD5-4981A1B89C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0862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D3E8-0FF7-44D6-A601-7AA6D35D55C5}" type="datetimeFigureOut">
              <a:rPr lang="en-CA" smtClean="0"/>
              <a:t>2017-09-27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258C-BFC5-472B-9FD5-4981A1B89C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8350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D3E8-0FF7-44D6-A601-7AA6D35D55C5}" type="datetimeFigureOut">
              <a:rPr lang="en-CA" smtClean="0"/>
              <a:t>2017-09-27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258C-BFC5-472B-9FD5-4981A1B89C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1820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D3E8-0FF7-44D6-A601-7AA6D35D55C5}" type="datetimeFigureOut">
              <a:rPr lang="en-CA" smtClean="0"/>
              <a:t>2017-09-27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258C-BFC5-472B-9FD5-4981A1B89C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3487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D3E8-0FF7-44D6-A601-7AA6D35D55C5}" type="datetimeFigureOut">
              <a:rPr lang="en-CA" smtClean="0"/>
              <a:t>2017-09-27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258C-BFC5-472B-9FD5-4981A1B89C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5363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D3E8-0FF7-44D6-A601-7AA6D35D55C5}" type="datetimeFigureOut">
              <a:rPr lang="en-CA" smtClean="0"/>
              <a:t>2017-09-27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258C-BFC5-472B-9FD5-4981A1B89C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046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D3E8-0FF7-44D6-A601-7AA6D35D55C5}" type="datetimeFigureOut">
              <a:rPr lang="en-CA" smtClean="0"/>
              <a:t>2017-09-27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258C-BFC5-472B-9FD5-4981A1B89C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0311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D3E8-0FF7-44D6-A601-7AA6D35D55C5}" type="datetimeFigureOut">
              <a:rPr lang="en-CA" smtClean="0"/>
              <a:t>2017-09-27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258C-BFC5-472B-9FD5-4981A1B89C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3909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D3E8-0FF7-44D6-A601-7AA6D35D55C5}" type="datetimeFigureOut">
              <a:rPr lang="en-CA" smtClean="0"/>
              <a:t>2017-09-27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258C-BFC5-472B-9FD5-4981A1B89C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7152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8D3E8-0FF7-44D6-A601-7AA6D35D55C5}" type="datetimeFigureOut">
              <a:rPr lang="en-CA" smtClean="0"/>
              <a:t>2017-09-27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4258C-BFC5-472B-9FD5-4981A1B89C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3407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319579"/>
              </p:ext>
            </p:extLst>
          </p:nvPr>
        </p:nvGraphicFramePr>
        <p:xfrm>
          <a:off x="179512" y="1052735"/>
          <a:ext cx="3792760" cy="4480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190"/>
                <a:gridCol w="948190"/>
                <a:gridCol w="948190"/>
                <a:gridCol w="948190"/>
              </a:tblGrid>
              <a:tr h="640039">
                <a:tc>
                  <a:txBody>
                    <a:bodyPr/>
                    <a:lstStyle/>
                    <a:p>
                      <a:r>
                        <a:rPr lang="en-CA" dirty="0" smtClean="0"/>
                        <a:t>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D</a:t>
                      </a:r>
                      <a:endParaRPr lang="en-CA" dirty="0"/>
                    </a:p>
                  </a:txBody>
                  <a:tcPr/>
                </a:tc>
              </a:tr>
              <a:tr h="640039">
                <a:tc>
                  <a:txBody>
                    <a:bodyPr/>
                    <a:lstStyle/>
                    <a:p>
                      <a:pPr algn="ctr"/>
                      <a:r>
                        <a:rPr lang="en-CA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“a”</a:t>
                      </a:r>
                    </a:p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mtClean="0"/>
                        <a:t>-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mtClean="0"/>
                        <a:t>-</a:t>
                      </a:r>
                      <a:endParaRPr lang="en-CA" dirty="0"/>
                    </a:p>
                  </a:txBody>
                  <a:tcPr/>
                </a:tc>
              </a:tr>
              <a:tr h="640039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“a”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-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-</a:t>
                      </a:r>
                      <a:endParaRPr lang="en-CA" dirty="0"/>
                    </a:p>
                  </a:txBody>
                  <a:tcPr/>
                </a:tc>
              </a:tr>
              <a:tr h="640039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“b”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-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-</a:t>
                      </a:r>
                      <a:endParaRPr lang="en-CA" dirty="0"/>
                    </a:p>
                  </a:txBody>
                  <a:tcPr/>
                </a:tc>
              </a:tr>
              <a:tr h="640039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“b”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-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-</a:t>
                      </a:r>
                      <a:endParaRPr lang="en-CA" dirty="0"/>
                    </a:p>
                  </a:txBody>
                  <a:tcPr/>
                </a:tc>
              </a:tr>
              <a:tr h="640039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“b”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mtClean="0"/>
                        <a:t>-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mtClean="0"/>
                        <a:t>-</a:t>
                      </a:r>
                      <a:endParaRPr lang="en-CA" dirty="0"/>
                    </a:p>
                  </a:txBody>
                  <a:tcPr/>
                </a:tc>
              </a:tr>
              <a:tr h="640039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“b”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mtClean="0"/>
                        <a:t>-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-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3923928" y="3312705"/>
            <a:ext cx="1319808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636714"/>
              </p:ext>
            </p:extLst>
          </p:nvPr>
        </p:nvGraphicFramePr>
        <p:xfrm>
          <a:off x="5351240" y="1072568"/>
          <a:ext cx="3792760" cy="4480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190"/>
                <a:gridCol w="948190"/>
                <a:gridCol w="948190"/>
                <a:gridCol w="948190"/>
              </a:tblGrid>
              <a:tr h="640039">
                <a:tc>
                  <a:txBody>
                    <a:bodyPr/>
                    <a:lstStyle/>
                    <a:p>
                      <a:r>
                        <a:rPr lang="en-CA" dirty="0" smtClean="0"/>
                        <a:t>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D</a:t>
                      </a:r>
                      <a:endParaRPr lang="en-CA" dirty="0"/>
                    </a:p>
                  </a:txBody>
                  <a:tcPr/>
                </a:tc>
              </a:tr>
              <a:tr h="640039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“a”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mtClean="0"/>
                        <a:t>-</a:t>
                      </a:r>
                      <a:endParaRPr lang="en-CA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mtClean="0"/>
                        <a:t>-</a:t>
                      </a:r>
                      <a:endParaRPr lang="en-CA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640039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“a”</a:t>
                      </a:r>
                      <a:endParaRPr lang="en-CA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-</a:t>
                      </a:r>
                      <a:endParaRPr lang="en-CA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mtClean="0"/>
                        <a:t>-</a:t>
                      </a:r>
                      <a:endParaRPr lang="en-CA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640039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“b”</a:t>
                      </a:r>
                      <a:endParaRPr lang="en-CA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-</a:t>
                      </a:r>
                      <a:endParaRPr lang="en-CA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mtClean="0"/>
                        <a:t>-</a:t>
                      </a:r>
                      <a:endParaRPr lang="en-CA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640039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“b”</a:t>
                      </a:r>
                      <a:endParaRPr lang="en-CA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-</a:t>
                      </a:r>
                      <a:endParaRPr lang="en-CA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-</a:t>
                      </a:r>
                      <a:endParaRPr lang="en-CA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640039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“b”</a:t>
                      </a:r>
                      <a:endParaRPr lang="en-CA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-</a:t>
                      </a:r>
                      <a:endParaRPr lang="en-CA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-</a:t>
                      </a:r>
                      <a:endParaRPr lang="en-CA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640039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“b”</a:t>
                      </a:r>
                      <a:endParaRPr lang="en-CA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mtClean="0"/>
                        <a:t>-</a:t>
                      </a:r>
                      <a:endParaRPr lang="en-CA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-</a:t>
                      </a:r>
                      <a:endParaRPr lang="en-CA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415192" y="5949280"/>
            <a:ext cx="431361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4000" dirty="0" err="1"/>
              <a:t>group_by</a:t>
            </a:r>
            <a:r>
              <a:rPr lang="en-CA" sz="4000" dirty="0"/>
              <a:t>(data, A,B</a:t>
            </a:r>
            <a:r>
              <a:rPr lang="en-CA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52415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796777"/>
              </p:ext>
            </p:extLst>
          </p:nvPr>
        </p:nvGraphicFramePr>
        <p:xfrm>
          <a:off x="179512" y="1052735"/>
          <a:ext cx="3792760" cy="4480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190"/>
                <a:gridCol w="948190"/>
                <a:gridCol w="948190"/>
                <a:gridCol w="948190"/>
              </a:tblGrid>
              <a:tr h="640039">
                <a:tc>
                  <a:txBody>
                    <a:bodyPr/>
                    <a:lstStyle/>
                    <a:p>
                      <a:r>
                        <a:rPr lang="en-CA" dirty="0" smtClean="0"/>
                        <a:t>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D</a:t>
                      </a:r>
                      <a:endParaRPr lang="en-CA" dirty="0"/>
                    </a:p>
                  </a:txBody>
                  <a:tcPr/>
                </a:tc>
              </a:tr>
              <a:tr h="640039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“a”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0.2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-</a:t>
                      </a:r>
                      <a:endParaRPr lang="en-CA" dirty="0"/>
                    </a:p>
                  </a:txBody>
                  <a:tcPr/>
                </a:tc>
              </a:tr>
              <a:tr h="640039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“a”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1.6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mtClean="0"/>
                        <a:t>-</a:t>
                      </a:r>
                      <a:endParaRPr lang="en-CA" dirty="0"/>
                    </a:p>
                  </a:txBody>
                  <a:tcPr/>
                </a:tc>
              </a:tr>
              <a:tr h="640039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“b”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mtClean="0"/>
                        <a:t>-</a:t>
                      </a:r>
                      <a:endParaRPr lang="en-CA" dirty="0"/>
                    </a:p>
                  </a:txBody>
                  <a:tcPr/>
                </a:tc>
              </a:tr>
              <a:tr h="640039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“b”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-2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mtClean="0"/>
                        <a:t>-</a:t>
                      </a:r>
                      <a:endParaRPr lang="en-CA" dirty="0"/>
                    </a:p>
                  </a:txBody>
                  <a:tcPr/>
                </a:tc>
              </a:tr>
              <a:tr h="640039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“b”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-</a:t>
                      </a:r>
                      <a:endParaRPr lang="en-CA" dirty="0"/>
                    </a:p>
                  </a:txBody>
                  <a:tcPr/>
                </a:tc>
              </a:tr>
              <a:tr h="640039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“b”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NA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-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3923928" y="3312705"/>
            <a:ext cx="1319808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384926"/>
              </p:ext>
            </p:extLst>
          </p:nvPr>
        </p:nvGraphicFramePr>
        <p:xfrm>
          <a:off x="5220072" y="2122949"/>
          <a:ext cx="3792760" cy="2339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190"/>
                <a:gridCol w="948190"/>
                <a:gridCol w="948190"/>
                <a:gridCol w="948190"/>
              </a:tblGrid>
              <a:tr h="419728">
                <a:tc>
                  <a:txBody>
                    <a:bodyPr/>
                    <a:lstStyle/>
                    <a:p>
                      <a:r>
                        <a:rPr lang="en-CA" dirty="0" smtClean="0"/>
                        <a:t>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D</a:t>
                      </a:r>
                      <a:endParaRPr lang="en-CA" dirty="0"/>
                    </a:p>
                  </a:txBody>
                  <a:tcPr/>
                </a:tc>
              </a:tr>
              <a:tr h="640039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“b”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mtClean="0"/>
                        <a:t>-</a:t>
                      </a:r>
                      <a:endParaRPr lang="en-CA" dirty="0"/>
                    </a:p>
                  </a:txBody>
                  <a:tcPr/>
                </a:tc>
              </a:tr>
              <a:tr h="640039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“b”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-2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mtClean="0"/>
                        <a:t>-</a:t>
                      </a:r>
                      <a:endParaRPr lang="en-CA" dirty="0"/>
                    </a:p>
                  </a:txBody>
                  <a:tcPr/>
                </a:tc>
              </a:tr>
              <a:tr h="640039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“b”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-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499075" y="5949280"/>
            <a:ext cx="61458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sz="4000" dirty="0" smtClean="0"/>
              <a:t>filter(data</a:t>
            </a:r>
            <a:r>
              <a:rPr lang="en-CA" sz="4000" dirty="0"/>
              <a:t>, </a:t>
            </a:r>
            <a:r>
              <a:rPr lang="en-CA" sz="4000" dirty="0" smtClean="0"/>
              <a:t>B==“b”, !is.na(C) </a:t>
            </a:r>
            <a:r>
              <a:rPr lang="en-CA" sz="3600" dirty="0" smtClean="0"/>
              <a:t>)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325847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492263"/>
              </p:ext>
            </p:extLst>
          </p:nvPr>
        </p:nvGraphicFramePr>
        <p:xfrm>
          <a:off x="683568" y="332656"/>
          <a:ext cx="3792760" cy="4480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190"/>
                <a:gridCol w="948190"/>
                <a:gridCol w="948190"/>
                <a:gridCol w="948190"/>
              </a:tblGrid>
              <a:tr h="640039">
                <a:tc>
                  <a:txBody>
                    <a:bodyPr/>
                    <a:lstStyle/>
                    <a:p>
                      <a:r>
                        <a:rPr lang="en-CA" dirty="0" smtClean="0"/>
                        <a:t>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D</a:t>
                      </a:r>
                      <a:endParaRPr lang="en-CA" dirty="0"/>
                    </a:p>
                  </a:txBody>
                  <a:tcPr/>
                </a:tc>
              </a:tr>
              <a:tr h="640039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640039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640039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640039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640039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640039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7" idx="1"/>
          </p:cNvCxnSpPr>
          <p:nvPr/>
        </p:nvCxnSpPr>
        <p:spPr>
          <a:xfrm flipV="1">
            <a:off x="4499992" y="2592625"/>
            <a:ext cx="2016224" cy="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634480"/>
              </p:ext>
            </p:extLst>
          </p:nvPr>
        </p:nvGraphicFramePr>
        <p:xfrm>
          <a:off x="6516216" y="352489"/>
          <a:ext cx="1896380" cy="4480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190"/>
                <a:gridCol w="948190"/>
              </a:tblGrid>
              <a:tr h="640039">
                <a:tc>
                  <a:txBody>
                    <a:bodyPr/>
                    <a:lstStyle/>
                    <a:p>
                      <a:r>
                        <a:rPr lang="en-CA" dirty="0" smtClean="0"/>
                        <a:t>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D</a:t>
                      </a:r>
                      <a:endParaRPr lang="en-CA" dirty="0"/>
                    </a:p>
                  </a:txBody>
                  <a:tcPr/>
                </a:tc>
              </a:tr>
              <a:tr h="640039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640039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640039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640039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640039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640039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2726978" y="5157192"/>
            <a:ext cx="36900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sz="4000" dirty="0" smtClean="0"/>
              <a:t>select(data</a:t>
            </a:r>
            <a:r>
              <a:rPr lang="en-CA" sz="4000" dirty="0"/>
              <a:t>, </a:t>
            </a:r>
            <a:r>
              <a:rPr lang="en-CA" sz="4000" dirty="0" smtClean="0"/>
              <a:t>B, D</a:t>
            </a:r>
            <a:r>
              <a:rPr lang="en-CA" sz="3600" dirty="0" smtClean="0"/>
              <a:t>)</a:t>
            </a:r>
            <a:endParaRPr lang="en-CA" sz="3600" dirty="0"/>
          </a:p>
        </p:txBody>
      </p:sp>
      <p:sp>
        <p:nvSpPr>
          <p:cNvPr id="12" name="Rectangle 11"/>
          <p:cNvSpPr/>
          <p:nvPr/>
        </p:nvSpPr>
        <p:spPr>
          <a:xfrm>
            <a:off x="2693329" y="6021288"/>
            <a:ext cx="39909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sz="4000" dirty="0" smtClean="0"/>
              <a:t>select(data</a:t>
            </a:r>
            <a:r>
              <a:rPr lang="en-CA" sz="4000" dirty="0"/>
              <a:t>, </a:t>
            </a:r>
            <a:r>
              <a:rPr lang="en-CA" sz="4000" dirty="0" smtClean="0"/>
              <a:t>-A, -C</a:t>
            </a:r>
            <a:r>
              <a:rPr lang="en-CA" sz="3600" dirty="0" smtClean="0"/>
              <a:t>)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2459209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154620"/>
              </p:ext>
            </p:extLst>
          </p:nvPr>
        </p:nvGraphicFramePr>
        <p:xfrm>
          <a:off x="440153" y="116632"/>
          <a:ext cx="2214246" cy="3832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82"/>
                <a:gridCol w="738082"/>
                <a:gridCol w="738082"/>
              </a:tblGrid>
              <a:tr h="547457">
                <a:tc>
                  <a:txBody>
                    <a:bodyPr/>
                    <a:lstStyle/>
                    <a:p>
                      <a:r>
                        <a:rPr lang="en-CA" dirty="0" smtClean="0"/>
                        <a:t>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</a:t>
                      </a:r>
                      <a:endParaRPr lang="en-CA" dirty="0"/>
                    </a:p>
                  </a:txBody>
                  <a:tcPr/>
                </a:tc>
              </a:tr>
              <a:tr h="547457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547457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547457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547457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547457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547457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3275856" y="3360918"/>
            <a:ext cx="2016224" cy="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017571"/>
              </p:ext>
            </p:extLst>
          </p:nvPr>
        </p:nvGraphicFramePr>
        <p:xfrm>
          <a:off x="431152" y="4769581"/>
          <a:ext cx="2232249" cy="19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083"/>
                <a:gridCol w="744083"/>
                <a:gridCol w="744083"/>
              </a:tblGrid>
              <a:tr h="640039">
                <a:tc>
                  <a:txBody>
                    <a:bodyPr/>
                    <a:lstStyle/>
                    <a:p>
                      <a:r>
                        <a:rPr lang="en-CA" dirty="0" smtClean="0"/>
                        <a:t>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Y</a:t>
                      </a:r>
                      <a:endParaRPr lang="en-CA" dirty="0"/>
                    </a:p>
                  </a:txBody>
                  <a:tcPr/>
                </a:tc>
              </a:tr>
              <a:tr h="640039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640039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Plus 1"/>
          <p:cNvSpPr/>
          <p:nvPr/>
        </p:nvSpPr>
        <p:spPr>
          <a:xfrm>
            <a:off x="1245740" y="4005064"/>
            <a:ext cx="603072" cy="59892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169365"/>
              </p:ext>
            </p:extLst>
          </p:nvPr>
        </p:nvGraphicFramePr>
        <p:xfrm>
          <a:off x="5436094" y="1556792"/>
          <a:ext cx="3312370" cy="3832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474"/>
                <a:gridCol w="662474"/>
                <a:gridCol w="662474"/>
                <a:gridCol w="662474"/>
                <a:gridCol w="662474"/>
              </a:tblGrid>
              <a:tr h="547457">
                <a:tc>
                  <a:txBody>
                    <a:bodyPr/>
                    <a:lstStyle/>
                    <a:p>
                      <a:r>
                        <a:rPr lang="en-CA" dirty="0" smtClean="0"/>
                        <a:t>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Y</a:t>
                      </a:r>
                      <a:endParaRPr lang="en-CA" dirty="0"/>
                    </a:p>
                  </a:txBody>
                  <a:tcPr/>
                </a:tc>
              </a:tr>
              <a:tr h="547457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547457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547457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547457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547457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547457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4302855" y="5949280"/>
            <a:ext cx="45551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sz="4000" dirty="0" err="1" smtClean="0"/>
              <a:t>left_join</a:t>
            </a:r>
            <a:r>
              <a:rPr lang="en-CA" sz="4000" dirty="0" smtClean="0"/>
              <a:t>(data, data2</a:t>
            </a:r>
            <a:r>
              <a:rPr lang="en-CA" sz="3600" dirty="0" smtClean="0"/>
              <a:t>)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1245151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193</Words>
  <Application>Microsoft Office PowerPoint</Application>
  <PresentationFormat>On-screen Show (4:3)</PresentationFormat>
  <Paragraphs>122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DFO-MPO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Pedersen</dc:creator>
  <cp:lastModifiedBy>Eric Pedersen</cp:lastModifiedBy>
  <cp:revision>15</cp:revision>
  <dcterms:created xsi:type="dcterms:W3CDTF">2017-09-27T11:24:08Z</dcterms:created>
  <dcterms:modified xsi:type="dcterms:W3CDTF">2017-09-27T14:31:38Z</dcterms:modified>
</cp:coreProperties>
</file>