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8" autoAdjust="0"/>
    <p:restoredTop sz="94660"/>
  </p:normalViewPr>
  <p:slideViewPr>
    <p:cSldViewPr snapToGrid="0">
      <p:cViewPr varScale="1">
        <p:scale>
          <a:sx n="72" d="100"/>
          <a:sy n="72" d="100"/>
        </p:scale>
        <p:origin x="4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Italy</a:t>
            </a:r>
          </a:p>
          <a:p>
            <a:r>
              <a:rPr lang="en-US" sz="1600" dirty="0">
                <a:solidFill>
                  <a:schemeClr val="bg1"/>
                </a:solidFill>
                <a:latin typeface="Roboto Condensed Light" panose="02000000000000000000" pitchFamily="2" charset="0"/>
                <a:ea typeface="Roboto Condensed Light" panose="02000000000000000000" pitchFamily="2" charset="0"/>
              </a:rPr>
              <a:t>Risk: High</a:t>
            </a:r>
          </a:p>
          <a:p>
            <a:r>
              <a:rPr lang="en-US" sz="1600" dirty="0">
                <a:solidFill>
                  <a:schemeClr val="bg1"/>
                </a:solidFill>
                <a:latin typeface="Roboto Condensed Light" panose="02000000000000000000" pitchFamily="2" charset="0"/>
                <a:ea typeface="Roboto Condensed Light" panose="02000000000000000000" pitchFamily="2" charset="0"/>
              </a:rPr>
              <a:t>GDP Change: +12.37%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+212%</a:t>
            </a:r>
          </a:p>
          <a:p>
            <a:r>
              <a:rPr lang="en-US" sz="1600" dirty="0">
                <a:solidFill>
                  <a:schemeClr val="bg1"/>
                </a:solidFill>
                <a:latin typeface="Roboto Condensed Light" panose="02000000000000000000" pitchFamily="2" charset="0"/>
                <a:ea typeface="Roboto Condensed Light" panose="02000000000000000000" pitchFamily="2" charset="0"/>
              </a:rPr>
              <a:t>Pollution: Low</a:t>
            </a:r>
          </a:p>
          <a:p>
            <a:r>
              <a:rPr lang="en-US" sz="1600" dirty="0">
                <a:solidFill>
                  <a:schemeClr val="bg1"/>
                </a:solidFill>
                <a:latin typeface="Roboto Condensed Light" panose="02000000000000000000" pitchFamily="2" charset="0"/>
                <a:ea typeface="Roboto Condensed Light" panose="02000000000000000000" pitchFamily="2" charset="0"/>
              </a:rPr>
              <a:t>Lockdown Index: 26 </a:t>
            </a:r>
          </a:p>
        </p:txBody>
      </p:sp>
      <p:sp>
        <p:nvSpPr>
          <p:cNvPr id="15" name="Rounded Rectangle 14"/>
          <p:cNvSpPr/>
          <p:nvPr/>
        </p:nvSpPr>
        <p:spPr>
          <a:xfrm>
            <a:off x="5803900" y="3575310"/>
            <a:ext cx="2717800" cy="18864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Moderate-High</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+223%</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+171%</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 33</a:t>
            </a:r>
          </a:p>
        </p:txBody>
      </p:sp>
      <p:sp>
        <p:nvSpPr>
          <p:cNvPr id="17" name="Rounded Rectangle 16"/>
          <p:cNvSpPr/>
          <p:nvPr/>
        </p:nvSpPr>
        <p:spPr>
          <a:xfrm>
            <a:off x="8902700" y="1308099"/>
            <a:ext cx="2717800" cy="18864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Singapore</a:t>
            </a:r>
          </a:p>
          <a:p>
            <a:r>
              <a:rPr lang="en-US" sz="1600" dirty="0">
                <a:solidFill>
                  <a:schemeClr val="bg1"/>
                </a:solidFill>
                <a:latin typeface="Roboto Condensed Light" panose="02000000000000000000" pitchFamily="2" charset="0"/>
                <a:ea typeface="Roboto Condensed Light" panose="02000000000000000000" pitchFamily="2" charset="0"/>
              </a:rPr>
              <a:t>Risk: Low</a:t>
            </a:r>
          </a:p>
          <a:p>
            <a:r>
              <a:rPr lang="en-US" sz="1600" dirty="0">
                <a:solidFill>
                  <a:schemeClr val="bg1"/>
                </a:solidFill>
                <a:latin typeface="Roboto Condensed Light" panose="02000000000000000000" pitchFamily="2" charset="0"/>
                <a:ea typeface="Roboto Condensed Light" panose="02000000000000000000" pitchFamily="2" charset="0"/>
              </a:rPr>
              <a:t>GDP: +2.17%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+400%</a:t>
            </a:r>
          </a:p>
          <a:p>
            <a:r>
              <a:rPr lang="en-US" sz="1600" dirty="0">
                <a:solidFill>
                  <a:schemeClr val="bg1"/>
                </a:solidFill>
                <a:latin typeface="Roboto Condensed Light" panose="02000000000000000000" pitchFamily="2" charset="0"/>
                <a:ea typeface="Roboto Condensed Light" panose="02000000000000000000" pitchFamily="2" charset="0"/>
              </a:rPr>
              <a:t>Pollution: Moderate</a:t>
            </a:r>
          </a:p>
          <a:p>
            <a:r>
              <a:rPr lang="en-US" sz="1600" dirty="0">
                <a:solidFill>
                  <a:schemeClr val="bg1"/>
                </a:solidFill>
                <a:latin typeface="Roboto Condensed Light" panose="02000000000000000000" pitchFamily="2" charset="0"/>
                <a:ea typeface="Roboto Condensed Light" panose="02000000000000000000" pitchFamily="2" charset="0"/>
              </a:rPr>
              <a:t>Lockdown Index: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Japan</a:t>
            </a:r>
          </a:p>
          <a:p>
            <a:r>
              <a:rPr lang="en-US" sz="1600" dirty="0">
                <a:solidFill>
                  <a:schemeClr val="bg1"/>
                </a:solidFill>
                <a:latin typeface="Roboto Condensed Light" panose="02000000000000000000" pitchFamily="2" charset="0"/>
                <a:ea typeface="Roboto Condensed Light" panose="02000000000000000000" pitchFamily="2" charset="0"/>
              </a:rPr>
              <a:t>Risk: Low</a:t>
            </a:r>
          </a:p>
          <a:p>
            <a:r>
              <a:rPr lang="en-US" sz="1600" dirty="0">
                <a:solidFill>
                  <a:schemeClr val="bg1"/>
                </a:solidFill>
                <a:latin typeface="Roboto Condensed Light" panose="02000000000000000000" pitchFamily="2" charset="0"/>
                <a:ea typeface="Roboto Condensed Light" panose="02000000000000000000" pitchFamily="2" charset="0"/>
              </a:rPr>
              <a:t>GDP Change: -0.51%</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+248%</a:t>
            </a:r>
          </a:p>
          <a:p>
            <a:r>
              <a:rPr lang="en-US" sz="1600" dirty="0">
                <a:solidFill>
                  <a:schemeClr val="bg1"/>
                </a:solidFill>
                <a:latin typeface="Roboto Condensed Light" panose="02000000000000000000" pitchFamily="2" charset="0"/>
                <a:ea typeface="Roboto Condensed Light" panose="02000000000000000000" pitchFamily="2" charset="0"/>
              </a:rPr>
              <a:t>Pollution: Low </a:t>
            </a:r>
          </a:p>
          <a:p>
            <a:r>
              <a:rPr lang="en-US" sz="1600" dirty="0">
                <a:solidFill>
                  <a:schemeClr val="bg1"/>
                </a:solidFill>
                <a:latin typeface="Roboto Condensed Light" panose="02000000000000000000" pitchFamily="2" charset="0"/>
                <a:ea typeface="Roboto Condensed Light" panose="02000000000000000000" pitchFamily="2" charset="0"/>
              </a:rPr>
              <a:t>Lockdown Index: 13</a:t>
            </a:r>
          </a:p>
        </p:txBody>
      </p:sp>
      <p:sp>
        <p:nvSpPr>
          <p:cNvPr id="18" name="Rectangle 17"/>
          <p:cNvSpPr/>
          <p:nvPr/>
        </p:nvSpPr>
        <p:spPr>
          <a:xfrm>
            <a:off x="6719013" y="707661"/>
            <a:ext cx="5472987" cy="61722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health and environmental terms. The countries that are able to contain COVID while keeping their economy afloat with minimal impact to the environment stand the best chance of sustainably bouncing back after this crisis. </a:t>
            </a:r>
            <a:br>
              <a:rPr lang="en-US" sz="2400" dirty="0"/>
            </a:br>
            <a:endParaRPr lang="en-US" sz="2400" dirty="0"/>
          </a:p>
          <a:p>
            <a:br>
              <a:rPr lang="en-US" sz="2400" dirty="0"/>
            </a:br>
            <a:endParaRPr lang="en-US" sz="2400" dirty="0"/>
          </a:p>
          <a:p>
            <a:endParaRPr lang="en-US" sz="2400" dirty="0"/>
          </a:p>
        </p:txBody>
      </p:sp>
      <p:sp>
        <p:nvSpPr>
          <p:cNvPr id="26" name="Rectangle 25">
            <a:extLst>
              <a:ext uri="{FF2B5EF4-FFF2-40B4-BE49-F238E27FC236}">
                <a16:creationId xmlns:a16="http://schemas.microsoft.com/office/drawing/2014/main" id="{F615AC91-E64E-4708-8948-C193B48954B8}"/>
              </a:ext>
            </a:extLst>
          </p:cNvPr>
          <p:cNvSpPr/>
          <p:nvPr/>
        </p:nvSpPr>
        <p:spPr>
          <a:xfrm>
            <a:off x="6719012" y="685800"/>
            <a:ext cx="5472987"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Using a combination of Earth Observation data (VIIRS and Sentinel-5p) to predict GDP growth and air pollution levels, Google mobility data, and COVID infection data from Johns Hopkins University, GIDEON ranks 5 observed countries on a risk-based scale on their ability to recover economic activity while managing COVID infections and air pollution.</a:t>
            </a:r>
            <a:br>
              <a:rPr lang="en-US" sz="2400" dirty="0"/>
            </a:br>
            <a:endParaRPr lang="en-US" sz="2400" dirty="0"/>
          </a:p>
          <a:p>
            <a:r>
              <a:rPr lang="en-US" sz="2400" dirty="0"/>
              <a:t>Low Risk – Singapore and Japan</a:t>
            </a:r>
          </a:p>
          <a:p>
            <a:r>
              <a:rPr lang="en-US" sz="2400" dirty="0"/>
              <a:t>Moderate – Philippines</a:t>
            </a:r>
          </a:p>
          <a:p>
            <a:r>
              <a:rPr lang="en-US" sz="2400" dirty="0"/>
              <a:t>Moderate-High – Sweden</a:t>
            </a:r>
          </a:p>
          <a:p>
            <a:r>
              <a:rPr lang="en-US" sz="2400" dirty="0"/>
              <a:t>High - Italy</a:t>
            </a:r>
          </a:p>
          <a:p>
            <a:br>
              <a:rPr lang="en-US" sz="2400" dirty="0"/>
            </a:br>
            <a:endParaRPr lang="en-US" sz="2400" dirty="0"/>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2893100"/>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pattern of residential mobility before and after the onset of lockdown in Italy.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
        <p:nvSpPr>
          <p:cNvPr id="18" name="Rectangle 17">
            <a:extLst>
              <a:ext uri="{FF2B5EF4-FFF2-40B4-BE49-F238E27FC236}">
                <a16:creationId xmlns:a16="http://schemas.microsoft.com/office/drawing/2014/main" id="{76AD969D-08EC-41B9-AF3C-56B81FF94D3E}"/>
              </a:ext>
            </a:extLst>
          </p:cNvPr>
          <p:cNvSpPr/>
          <p:nvPr/>
        </p:nvSpPr>
        <p:spPr>
          <a:xfrm>
            <a:off x="0" y="685800"/>
            <a:ext cx="4921051" cy="61722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also provides a snapshot of a country situation on the mobility of its inhabitants in relation to the infection growth rates.</a:t>
            </a:r>
            <a:br>
              <a:rPr lang="en-US" sz="2400" dirty="0"/>
            </a:br>
            <a:br>
              <a:rPr lang="en-US" sz="2400" dirty="0"/>
            </a:br>
            <a:r>
              <a:rPr lang="en-US" sz="2400" dirty="0"/>
              <a:t>Google Mobility data shows Singapore with the highest lockdown index and therefore lowest mobility. Meanwhile, Sweden, which did not impose a lockdown, has the highest mobility.</a:t>
            </a:r>
          </a:p>
          <a:p>
            <a:endParaRPr lang="en-US" sz="2400" dirty="0"/>
          </a:p>
          <a:p>
            <a:endParaRPr lang="en-US" sz="2400" dirty="0"/>
          </a:p>
        </p:txBody>
      </p:sp>
      <p:sp>
        <p:nvSpPr>
          <p:cNvPr id="25" name="Rectangle 24">
            <a:extLst>
              <a:ext uri="{FF2B5EF4-FFF2-40B4-BE49-F238E27FC236}">
                <a16:creationId xmlns:a16="http://schemas.microsoft.com/office/drawing/2014/main" id="{D1E7500F-CDA1-4802-B7E0-BEFF57B88575}"/>
              </a:ext>
            </a:extLst>
          </p:cNvPr>
          <p:cNvSpPr/>
          <p:nvPr/>
        </p:nvSpPr>
        <p:spPr>
          <a:xfrm>
            <a:off x="-1" y="685800"/>
            <a:ext cx="4921051"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also crawls COVID pandemic news on each country with a set of headlines and URL links listed on the dashboard.</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388100"/>
            <a:ext cx="9753600" cy="4699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3" name="TextBox 2"/>
          <p:cNvSpPr txBox="1"/>
          <p:nvPr/>
        </p:nvSpPr>
        <p:spPr>
          <a:xfrm>
            <a:off x="2641599" y="1500358"/>
            <a:ext cx="2532507" cy="1815882"/>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cxnSp>
        <p:nvCxnSpPr>
          <p:cNvPr id="4" name="Straight Connector 3"/>
          <p:cNvCxnSpPr/>
          <p:nvPr/>
        </p:nvCxnSpPr>
        <p:spPr>
          <a:xfrm>
            <a:off x="3086100" y="5138999"/>
            <a:ext cx="12573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6100" y="5558099"/>
            <a:ext cx="12573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5000" y="4872299"/>
            <a:ext cx="1168400" cy="276999"/>
          </a:xfrm>
          <a:prstGeom prst="rect">
            <a:avLst/>
          </a:prstGeom>
          <a:noFill/>
        </p:spPr>
        <p:txBody>
          <a:bodyPr wrap="square" rtlCol="0">
            <a:spAutoFit/>
          </a:bodyPr>
          <a:lstStyle/>
          <a:p>
            <a:pPr algn="ctr"/>
            <a:r>
              <a:rPr lang="en-US" sz="1200" dirty="0"/>
              <a:t>Current</a:t>
            </a:r>
          </a:p>
        </p:txBody>
      </p:sp>
      <p:sp>
        <p:nvSpPr>
          <p:cNvPr id="30" name="TextBox 29"/>
          <p:cNvSpPr txBox="1"/>
          <p:nvPr/>
        </p:nvSpPr>
        <p:spPr>
          <a:xfrm>
            <a:off x="3175000" y="5260849"/>
            <a:ext cx="1168400" cy="276999"/>
          </a:xfrm>
          <a:prstGeom prst="rect">
            <a:avLst/>
          </a:prstGeom>
          <a:noFill/>
        </p:spPr>
        <p:txBody>
          <a:bodyPr wrap="square" rtlCol="0">
            <a:spAutoFit/>
          </a:bodyPr>
          <a:lstStyle/>
          <a:p>
            <a:pPr algn="ctr"/>
            <a:r>
              <a:rPr lang="en-US" sz="1200" dirty="0"/>
              <a:t>Predicted GDP</a:t>
            </a:r>
          </a:p>
        </p:txBody>
      </p:sp>
      <p:pic>
        <p:nvPicPr>
          <p:cNvPr id="8" name="Picture 7"/>
          <p:cNvPicPr>
            <a:picLocks noChangeAspect="1"/>
          </p:cNvPicPr>
          <p:nvPr/>
        </p:nvPicPr>
        <p:blipFill>
          <a:blip r:embed="rId3"/>
          <a:stretch>
            <a:fillRect/>
          </a:stretch>
        </p:blipFill>
        <p:spPr>
          <a:xfrm>
            <a:off x="5377305" y="795983"/>
            <a:ext cx="2822656" cy="1743493"/>
          </a:xfrm>
          <a:prstGeom prst="rect">
            <a:avLst/>
          </a:prstGeom>
        </p:spPr>
      </p:pic>
      <p:pic>
        <p:nvPicPr>
          <p:cNvPr id="9" name="Picture 8"/>
          <p:cNvPicPr>
            <a:picLocks noChangeAspect="1"/>
          </p:cNvPicPr>
          <p:nvPr/>
        </p:nvPicPr>
        <p:blipFill>
          <a:blip r:embed="rId4"/>
          <a:stretch>
            <a:fillRect/>
          </a:stretch>
        </p:blipFill>
        <p:spPr>
          <a:xfrm>
            <a:off x="8403160" y="795983"/>
            <a:ext cx="2817797" cy="1743493"/>
          </a:xfrm>
          <a:prstGeom prst="rect">
            <a:avLst/>
          </a:prstGeom>
        </p:spPr>
      </p:pic>
      <p:pic>
        <p:nvPicPr>
          <p:cNvPr id="10" name="Picture 9"/>
          <p:cNvPicPr>
            <a:picLocks noChangeAspect="1"/>
          </p:cNvPicPr>
          <p:nvPr/>
        </p:nvPicPr>
        <p:blipFill>
          <a:blip r:embed="rId5"/>
          <a:stretch>
            <a:fillRect/>
          </a:stretch>
        </p:blipFill>
        <p:spPr>
          <a:xfrm>
            <a:off x="5377305" y="2649659"/>
            <a:ext cx="2822656" cy="1746499"/>
          </a:xfrm>
          <a:prstGeom prst="rect">
            <a:avLst/>
          </a:prstGeom>
        </p:spPr>
      </p:pic>
      <p:pic>
        <p:nvPicPr>
          <p:cNvPr id="11" name="Picture 10"/>
          <p:cNvPicPr>
            <a:picLocks noChangeAspect="1"/>
          </p:cNvPicPr>
          <p:nvPr/>
        </p:nvPicPr>
        <p:blipFill>
          <a:blip r:embed="rId6"/>
          <a:stretch>
            <a:fillRect/>
          </a:stretch>
        </p:blipFill>
        <p:spPr>
          <a:xfrm>
            <a:off x="8403160" y="2649659"/>
            <a:ext cx="2817797" cy="1742347"/>
          </a:xfrm>
          <a:prstGeom prst="rect">
            <a:avLst/>
          </a:prstGeom>
        </p:spPr>
      </p:pic>
      <p:pic>
        <p:nvPicPr>
          <p:cNvPr id="12" name="Picture 11"/>
          <p:cNvPicPr>
            <a:picLocks noChangeAspect="1"/>
          </p:cNvPicPr>
          <p:nvPr/>
        </p:nvPicPr>
        <p:blipFill>
          <a:blip r:embed="rId7"/>
          <a:stretch>
            <a:fillRect/>
          </a:stretch>
        </p:blipFill>
        <p:spPr>
          <a:xfrm>
            <a:off x="5377305" y="4524089"/>
            <a:ext cx="2822656" cy="1748362"/>
          </a:xfrm>
          <a:prstGeom prst="rect">
            <a:avLst/>
          </a:prstGeom>
        </p:spPr>
      </p:pic>
      <p:sp>
        <p:nvSpPr>
          <p:cNvPr id="24" name="Rectangle 23">
            <a:extLst>
              <a:ext uri="{FF2B5EF4-FFF2-40B4-BE49-F238E27FC236}">
                <a16:creationId xmlns:a16="http://schemas.microsoft.com/office/drawing/2014/main" id="{281D1A68-EB81-45BD-BD9F-DEE4483B1295}"/>
              </a:ext>
            </a:extLst>
          </p:cNvPr>
          <p:cNvSpPr/>
          <p:nvPr/>
        </p:nvSpPr>
        <p:spPr>
          <a:xfrm>
            <a:off x="0" y="671560"/>
            <a:ext cx="5377305"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The key feature of GIDEON is a nowcast of GDP growth. It models GDP growth on change in night lights and Nitrogen Dioxide levels.* This provides a leading indicator of activity ahead of the usual quarterly announcements.</a:t>
            </a:r>
            <a:br>
              <a:rPr lang="en-US" sz="2400" dirty="0"/>
            </a:br>
            <a:br>
              <a:rPr lang="en-US" sz="2400" dirty="0"/>
            </a:br>
            <a:r>
              <a:rPr lang="en-US" sz="2400" dirty="0"/>
              <a:t>GIDEON enables its primary audience – government policymakers – to quickly respond and calibrate strategies to safely navigate through the pandemic.</a:t>
            </a:r>
          </a:p>
          <a:p>
            <a:endParaRPr lang="en-US" sz="2400" dirty="0"/>
          </a:p>
          <a:p>
            <a:endParaRPr lang="en-US" sz="2400" dirty="0"/>
          </a:p>
          <a:p>
            <a:r>
              <a:rPr lang="en-US" sz="2000" dirty="0"/>
              <a:t>*Nightlights data – VIIRS; NO2 – Sentinel-5p </a:t>
            </a:r>
          </a:p>
          <a:p>
            <a:endParaRPr lang="en-US" sz="2400" dirty="0"/>
          </a:p>
        </p:txBody>
      </p:sp>
    </p:spTree>
    <p:extLst>
      <p:ext uri="{BB962C8B-B14F-4D97-AF65-F5344CB8AC3E}">
        <p14:creationId xmlns:p14="http://schemas.microsoft.com/office/powerpoint/2010/main" val="11521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
        <p:nvSpPr>
          <p:cNvPr id="18" name="Rectangle 17">
            <a:extLst>
              <a:ext uri="{FF2B5EF4-FFF2-40B4-BE49-F238E27FC236}">
                <a16:creationId xmlns:a16="http://schemas.microsoft.com/office/drawing/2014/main" id="{742AB518-ED07-4019-BA7B-09512E7CAA60}"/>
              </a:ext>
            </a:extLst>
          </p:cNvPr>
          <p:cNvSpPr/>
          <p:nvPr/>
        </p:nvSpPr>
        <p:spPr>
          <a:xfrm>
            <a:off x="0" y="663786"/>
            <a:ext cx="5377305"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leverages ArcGIS API to provide an interactive global map of pollution. It also provides a time series of Sentinel-5p NO2 level in the target countries.</a:t>
            </a:r>
          </a:p>
          <a:p>
            <a:endParaRPr lang="en-US" sz="2400" dirty="0"/>
          </a:p>
          <a:p>
            <a:r>
              <a:rPr lang="en-US" sz="2400" dirty="0"/>
              <a:t>Countries under strict lockdown such as the Philippines show low levels of NO2 during the pandemic. Meanwhile, Singapore shows spikes in NO2 levels.</a:t>
            </a:r>
            <a:endParaRPr lang="en-US" sz="2000" dirty="0"/>
          </a:p>
          <a:p>
            <a:endParaRPr lang="en-US" sz="2400" dirty="0"/>
          </a:p>
        </p:txBody>
      </p:sp>
    </p:spTree>
    <p:extLst>
      <p:ext uri="{BB962C8B-B14F-4D97-AF65-F5344CB8AC3E}">
        <p14:creationId xmlns:p14="http://schemas.microsoft.com/office/powerpoint/2010/main" val="4971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616648"/>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The team name is inspired by Gideon, a warrior and prophet, who led a small army and triumphed in the face of tremendous odds. Team Gideon aims to enable policymakers, especially those from countries with the longest odds, with the integrative knowledge to understand and overcome the pandemic.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959</Words>
  <Application>Microsoft Office PowerPoint</Application>
  <PresentationFormat>Widescreen</PresentationFormat>
  <Paragraphs>111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Nick Tobia</cp:lastModifiedBy>
  <cp:revision>31</cp:revision>
  <dcterms:created xsi:type="dcterms:W3CDTF">2020-05-31T03:11:42Z</dcterms:created>
  <dcterms:modified xsi:type="dcterms:W3CDTF">2020-05-31T11:56:55Z</dcterms:modified>
</cp:coreProperties>
</file>