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varScale="1">
        <p:scale>
          <a:sx n="72" d="100"/>
          <a:sy n="72" d="100"/>
        </p:scale>
        <p:origin x="4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htdocs\gqueers_space_apps\gdp\GDP%20Comput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a:t>Philippines</a:t>
            </a:r>
          </a:p>
        </c:rich>
      </c:tx>
      <c:overlay val="0"/>
    </c:title>
    <c:autoTitleDeleted val="0"/>
    <c:plotArea>
      <c:layout/>
      <c:lineChart>
        <c:grouping val="standard"/>
        <c:varyColors val="1"/>
        <c:ser>
          <c:idx val="0"/>
          <c:order val="0"/>
          <c:tx>
            <c:strRef>
              <c:f>'[GDP Computation.xlsx]Philippines'!$O$1:$O$2</c:f>
              <c:strCache>
                <c:ptCount val="2"/>
                <c:pt idx="0">
                  <c:v>GDP</c:v>
                </c:pt>
              </c:strCache>
            </c:strRef>
          </c:tx>
          <c:marker>
            <c:symbol val="none"/>
          </c:marker>
          <c:cat>
            <c:strRef>
              <c:f>'[GDP Computation.xlsx]Philippines'!$N$3:$N$9</c:f>
              <c:strCache>
                <c:ptCount val="7"/>
                <c:pt idx="0">
                  <c:v>2018Q4</c:v>
                </c:pt>
                <c:pt idx="1">
                  <c:v>2019Q1</c:v>
                </c:pt>
                <c:pt idx="2">
                  <c:v>2019Q2</c:v>
                </c:pt>
                <c:pt idx="3">
                  <c:v>2019Q3</c:v>
                </c:pt>
                <c:pt idx="4">
                  <c:v>2019Q4</c:v>
                </c:pt>
                <c:pt idx="5">
                  <c:v>2020Q1</c:v>
                </c:pt>
                <c:pt idx="6">
                  <c:v>2020Q2</c:v>
                </c:pt>
              </c:strCache>
            </c:strRef>
          </c:cat>
          <c:val>
            <c:numRef>
              <c:f>'[GDP Computation.xlsx]Philippines'!$O$3:$O$9</c:f>
              <c:numCache>
                <c:formatCode>General</c:formatCode>
                <c:ptCount val="7"/>
                <c:pt idx="0">
                  <c:v>2</c:v>
                </c:pt>
                <c:pt idx="1">
                  <c:v>0.6</c:v>
                </c:pt>
                <c:pt idx="2">
                  <c:v>1.2</c:v>
                </c:pt>
                <c:pt idx="3">
                  <c:v>2.2999999999999998</c:v>
                </c:pt>
                <c:pt idx="4">
                  <c:v>1.8</c:v>
                </c:pt>
                <c:pt idx="5">
                  <c:v>-5.0999999999999996</c:v>
                </c:pt>
              </c:numCache>
            </c:numRef>
          </c:val>
          <c:smooth val="0"/>
          <c:extLst>
            <c:ext xmlns:c16="http://schemas.microsoft.com/office/drawing/2014/chart" uri="{C3380CC4-5D6E-409C-BE32-E72D297353CC}">
              <c16:uniqueId val="{00000000-B688-42E0-8636-5833EF2D4D3A}"/>
            </c:ext>
          </c:extLst>
        </c:ser>
        <c:ser>
          <c:idx val="1"/>
          <c:order val="1"/>
          <c:tx>
            <c:strRef>
              <c:f>'[GDP Computation.xlsx]Philippines'!$P$1:$P$2</c:f>
              <c:strCache>
                <c:ptCount val="2"/>
                <c:pt idx="0">
                  <c:v>Predicted</c:v>
                </c:pt>
              </c:strCache>
            </c:strRef>
          </c:tx>
          <c:marker>
            <c:symbol val="none"/>
          </c:marker>
          <c:cat>
            <c:strRef>
              <c:f>'[GDP Computation.xlsx]Philippines'!$N$3:$N$9</c:f>
              <c:strCache>
                <c:ptCount val="7"/>
                <c:pt idx="0">
                  <c:v>2018Q4</c:v>
                </c:pt>
                <c:pt idx="1">
                  <c:v>2019Q1</c:v>
                </c:pt>
                <c:pt idx="2">
                  <c:v>2019Q2</c:v>
                </c:pt>
                <c:pt idx="3">
                  <c:v>2019Q3</c:v>
                </c:pt>
                <c:pt idx="4">
                  <c:v>2019Q4</c:v>
                </c:pt>
                <c:pt idx="5">
                  <c:v>2020Q1</c:v>
                </c:pt>
                <c:pt idx="6">
                  <c:v>2020Q2</c:v>
                </c:pt>
              </c:strCache>
            </c:strRef>
          </c:cat>
          <c:val>
            <c:numRef>
              <c:f>'[GDP Computation.xlsx]Philippines'!$P$3:$P$9</c:f>
              <c:numCache>
                <c:formatCode>General</c:formatCode>
                <c:ptCount val="7"/>
                <c:pt idx="0">
                  <c:v>1.4223429999999999</c:v>
                </c:pt>
                <c:pt idx="1">
                  <c:v>0.68071999999999999</c:v>
                </c:pt>
                <c:pt idx="2">
                  <c:v>0.72453699999999999</c:v>
                </c:pt>
                <c:pt idx="3">
                  <c:v>3.3206720000000001</c:v>
                </c:pt>
                <c:pt idx="4">
                  <c:v>1.3910659999999999</c:v>
                </c:pt>
                <c:pt idx="5">
                  <c:v>-4.7393390000000002</c:v>
                </c:pt>
                <c:pt idx="6">
                  <c:v>5.0006524099999998</c:v>
                </c:pt>
              </c:numCache>
            </c:numRef>
          </c:val>
          <c:smooth val="0"/>
          <c:extLst>
            <c:ext xmlns:c16="http://schemas.microsoft.com/office/drawing/2014/chart" uri="{C3380CC4-5D6E-409C-BE32-E72D297353CC}">
              <c16:uniqueId val="{00000001-B688-42E0-8636-5833EF2D4D3A}"/>
            </c:ext>
          </c:extLst>
        </c:ser>
        <c:dLbls>
          <c:showLegendKey val="0"/>
          <c:showVal val="0"/>
          <c:showCatName val="0"/>
          <c:showSerName val="0"/>
          <c:showPercent val="0"/>
          <c:showBubbleSize val="0"/>
        </c:dLbls>
        <c:smooth val="0"/>
        <c:axId val="113815902"/>
        <c:axId val="1097001643"/>
      </c:lineChart>
      <c:catAx>
        <c:axId val="113815902"/>
        <c:scaling>
          <c:orientation val="minMax"/>
        </c:scaling>
        <c:delete val="0"/>
        <c:axPos val="b"/>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low"/>
        <c:txPr>
          <a:bodyPr/>
          <a:lstStyle/>
          <a:p>
            <a:pPr lvl="0">
              <a:defRPr sz="700" b="0">
                <a:solidFill>
                  <a:srgbClr val="000000"/>
                </a:solidFill>
                <a:latin typeface="+mn-lt"/>
              </a:defRPr>
            </a:pPr>
            <a:endParaRPr lang="en-US"/>
          </a:p>
        </c:txPr>
        <c:crossAx val="1097001643"/>
        <c:crosses val="autoZero"/>
        <c:auto val="1"/>
        <c:lblAlgn val="ctr"/>
        <c:lblOffset val="100"/>
        <c:noMultiLvlLbl val="1"/>
      </c:catAx>
      <c:valAx>
        <c:axId val="1097001643"/>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3815902"/>
        <c:crosses val="autoZero"/>
        <c:crossBetween val="between"/>
      </c:valAx>
    </c:plotArea>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00" dirty="0"/>
              <a:t>Sweden</a:t>
            </a:r>
          </a:p>
        </c:rich>
      </c:tx>
      <c:overlay val="0"/>
    </c:title>
    <c:autoTitleDeleted val="0"/>
    <c:plotArea>
      <c:layout/>
      <c:lineChart>
        <c:grouping val="standard"/>
        <c:varyColors val="1"/>
        <c:ser>
          <c:idx val="0"/>
          <c:order val="0"/>
          <c:tx>
            <c:strRef>
              <c:f>'[GDP Computation.xlsx]Sweden'!$T$1:$T$2</c:f>
              <c:strCache>
                <c:ptCount val="2"/>
                <c:pt idx="0">
                  <c:v>GDP</c:v>
                </c:pt>
              </c:strCache>
            </c:strRef>
          </c:tx>
          <c:marker>
            <c:symbol val="none"/>
          </c:marker>
          <c:cat>
            <c:strRef>
              <c:f>'[GDP Computation.xlsx]Sweden'!$S$3:$S$9</c:f>
              <c:strCache>
                <c:ptCount val="7"/>
                <c:pt idx="0">
                  <c:v>2018Q4</c:v>
                </c:pt>
                <c:pt idx="1">
                  <c:v>2019Q1</c:v>
                </c:pt>
                <c:pt idx="2">
                  <c:v>2019Q2</c:v>
                </c:pt>
                <c:pt idx="3">
                  <c:v>2019Q3</c:v>
                </c:pt>
                <c:pt idx="4">
                  <c:v>2019Q4</c:v>
                </c:pt>
                <c:pt idx="5">
                  <c:v>2020Q1</c:v>
                </c:pt>
                <c:pt idx="6">
                  <c:v>2020Q2</c:v>
                </c:pt>
              </c:strCache>
            </c:strRef>
          </c:cat>
          <c:val>
            <c:numRef>
              <c:f>'[GDP Computation.xlsx]Sweden'!$T$3:$T$9</c:f>
              <c:numCache>
                <c:formatCode>General</c:formatCode>
                <c:ptCount val="7"/>
                <c:pt idx="0">
                  <c:v>1.3</c:v>
                </c:pt>
                <c:pt idx="1">
                  <c:v>0.6</c:v>
                </c:pt>
                <c:pt idx="2">
                  <c:v>-0.2</c:v>
                </c:pt>
                <c:pt idx="3">
                  <c:v>0.5</c:v>
                </c:pt>
                <c:pt idx="4">
                  <c:v>0.1</c:v>
                </c:pt>
                <c:pt idx="5">
                  <c:v>-0.3</c:v>
                </c:pt>
              </c:numCache>
            </c:numRef>
          </c:val>
          <c:smooth val="0"/>
          <c:extLst>
            <c:ext xmlns:c16="http://schemas.microsoft.com/office/drawing/2014/chart" uri="{C3380CC4-5D6E-409C-BE32-E72D297353CC}">
              <c16:uniqueId val="{00000000-D279-4C04-BB04-FDF271364EA0}"/>
            </c:ext>
          </c:extLst>
        </c:ser>
        <c:ser>
          <c:idx val="1"/>
          <c:order val="1"/>
          <c:tx>
            <c:strRef>
              <c:f>'[GDP Computation.xlsx]Sweden'!$U$1:$U$2</c:f>
              <c:strCache>
                <c:ptCount val="2"/>
                <c:pt idx="0">
                  <c:v>Predicted GDP</c:v>
                </c:pt>
              </c:strCache>
            </c:strRef>
          </c:tx>
          <c:marker>
            <c:symbol val="none"/>
          </c:marker>
          <c:cat>
            <c:strRef>
              <c:f>'[GDP Computation.xlsx]Sweden'!$S$3:$S$9</c:f>
              <c:strCache>
                <c:ptCount val="7"/>
                <c:pt idx="0">
                  <c:v>2018Q4</c:v>
                </c:pt>
                <c:pt idx="1">
                  <c:v>2019Q1</c:v>
                </c:pt>
                <c:pt idx="2">
                  <c:v>2019Q2</c:v>
                </c:pt>
                <c:pt idx="3">
                  <c:v>2019Q3</c:v>
                </c:pt>
                <c:pt idx="4">
                  <c:v>2019Q4</c:v>
                </c:pt>
                <c:pt idx="5">
                  <c:v>2020Q1</c:v>
                </c:pt>
                <c:pt idx="6">
                  <c:v>2020Q2</c:v>
                </c:pt>
              </c:strCache>
            </c:strRef>
          </c:cat>
          <c:val>
            <c:numRef>
              <c:f>'[GDP Computation.xlsx]Sweden'!$U$3:$U$9</c:f>
              <c:numCache>
                <c:formatCode>General</c:formatCode>
                <c:ptCount val="7"/>
                <c:pt idx="0">
                  <c:v>1.110878</c:v>
                </c:pt>
                <c:pt idx="1">
                  <c:v>0.200241</c:v>
                </c:pt>
                <c:pt idx="2">
                  <c:v>-4.1999000000000002E-2</c:v>
                </c:pt>
                <c:pt idx="3">
                  <c:v>0.84573699999999996</c:v>
                </c:pt>
                <c:pt idx="4">
                  <c:v>0.16353100000000001</c:v>
                </c:pt>
                <c:pt idx="5">
                  <c:v>-0.27838800000000002</c:v>
                </c:pt>
                <c:pt idx="6">
                  <c:v>0.33158671000000001</c:v>
                </c:pt>
              </c:numCache>
            </c:numRef>
          </c:val>
          <c:smooth val="0"/>
          <c:extLst>
            <c:ext xmlns:c16="http://schemas.microsoft.com/office/drawing/2014/chart" uri="{C3380CC4-5D6E-409C-BE32-E72D297353CC}">
              <c16:uniqueId val="{00000001-D279-4C04-BB04-FDF271364EA0}"/>
            </c:ext>
          </c:extLst>
        </c:ser>
        <c:dLbls>
          <c:showLegendKey val="0"/>
          <c:showVal val="0"/>
          <c:showCatName val="0"/>
          <c:showSerName val="0"/>
          <c:showPercent val="0"/>
          <c:showBubbleSize val="0"/>
        </c:dLbls>
        <c:smooth val="0"/>
        <c:axId val="1133477203"/>
        <c:axId val="265088196"/>
      </c:lineChart>
      <c:catAx>
        <c:axId val="1133477203"/>
        <c:scaling>
          <c:orientation val="minMax"/>
        </c:scaling>
        <c:delete val="0"/>
        <c:axPos val="b"/>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low"/>
        <c:txPr>
          <a:bodyPr/>
          <a:lstStyle/>
          <a:p>
            <a:pPr lvl="0">
              <a:defRPr sz="600" b="0">
                <a:solidFill>
                  <a:srgbClr val="000000"/>
                </a:solidFill>
                <a:latin typeface="+mn-lt"/>
              </a:defRPr>
            </a:pPr>
            <a:endParaRPr lang="en-US"/>
          </a:p>
        </c:txPr>
        <c:crossAx val="265088196"/>
        <c:crosses val="autoZero"/>
        <c:auto val="1"/>
        <c:lblAlgn val="ctr"/>
        <c:lblOffset val="100"/>
        <c:noMultiLvlLbl val="1"/>
      </c:catAx>
      <c:valAx>
        <c:axId val="26508819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33477203"/>
        <c:crosses val="autoZero"/>
        <c:crossBetween val="between"/>
      </c:valAx>
    </c:plotArea>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a:t>Singapore</a:t>
            </a:r>
          </a:p>
        </c:rich>
      </c:tx>
      <c:overlay val="0"/>
    </c:title>
    <c:autoTitleDeleted val="0"/>
    <c:plotArea>
      <c:layout/>
      <c:lineChart>
        <c:grouping val="standard"/>
        <c:varyColors val="1"/>
        <c:ser>
          <c:idx val="0"/>
          <c:order val="0"/>
          <c:tx>
            <c:strRef>
              <c:f>'[GDP Computation.xlsx]Singapore'!$U$2:$U$3</c:f>
              <c:strCache>
                <c:ptCount val="2"/>
                <c:pt idx="0">
                  <c:v>gdp</c:v>
                </c:pt>
              </c:strCache>
            </c:strRef>
          </c:tx>
          <c:marker>
            <c:symbol val="none"/>
          </c:marker>
          <c:cat>
            <c:strRef>
              <c:f>'[GDP Computation.xlsx]Singapore'!$T$4:$T$10</c:f>
              <c:strCache>
                <c:ptCount val="7"/>
                <c:pt idx="0">
                  <c:v>2018Q4</c:v>
                </c:pt>
                <c:pt idx="1">
                  <c:v>2019Q1</c:v>
                </c:pt>
                <c:pt idx="2">
                  <c:v>2019Q2</c:v>
                </c:pt>
                <c:pt idx="3">
                  <c:v>2019Q3</c:v>
                </c:pt>
                <c:pt idx="4">
                  <c:v>2019Q4</c:v>
                </c:pt>
                <c:pt idx="5">
                  <c:v>2020Q1</c:v>
                </c:pt>
                <c:pt idx="6">
                  <c:v>2020Q2</c:v>
                </c:pt>
              </c:strCache>
            </c:strRef>
          </c:cat>
          <c:val>
            <c:numRef>
              <c:f>'[GDP Computation.xlsx]Singapore'!$U$4:$U$10</c:f>
              <c:numCache>
                <c:formatCode>General</c:formatCode>
                <c:ptCount val="7"/>
                <c:pt idx="0">
                  <c:v>-0.8</c:v>
                </c:pt>
                <c:pt idx="1">
                  <c:v>2.2999999999999998</c:v>
                </c:pt>
                <c:pt idx="2">
                  <c:v>-0.8</c:v>
                </c:pt>
                <c:pt idx="3">
                  <c:v>2.2000000000000002</c:v>
                </c:pt>
                <c:pt idx="4">
                  <c:v>0.6</c:v>
                </c:pt>
                <c:pt idx="5">
                  <c:v>-4.7</c:v>
                </c:pt>
              </c:numCache>
            </c:numRef>
          </c:val>
          <c:smooth val="0"/>
          <c:extLst>
            <c:ext xmlns:c16="http://schemas.microsoft.com/office/drawing/2014/chart" uri="{C3380CC4-5D6E-409C-BE32-E72D297353CC}">
              <c16:uniqueId val="{00000000-6088-4C00-8433-3BBC214303B2}"/>
            </c:ext>
          </c:extLst>
        </c:ser>
        <c:ser>
          <c:idx val="1"/>
          <c:order val="1"/>
          <c:tx>
            <c:strRef>
              <c:f>'[GDP Computation.xlsx]Singapore'!$V$2:$V$3</c:f>
              <c:strCache>
                <c:ptCount val="2"/>
                <c:pt idx="0">
                  <c:v>predicted gdp</c:v>
                </c:pt>
              </c:strCache>
            </c:strRef>
          </c:tx>
          <c:marker>
            <c:symbol val="none"/>
          </c:marker>
          <c:cat>
            <c:strRef>
              <c:f>'[GDP Computation.xlsx]Singapore'!$T$4:$T$10</c:f>
              <c:strCache>
                <c:ptCount val="7"/>
                <c:pt idx="0">
                  <c:v>2018Q4</c:v>
                </c:pt>
                <c:pt idx="1">
                  <c:v>2019Q1</c:v>
                </c:pt>
                <c:pt idx="2">
                  <c:v>2019Q2</c:v>
                </c:pt>
                <c:pt idx="3">
                  <c:v>2019Q3</c:v>
                </c:pt>
                <c:pt idx="4">
                  <c:v>2019Q4</c:v>
                </c:pt>
                <c:pt idx="5">
                  <c:v>2020Q1</c:v>
                </c:pt>
                <c:pt idx="6">
                  <c:v>2020Q2</c:v>
                </c:pt>
              </c:strCache>
            </c:strRef>
          </c:cat>
          <c:val>
            <c:numRef>
              <c:f>'[GDP Computation.xlsx]Singapore'!$V$4:$V$10</c:f>
              <c:numCache>
                <c:formatCode>General</c:formatCode>
                <c:ptCount val="7"/>
                <c:pt idx="0">
                  <c:v>-1.4745889999999999</c:v>
                </c:pt>
                <c:pt idx="1">
                  <c:v>1.4130229999999999</c:v>
                </c:pt>
                <c:pt idx="2">
                  <c:v>-0.46603099999999997</c:v>
                </c:pt>
                <c:pt idx="3">
                  <c:v>2.9539960000000001</c:v>
                </c:pt>
                <c:pt idx="4">
                  <c:v>0.642486</c:v>
                </c:pt>
                <c:pt idx="5">
                  <c:v>-4.268885</c:v>
                </c:pt>
                <c:pt idx="6">
                  <c:v>2.1660533900000001</c:v>
                </c:pt>
              </c:numCache>
            </c:numRef>
          </c:val>
          <c:smooth val="0"/>
          <c:extLst>
            <c:ext xmlns:c16="http://schemas.microsoft.com/office/drawing/2014/chart" uri="{C3380CC4-5D6E-409C-BE32-E72D297353CC}">
              <c16:uniqueId val="{00000001-6088-4C00-8433-3BBC214303B2}"/>
            </c:ext>
          </c:extLst>
        </c:ser>
        <c:dLbls>
          <c:showLegendKey val="0"/>
          <c:showVal val="0"/>
          <c:showCatName val="0"/>
          <c:showSerName val="0"/>
          <c:showPercent val="0"/>
          <c:showBubbleSize val="0"/>
        </c:dLbls>
        <c:smooth val="0"/>
        <c:axId val="1303246263"/>
        <c:axId val="1023012259"/>
      </c:lineChart>
      <c:catAx>
        <c:axId val="1303246263"/>
        <c:scaling>
          <c:orientation val="minMax"/>
        </c:scaling>
        <c:delete val="0"/>
        <c:axPos val="b"/>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low"/>
        <c:txPr>
          <a:bodyPr/>
          <a:lstStyle/>
          <a:p>
            <a:pPr lvl="0">
              <a:defRPr sz="600" b="0">
                <a:solidFill>
                  <a:srgbClr val="000000"/>
                </a:solidFill>
                <a:latin typeface="+mn-lt"/>
              </a:defRPr>
            </a:pPr>
            <a:endParaRPr lang="en-US"/>
          </a:p>
        </c:txPr>
        <c:crossAx val="1023012259"/>
        <c:crosses val="autoZero"/>
        <c:auto val="1"/>
        <c:lblAlgn val="ctr"/>
        <c:lblOffset val="100"/>
        <c:noMultiLvlLbl val="1"/>
      </c:catAx>
      <c:valAx>
        <c:axId val="102301225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03246263"/>
        <c:crosses val="autoZero"/>
        <c:crossBetween val="between"/>
      </c:valAx>
    </c:plotArea>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a:t>Japan</a:t>
            </a:r>
          </a:p>
        </c:rich>
      </c:tx>
      <c:overlay val="0"/>
    </c:title>
    <c:autoTitleDeleted val="0"/>
    <c:plotArea>
      <c:layout/>
      <c:lineChart>
        <c:grouping val="standard"/>
        <c:varyColors val="1"/>
        <c:ser>
          <c:idx val="0"/>
          <c:order val="0"/>
          <c:tx>
            <c:strRef>
              <c:f>'[GDP Computation.xlsx]Japan'!$T$1:$T$2</c:f>
              <c:strCache>
                <c:ptCount val="2"/>
                <c:pt idx="0">
                  <c:v>GDP</c:v>
                </c:pt>
              </c:strCache>
            </c:strRef>
          </c:tx>
          <c:marker>
            <c:symbol val="none"/>
          </c:marker>
          <c:val>
            <c:numRef>
              <c:f>'[GDP Computation.xlsx]Japan'!$T$3:$T$9</c:f>
              <c:numCache>
                <c:formatCode>General</c:formatCode>
                <c:ptCount val="7"/>
                <c:pt idx="0">
                  <c:v>0.6</c:v>
                </c:pt>
                <c:pt idx="1">
                  <c:v>0.6</c:v>
                </c:pt>
                <c:pt idx="2">
                  <c:v>0.5</c:v>
                </c:pt>
                <c:pt idx="3">
                  <c:v>0</c:v>
                </c:pt>
                <c:pt idx="4">
                  <c:v>-1.9</c:v>
                </c:pt>
                <c:pt idx="5">
                  <c:v>-0.9</c:v>
                </c:pt>
              </c:numCache>
            </c:numRef>
          </c:val>
          <c:smooth val="0"/>
          <c:extLst>
            <c:ext xmlns:c16="http://schemas.microsoft.com/office/drawing/2014/chart" uri="{C3380CC4-5D6E-409C-BE32-E72D297353CC}">
              <c16:uniqueId val="{00000000-5E98-4B31-BDBB-4D37F8074DF3}"/>
            </c:ext>
          </c:extLst>
        </c:ser>
        <c:ser>
          <c:idx val="1"/>
          <c:order val="1"/>
          <c:tx>
            <c:strRef>
              <c:f>'[GDP Computation.xlsx]Japan'!$U$1:$U$2</c:f>
              <c:strCache>
                <c:ptCount val="2"/>
                <c:pt idx="0">
                  <c:v>Predicted</c:v>
                </c:pt>
              </c:strCache>
            </c:strRef>
          </c:tx>
          <c:marker>
            <c:symbol val="none"/>
          </c:marker>
          <c:val>
            <c:numRef>
              <c:f>'[GDP Computation.xlsx]Japan'!$U$3:$U$9</c:f>
              <c:numCache>
                <c:formatCode>General</c:formatCode>
                <c:ptCount val="7"/>
                <c:pt idx="0">
                  <c:v>0.71658999999999995</c:v>
                </c:pt>
                <c:pt idx="1">
                  <c:v>0.47378300000000001</c:v>
                </c:pt>
                <c:pt idx="2">
                  <c:v>-8.2810000000000002E-3</c:v>
                </c:pt>
                <c:pt idx="3">
                  <c:v>-0.32007200000000002</c:v>
                </c:pt>
                <c:pt idx="4">
                  <c:v>-0.32007200000000002</c:v>
                </c:pt>
                <c:pt idx="5">
                  <c:v>-9.2002E-2</c:v>
                </c:pt>
                <c:pt idx="6">
                  <c:v>-0.50750715000000002</c:v>
                </c:pt>
              </c:numCache>
            </c:numRef>
          </c:val>
          <c:smooth val="0"/>
          <c:extLst>
            <c:ext xmlns:c16="http://schemas.microsoft.com/office/drawing/2014/chart" uri="{C3380CC4-5D6E-409C-BE32-E72D297353CC}">
              <c16:uniqueId val="{00000001-5E98-4B31-BDBB-4D37F8074DF3}"/>
            </c:ext>
          </c:extLst>
        </c:ser>
        <c:dLbls>
          <c:showLegendKey val="0"/>
          <c:showVal val="0"/>
          <c:showCatName val="0"/>
          <c:showSerName val="0"/>
          <c:showPercent val="0"/>
          <c:showBubbleSize val="0"/>
        </c:dLbls>
        <c:smooth val="0"/>
        <c:axId val="2108864249"/>
        <c:axId val="804326217"/>
      </c:lineChart>
      <c:catAx>
        <c:axId val="2108864249"/>
        <c:scaling>
          <c:orientation val="minMax"/>
        </c:scaling>
        <c:delete val="0"/>
        <c:axPos val="b"/>
        <c:title>
          <c:tx>
            <c:rich>
              <a:bodyPr/>
              <a:lstStyle/>
              <a:p>
                <a:pPr lvl="0">
                  <a:defRPr b="0">
                    <a:solidFill>
                      <a:srgbClr val="000000"/>
                    </a:solidFill>
                    <a:latin typeface="+mn-lt"/>
                  </a:defRPr>
                </a:pPr>
                <a:endParaRPr lang="en-US"/>
              </a:p>
            </c:rich>
          </c:tx>
          <c:overlay val="0"/>
        </c:title>
        <c:majorTickMark val="none"/>
        <c:minorTickMark val="none"/>
        <c:tickLblPos val="low"/>
        <c:txPr>
          <a:bodyPr/>
          <a:lstStyle/>
          <a:p>
            <a:pPr lvl="0">
              <a:defRPr b="0">
                <a:solidFill>
                  <a:srgbClr val="000000"/>
                </a:solidFill>
                <a:latin typeface="+mn-lt"/>
              </a:defRPr>
            </a:pPr>
            <a:endParaRPr lang="en-US"/>
          </a:p>
        </c:txPr>
        <c:crossAx val="804326217"/>
        <c:crosses val="autoZero"/>
        <c:auto val="1"/>
        <c:lblAlgn val="ctr"/>
        <c:lblOffset val="100"/>
        <c:noMultiLvlLbl val="1"/>
      </c:catAx>
      <c:valAx>
        <c:axId val="8043262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low"/>
        <c:spPr>
          <a:ln/>
        </c:spPr>
        <c:txPr>
          <a:bodyPr/>
          <a:lstStyle/>
          <a:p>
            <a:pPr lvl="0">
              <a:defRPr b="0">
                <a:solidFill>
                  <a:srgbClr val="000000"/>
                </a:solidFill>
                <a:latin typeface="+mn-lt"/>
              </a:defRPr>
            </a:pPr>
            <a:endParaRPr lang="en-US"/>
          </a:p>
        </c:txPr>
        <c:crossAx val="2108864249"/>
        <c:crosses val="autoZero"/>
        <c:crossBetween val="between"/>
      </c:valAx>
    </c:plotArea>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050" dirty="0"/>
              <a:t>Italy</a:t>
            </a:r>
          </a:p>
        </c:rich>
      </c:tx>
      <c:overlay val="0"/>
    </c:title>
    <c:autoTitleDeleted val="0"/>
    <c:plotArea>
      <c:layout/>
      <c:lineChart>
        <c:grouping val="standard"/>
        <c:varyColors val="1"/>
        <c:ser>
          <c:idx val="0"/>
          <c:order val="0"/>
          <c:tx>
            <c:strRef>
              <c:f>'[GDP Computation.xlsx]Italy'!$Q$1:$Q$2</c:f>
              <c:strCache>
                <c:ptCount val="2"/>
                <c:pt idx="0">
                  <c:v>GDP</c:v>
                </c:pt>
              </c:strCache>
            </c:strRef>
          </c:tx>
          <c:marker>
            <c:symbol val="none"/>
          </c:marker>
          <c:cat>
            <c:strRef>
              <c:f>'[GDP Computation.xlsx]Italy'!$P$3:$P$9</c:f>
              <c:strCache>
                <c:ptCount val="7"/>
                <c:pt idx="0">
                  <c:v>2018Q4</c:v>
                </c:pt>
                <c:pt idx="1">
                  <c:v>2019Q1</c:v>
                </c:pt>
                <c:pt idx="2">
                  <c:v>2019Q2</c:v>
                </c:pt>
                <c:pt idx="3">
                  <c:v>2019Q3</c:v>
                </c:pt>
                <c:pt idx="4">
                  <c:v>2019Q4</c:v>
                </c:pt>
                <c:pt idx="5">
                  <c:v>2020Q1</c:v>
                </c:pt>
                <c:pt idx="6">
                  <c:v>2020Q2</c:v>
                </c:pt>
              </c:strCache>
            </c:strRef>
          </c:cat>
          <c:val>
            <c:numRef>
              <c:f>'[GDP Computation.xlsx]Italy'!$Q$3:$Q$9</c:f>
              <c:numCache>
                <c:formatCode>General</c:formatCode>
                <c:ptCount val="7"/>
                <c:pt idx="0">
                  <c:v>0.1</c:v>
                </c:pt>
                <c:pt idx="1">
                  <c:v>0.2</c:v>
                </c:pt>
                <c:pt idx="2">
                  <c:v>0.1</c:v>
                </c:pt>
                <c:pt idx="3">
                  <c:v>0.1</c:v>
                </c:pt>
                <c:pt idx="4">
                  <c:v>-0.3</c:v>
                </c:pt>
                <c:pt idx="5">
                  <c:v>-4.7</c:v>
                </c:pt>
              </c:numCache>
            </c:numRef>
          </c:val>
          <c:smooth val="0"/>
          <c:extLst>
            <c:ext xmlns:c16="http://schemas.microsoft.com/office/drawing/2014/chart" uri="{C3380CC4-5D6E-409C-BE32-E72D297353CC}">
              <c16:uniqueId val="{00000000-4954-4AFA-A9F7-8921676EB7FA}"/>
            </c:ext>
          </c:extLst>
        </c:ser>
        <c:ser>
          <c:idx val="1"/>
          <c:order val="1"/>
          <c:tx>
            <c:strRef>
              <c:f>'[GDP Computation.xlsx]Italy'!$R$1:$R$2</c:f>
              <c:strCache>
                <c:ptCount val="2"/>
                <c:pt idx="0">
                  <c:v>Predicted</c:v>
                </c:pt>
              </c:strCache>
            </c:strRef>
          </c:tx>
          <c:marker>
            <c:symbol val="none"/>
          </c:marker>
          <c:cat>
            <c:strRef>
              <c:f>'[GDP Computation.xlsx]Italy'!$P$3:$P$9</c:f>
              <c:strCache>
                <c:ptCount val="7"/>
                <c:pt idx="0">
                  <c:v>2018Q4</c:v>
                </c:pt>
                <c:pt idx="1">
                  <c:v>2019Q1</c:v>
                </c:pt>
                <c:pt idx="2">
                  <c:v>2019Q2</c:v>
                </c:pt>
                <c:pt idx="3">
                  <c:v>2019Q3</c:v>
                </c:pt>
                <c:pt idx="4">
                  <c:v>2019Q4</c:v>
                </c:pt>
                <c:pt idx="5">
                  <c:v>2020Q1</c:v>
                </c:pt>
                <c:pt idx="6">
                  <c:v>2020Q2</c:v>
                </c:pt>
              </c:strCache>
            </c:strRef>
          </c:cat>
          <c:val>
            <c:numRef>
              <c:f>'[GDP Computation.xlsx]Italy'!$R$3:$R$9</c:f>
              <c:numCache>
                <c:formatCode>General</c:formatCode>
                <c:ptCount val="7"/>
                <c:pt idx="0">
                  <c:v>-1.429073</c:v>
                </c:pt>
                <c:pt idx="1">
                  <c:v>-3.9052000000000003E-2</c:v>
                </c:pt>
                <c:pt idx="2">
                  <c:v>7.6783000000000004E-2</c:v>
                </c:pt>
                <c:pt idx="3">
                  <c:v>0.59262499999999996</c:v>
                </c:pt>
                <c:pt idx="4">
                  <c:v>0.33074900000000002</c:v>
                </c:pt>
                <c:pt idx="5">
                  <c:v>-4.0320309999999999</c:v>
                </c:pt>
                <c:pt idx="6">
                  <c:v>12.3668785</c:v>
                </c:pt>
              </c:numCache>
            </c:numRef>
          </c:val>
          <c:smooth val="0"/>
          <c:extLst>
            <c:ext xmlns:c16="http://schemas.microsoft.com/office/drawing/2014/chart" uri="{C3380CC4-5D6E-409C-BE32-E72D297353CC}">
              <c16:uniqueId val="{00000001-4954-4AFA-A9F7-8921676EB7FA}"/>
            </c:ext>
          </c:extLst>
        </c:ser>
        <c:dLbls>
          <c:showLegendKey val="0"/>
          <c:showVal val="0"/>
          <c:showCatName val="0"/>
          <c:showSerName val="0"/>
          <c:showPercent val="0"/>
          <c:showBubbleSize val="0"/>
        </c:dLbls>
        <c:smooth val="0"/>
        <c:axId val="320789435"/>
        <c:axId val="1118877776"/>
      </c:lineChart>
      <c:catAx>
        <c:axId val="320789435"/>
        <c:scaling>
          <c:orientation val="minMax"/>
        </c:scaling>
        <c:delete val="0"/>
        <c:axPos val="b"/>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low"/>
        <c:txPr>
          <a:bodyPr/>
          <a:lstStyle/>
          <a:p>
            <a:pPr lvl="0">
              <a:defRPr sz="700" b="0">
                <a:solidFill>
                  <a:srgbClr val="000000"/>
                </a:solidFill>
                <a:latin typeface="+mn-lt"/>
              </a:defRPr>
            </a:pPr>
            <a:endParaRPr lang="en-US"/>
          </a:p>
        </c:txPr>
        <c:crossAx val="1118877776"/>
        <c:crosses val="autoZero"/>
        <c:auto val="1"/>
        <c:lblAlgn val="ctr"/>
        <c:lblOffset val="100"/>
        <c:noMultiLvlLbl val="1"/>
      </c:catAx>
      <c:valAx>
        <c:axId val="111887777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320789435"/>
        <c:crosses val="autoZero"/>
        <c:crossBetween val="between"/>
      </c:valAx>
    </c:plotArea>
    <c:plotVisOnly val="1"/>
    <c:dispBlanksAs val="zero"/>
    <c:showDLblsOverMax val="1"/>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Italy</a:t>
            </a:r>
          </a:p>
          <a:p>
            <a:r>
              <a:rPr lang="en-US" sz="1600" dirty="0">
                <a:solidFill>
                  <a:schemeClr val="tx1"/>
                </a:solidFill>
                <a:latin typeface="Roboto Condensed Light" panose="02000000000000000000" pitchFamily="2" charset="0"/>
                <a:ea typeface="Roboto Condensed Light" panose="02000000000000000000" pitchFamily="2" charset="0"/>
              </a:rPr>
              <a:t>Risk: Manageable</a:t>
            </a:r>
          </a:p>
          <a:p>
            <a:r>
              <a:rPr lang="en-US" sz="1600" dirty="0">
                <a:solidFill>
                  <a:schemeClr val="tx1"/>
                </a:solidFill>
                <a:latin typeface="Roboto Condensed Light" panose="02000000000000000000" pitchFamily="2" charset="0"/>
                <a:ea typeface="Roboto Condensed Light" panose="02000000000000000000" pitchFamily="2" charset="0"/>
              </a:rPr>
              <a:t>GDP Change: +12.37%</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0.22%</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26 </a:t>
            </a:r>
          </a:p>
        </p:txBody>
      </p:sp>
      <p:sp>
        <p:nvSpPr>
          <p:cNvPr id="15" name="Rounded Rectangle 14"/>
          <p:cNvSpPr/>
          <p:nvPr/>
        </p:nvSpPr>
        <p:spPr>
          <a:xfrm>
            <a:off x="5803900" y="357531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1.04%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1.84%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 33</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Singapore</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+2.1%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1.65%</a:t>
            </a:r>
          </a:p>
          <a:p>
            <a:r>
              <a:rPr lang="en-US" sz="1600" dirty="0">
                <a:solidFill>
                  <a:schemeClr val="tx1"/>
                </a:solidFill>
                <a:latin typeface="Roboto Condensed Light" panose="02000000000000000000" pitchFamily="2" charset="0"/>
                <a:ea typeface="Roboto Condensed Light" panose="02000000000000000000" pitchFamily="2" charset="0"/>
              </a:rPr>
              <a:t>Pollution: Moderate</a:t>
            </a:r>
          </a:p>
          <a:p>
            <a:r>
              <a:rPr lang="en-US" sz="1600" dirty="0">
                <a:solidFill>
                  <a:schemeClr val="tx1"/>
                </a:solidFill>
                <a:latin typeface="Roboto Condensed Light" panose="02000000000000000000" pitchFamily="2" charset="0"/>
                <a:ea typeface="Roboto Condensed Light" panose="02000000000000000000" pitchFamily="2" charset="0"/>
              </a:rPr>
              <a:t>Lockdown Index: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0.14%</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Lockdown Index: 13</a:t>
            </a:r>
          </a:p>
        </p:txBody>
      </p:sp>
      <p:sp>
        <p:nvSpPr>
          <p:cNvPr id="2" name="Rectangle 1"/>
          <p:cNvSpPr/>
          <p:nvPr/>
        </p:nvSpPr>
        <p:spPr>
          <a:xfrm>
            <a:off x="9753598" y="4253948"/>
            <a:ext cx="2438401" cy="2604052"/>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
        <p:nvSpPr>
          <p:cNvPr id="18" name="Rectangle 17"/>
          <p:cNvSpPr/>
          <p:nvPr/>
        </p:nvSpPr>
        <p:spPr>
          <a:xfrm>
            <a:off x="0"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graphicFrame>
        <p:nvGraphicFramePr>
          <p:cNvPr id="18" name="Chart 17" title="Chart"/>
          <p:cNvGraphicFramePr>
            <a:graphicFrameLocks/>
          </p:cNvGraphicFramePr>
          <p:nvPr>
            <p:extLst>
              <p:ext uri="{D42A27DB-BD31-4B8C-83A1-F6EECF244321}">
                <p14:modId xmlns:p14="http://schemas.microsoft.com/office/powerpoint/2010/main" val="1846095638"/>
              </p:ext>
            </p:extLst>
          </p:nvPr>
        </p:nvGraphicFramePr>
        <p:xfrm>
          <a:off x="5207298" y="753575"/>
          <a:ext cx="3073102" cy="19002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title="Chart"/>
          <p:cNvGraphicFramePr>
            <a:graphicFrameLocks/>
          </p:cNvGraphicFramePr>
          <p:nvPr>
            <p:extLst>
              <p:ext uri="{D42A27DB-BD31-4B8C-83A1-F6EECF244321}">
                <p14:modId xmlns:p14="http://schemas.microsoft.com/office/powerpoint/2010/main" val="754455903"/>
              </p:ext>
            </p:extLst>
          </p:nvPr>
        </p:nvGraphicFramePr>
        <p:xfrm>
          <a:off x="8306098" y="702567"/>
          <a:ext cx="3073101" cy="19512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title="Chart"/>
          <p:cNvGraphicFramePr>
            <a:graphicFrameLocks/>
          </p:cNvGraphicFramePr>
          <p:nvPr>
            <p:extLst>
              <p:ext uri="{D42A27DB-BD31-4B8C-83A1-F6EECF244321}">
                <p14:modId xmlns:p14="http://schemas.microsoft.com/office/powerpoint/2010/main" val="3727918188"/>
              </p:ext>
            </p:extLst>
          </p:nvPr>
        </p:nvGraphicFramePr>
        <p:xfrm>
          <a:off x="5390007" y="2653776"/>
          <a:ext cx="2916091" cy="18031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title="Chart"/>
          <p:cNvGraphicFramePr>
            <a:graphicFrameLocks/>
          </p:cNvGraphicFramePr>
          <p:nvPr/>
        </p:nvGraphicFramePr>
        <p:xfrm>
          <a:off x="8463109" y="2724672"/>
          <a:ext cx="2916090" cy="16178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8" name="Chart 27" title="Chart"/>
          <p:cNvGraphicFramePr>
            <a:graphicFrameLocks/>
          </p:cNvGraphicFramePr>
          <p:nvPr>
            <p:extLst>
              <p:ext uri="{D42A27DB-BD31-4B8C-83A1-F6EECF244321}">
                <p14:modId xmlns:p14="http://schemas.microsoft.com/office/powerpoint/2010/main" val="3498804872"/>
              </p:ext>
            </p:extLst>
          </p:nvPr>
        </p:nvGraphicFramePr>
        <p:xfrm>
          <a:off x="5390008" y="4342563"/>
          <a:ext cx="3098800" cy="1916091"/>
        </p:xfrm>
        <a:graphic>
          <a:graphicData uri="http://schemas.openxmlformats.org/drawingml/2006/chart">
            <c:chart xmlns:c="http://schemas.openxmlformats.org/drawingml/2006/chart" xmlns:r="http://schemas.openxmlformats.org/officeDocument/2006/relationships" r:id="rId7"/>
          </a:graphicData>
        </a:graphic>
      </p:graphicFrame>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a:t>Current</a:t>
            </a:r>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a:t>Predicted GDP</a:t>
            </a:r>
          </a:p>
        </p:txBody>
      </p:sp>
      <p:sp>
        <p:nvSpPr>
          <p:cNvPr id="31" name="Rectangle 30"/>
          <p:cNvSpPr/>
          <p:nvPr/>
        </p:nvSpPr>
        <p:spPr>
          <a:xfrm>
            <a:off x="-2897"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1521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20" name="Rectangle 19"/>
          <p:cNvSpPr/>
          <p:nvPr/>
        </p:nvSpPr>
        <p:spPr>
          <a:xfrm>
            <a:off x="-2897"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873</Words>
  <Application>Microsoft Office PowerPoint</Application>
  <PresentationFormat>Widescreen</PresentationFormat>
  <Paragraphs>99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Nick Tobia</cp:lastModifiedBy>
  <cp:revision>18</cp:revision>
  <dcterms:created xsi:type="dcterms:W3CDTF">2020-05-31T03:11:42Z</dcterms:created>
  <dcterms:modified xsi:type="dcterms:W3CDTF">2020-05-31T09:22:03Z</dcterms:modified>
</cp:coreProperties>
</file>