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8" autoAdjust="0"/>
    <p:restoredTop sz="94660"/>
  </p:normalViewPr>
  <p:slideViewPr>
    <p:cSldViewPr snapToGrid="0">
      <p:cViewPr varScale="1">
        <p:scale>
          <a:sx n="72" d="100"/>
          <a:sy n="72" d="100"/>
        </p:scale>
        <p:origin x="4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Italy</a:t>
            </a:r>
          </a:p>
          <a:p>
            <a:r>
              <a:rPr lang="en-US" sz="1600" dirty="0">
                <a:solidFill>
                  <a:schemeClr val="bg1"/>
                </a:solidFill>
                <a:latin typeface="Roboto Condensed Light" panose="02000000000000000000" pitchFamily="2" charset="0"/>
                <a:ea typeface="Roboto Condensed Light" panose="02000000000000000000" pitchFamily="2" charset="0"/>
              </a:rPr>
              <a:t>Risk: High</a:t>
            </a:r>
          </a:p>
          <a:p>
            <a:r>
              <a:rPr lang="en-US" sz="1600" dirty="0">
                <a:solidFill>
                  <a:schemeClr val="bg1"/>
                </a:solidFill>
                <a:latin typeface="Roboto Condensed Light" panose="02000000000000000000" pitchFamily="2" charset="0"/>
                <a:ea typeface="Roboto Condensed Light" panose="02000000000000000000" pitchFamily="2" charset="0"/>
              </a:rPr>
              <a:t>GDP Change: +12.37%</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+212%</a:t>
            </a:r>
          </a:p>
          <a:p>
            <a:r>
              <a:rPr lang="en-US" sz="1600" dirty="0">
                <a:solidFill>
                  <a:schemeClr val="bg1"/>
                </a:solidFill>
                <a:latin typeface="Roboto Condensed Light" panose="02000000000000000000" pitchFamily="2" charset="0"/>
                <a:ea typeface="Roboto Condensed Light" panose="02000000000000000000" pitchFamily="2" charset="0"/>
              </a:rPr>
              <a:t>Pollution: Low</a:t>
            </a:r>
          </a:p>
          <a:p>
            <a:r>
              <a:rPr lang="en-US" sz="1600" dirty="0">
                <a:solidFill>
                  <a:schemeClr val="bg1"/>
                </a:solidFill>
                <a:latin typeface="Roboto Condensed Light" panose="02000000000000000000" pitchFamily="2" charset="0"/>
                <a:ea typeface="Roboto Condensed Light" panose="02000000000000000000" pitchFamily="2" charset="0"/>
              </a:rPr>
              <a:t>Lockdown Index: 26 </a:t>
            </a:r>
          </a:p>
        </p:txBody>
      </p:sp>
      <p:sp>
        <p:nvSpPr>
          <p:cNvPr id="15" name="Rounded Rectangle 14"/>
          <p:cNvSpPr/>
          <p:nvPr/>
        </p:nvSpPr>
        <p:spPr>
          <a:xfrm>
            <a:off x="5803900" y="3575310"/>
            <a:ext cx="2717800" cy="18864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Moderate-High</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+223%</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9</a:t>
            </a:r>
          </a:p>
        </p:txBody>
      </p:sp>
      <p:sp>
        <p:nvSpPr>
          <p:cNvPr id="16" name="Rounded Rectangle 15"/>
          <p:cNvSpPr/>
          <p:nvPr/>
        </p:nvSpPr>
        <p:spPr>
          <a:xfrm>
            <a:off x="5803900" y="1308099"/>
            <a:ext cx="2717800" cy="18864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+171%</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 33</a:t>
            </a:r>
          </a:p>
        </p:txBody>
      </p:sp>
      <p:sp>
        <p:nvSpPr>
          <p:cNvPr id="17" name="Rounded Rectangle 16"/>
          <p:cNvSpPr/>
          <p:nvPr/>
        </p:nvSpPr>
        <p:spPr>
          <a:xfrm>
            <a:off x="8902700" y="1308099"/>
            <a:ext cx="2717800" cy="188647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Singapore</a:t>
            </a:r>
          </a:p>
          <a:p>
            <a:r>
              <a:rPr lang="en-US" sz="1600" dirty="0">
                <a:solidFill>
                  <a:schemeClr val="bg1"/>
                </a:solidFill>
                <a:latin typeface="Roboto Condensed Light" panose="02000000000000000000" pitchFamily="2" charset="0"/>
                <a:ea typeface="Roboto Condensed Light" panose="02000000000000000000" pitchFamily="2" charset="0"/>
              </a:rPr>
              <a:t>Risk: Low</a:t>
            </a:r>
          </a:p>
          <a:p>
            <a:r>
              <a:rPr lang="en-US" sz="1600" dirty="0">
                <a:solidFill>
                  <a:schemeClr val="bg1"/>
                </a:solidFill>
                <a:latin typeface="Roboto Condensed Light" panose="02000000000000000000" pitchFamily="2" charset="0"/>
                <a:ea typeface="Roboto Condensed Light" panose="02000000000000000000" pitchFamily="2" charset="0"/>
              </a:rPr>
              <a:t>GDP: +2.17%</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+400%</a:t>
            </a:r>
          </a:p>
          <a:p>
            <a:r>
              <a:rPr lang="en-US" sz="1600" dirty="0">
                <a:solidFill>
                  <a:schemeClr val="bg1"/>
                </a:solidFill>
                <a:latin typeface="Roboto Condensed Light" panose="02000000000000000000" pitchFamily="2" charset="0"/>
                <a:ea typeface="Roboto Condensed Light" panose="02000000000000000000" pitchFamily="2" charset="0"/>
              </a:rPr>
              <a:t>Pollution: Moderate</a:t>
            </a:r>
          </a:p>
          <a:p>
            <a:r>
              <a:rPr lang="en-US" sz="1600" dirty="0">
                <a:solidFill>
                  <a:schemeClr val="bg1"/>
                </a:solidFill>
                <a:latin typeface="Roboto Condensed Light" panose="02000000000000000000" pitchFamily="2" charset="0"/>
                <a:ea typeface="Roboto Condensed Light" panose="02000000000000000000" pitchFamily="2" charset="0"/>
              </a:rPr>
              <a:t>Lockdown Index: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Japan</a:t>
            </a:r>
          </a:p>
          <a:p>
            <a:r>
              <a:rPr lang="en-US" sz="1600" dirty="0">
                <a:solidFill>
                  <a:schemeClr val="tx1"/>
                </a:solidFill>
                <a:latin typeface="Roboto Condensed Light" panose="02000000000000000000" pitchFamily="2" charset="0"/>
                <a:ea typeface="Roboto Condensed Light" panose="02000000000000000000" pitchFamily="2" charset="0"/>
              </a:rPr>
              <a:t>Risk: Low-Moderate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-0.51%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+248%</a:t>
            </a:r>
          </a:p>
          <a:p>
            <a:r>
              <a:rPr lang="en-US" sz="1600" dirty="0">
                <a:solidFill>
                  <a:schemeClr val="tx1"/>
                </a:solidFill>
                <a:latin typeface="Roboto Condensed Light" panose="02000000000000000000" pitchFamily="2" charset="0"/>
                <a:ea typeface="Roboto Condensed Light" panose="02000000000000000000" pitchFamily="2" charset="0"/>
              </a:rPr>
              <a:t>Pollution: Low </a:t>
            </a:r>
          </a:p>
          <a:p>
            <a:r>
              <a:rPr lang="en-US" sz="1600" dirty="0">
                <a:solidFill>
                  <a:schemeClr val="tx1"/>
                </a:solidFill>
                <a:latin typeface="Roboto Condensed Light" panose="02000000000000000000" pitchFamily="2" charset="0"/>
                <a:ea typeface="Roboto Condensed Light" panose="02000000000000000000" pitchFamily="2" charset="0"/>
              </a:rPr>
              <a:t>Lockdown Index: 13</a:t>
            </a:r>
          </a:p>
        </p:txBody>
      </p:sp>
      <p:sp>
        <p:nvSpPr>
          <p:cNvPr id="18" name="Rectangle 17"/>
          <p:cNvSpPr/>
          <p:nvPr/>
        </p:nvSpPr>
        <p:spPr>
          <a:xfrm>
            <a:off x="8788399" y="3575310"/>
            <a:ext cx="3469701" cy="328269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Tree>
    <p:extLst>
      <p:ext uri="{BB962C8B-B14F-4D97-AF65-F5344CB8AC3E}">
        <p14:creationId xmlns:p14="http://schemas.microsoft.com/office/powerpoint/2010/main" val="59844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388100"/>
            <a:ext cx="9753600" cy="4699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3" name="TextBox 2"/>
          <p:cNvSpPr txBox="1"/>
          <p:nvPr/>
        </p:nvSpPr>
        <p:spPr>
          <a:xfrm>
            <a:off x="2641599" y="1500358"/>
            <a:ext cx="2532507" cy="1815882"/>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cxnSp>
        <p:nvCxnSpPr>
          <p:cNvPr id="4" name="Straight Connector 3"/>
          <p:cNvCxnSpPr/>
          <p:nvPr/>
        </p:nvCxnSpPr>
        <p:spPr>
          <a:xfrm>
            <a:off x="3086100" y="5138999"/>
            <a:ext cx="12573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6100" y="5558099"/>
            <a:ext cx="12573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75000" y="4872299"/>
            <a:ext cx="1168400" cy="276999"/>
          </a:xfrm>
          <a:prstGeom prst="rect">
            <a:avLst/>
          </a:prstGeom>
          <a:noFill/>
        </p:spPr>
        <p:txBody>
          <a:bodyPr wrap="square" rtlCol="0">
            <a:spAutoFit/>
          </a:bodyPr>
          <a:lstStyle/>
          <a:p>
            <a:pPr algn="ctr"/>
            <a:r>
              <a:rPr lang="en-US" sz="1200" dirty="0"/>
              <a:t>Current</a:t>
            </a:r>
          </a:p>
        </p:txBody>
      </p:sp>
      <p:sp>
        <p:nvSpPr>
          <p:cNvPr id="30" name="TextBox 29"/>
          <p:cNvSpPr txBox="1"/>
          <p:nvPr/>
        </p:nvSpPr>
        <p:spPr>
          <a:xfrm>
            <a:off x="3175000" y="5260849"/>
            <a:ext cx="1168400" cy="276999"/>
          </a:xfrm>
          <a:prstGeom prst="rect">
            <a:avLst/>
          </a:prstGeom>
          <a:noFill/>
        </p:spPr>
        <p:txBody>
          <a:bodyPr wrap="square" rtlCol="0">
            <a:spAutoFit/>
          </a:bodyPr>
          <a:lstStyle/>
          <a:p>
            <a:pPr algn="ctr"/>
            <a:r>
              <a:rPr lang="en-US" sz="1200" dirty="0"/>
              <a:t>Predicted GDP</a:t>
            </a:r>
          </a:p>
        </p:txBody>
      </p:sp>
      <p:pic>
        <p:nvPicPr>
          <p:cNvPr id="8" name="Picture 7"/>
          <p:cNvPicPr>
            <a:picLocks noChangeAspect="1"/>
          </p:cNvPicPr>
          <p:nvPr/>
        </p:nvPicPr>
        <p:blipFill>
          <a:blip r:embed="rId3"/>
          <a:stretch>
            <a:fillRect/>
          </a:stretch>
        </p:blipFill>
        <p:spPr>
          <a:xfrm>
            <a:off x="5377305" y="795983"/>
            <a:ext cx="2822656" cy="1743493"/>
          </a:xfrm>
          <a:prstGeom prst="rect">
            <a:avLst/>
          </a:prstGeom>
        </p:spPr>
      </p:pic>
      <p:pic>
        <p:nvPicPr>
          <p:cNvPr id="9" name="Picture 8"/>
          <p:cNvPicPr>
            <a:picLocks noChangeAspect="1"/>
          </p:cNvPicPr>
          <p:nvPr/>
        </p:nvPicPr>
        <p:blipFill>
          <a:blip r:embed="rId4"/>
          <a:stretch>
            <a:fillRect/>
          </a:stretch>
        </p:blipFill>
        <p:spPr>
          <a:xfrm>
            <a:off x="8403160" y="795983"/>
            <a:ext cx="2817797" cy="1743493"/>
          </a:xfrm>
          <a:prstGeom prst="rect">
            <a:avLst/>
          </a:prstGeom>
        </p:spPr>
      </p:pic>
      <p:pic>
        <p:nvPicPr>
          <p:cNvPr id="10" name="Picture 9"/>
          <p:cNvPicPr>
            <a:picLocks noChangeAspect="1"/>
          </p:cNvPicPr>
          <p:nvPr/>
        </p:nvPicPr>
        <p:blipFill>
          <a:blip r:embed="rId5"/>
          <a:stretch>
            <a:fillRect/>
          </a:stretch>
        </p:blipFill>
        <p:spPr>
          <a:xfrm>
            <a:off x="5377305" y="2649659"/>
            <a:ext cx="2822656" cy="1746499"/>
          </a:xfrm>
          <a:prstGeom prst="rect">
            <a:avLst/>
          </a:prstGeom>
        </p:spPr>
      </p:pic>
      <p:pic>
        <p:nvPicPr>
          <p:cNvPr id="11" name="Picture 10"/>
          <p:cNvPicPr>
            <a:picLocks noChangeAspect="1"/>
          </p:cNvPicPr>
          <p:nvPr/>
        </p:nvPicPr>
        <p:blipFill>
          <a:blip r:embed="rId6"/>
          <a:stretch>
            <a:fillRect/>
          </a:stretch>
        </p:blipFill>
        <p:spPr>
          <a:xfrm>
            <a:off x="8403160" y="2649659"/>
            <a:ext cx="2817797" cy="1742347"/>
          </a:xfrm>
          <a:prstGeom prst="rect">
            <a:avLst/>
          </a:prstGeom>
        </p:spPr>
      </p:pic>
      <p:pic>
        <p:nvPicPr>
          <p:cNvPr id="12" name="Picture 11"/>
          <p:cNvPicPr>
            <a:picLocks noChangeAspect="1"/>
          </p:cNvPicPr>
          <p:nvPr/>
        </p:nvPicPr>
        <p:blipFill>
          <a:blip r:embed="rId7"/>
          <a:stretch>
            <a:fillRect/>
          </a:stretch>
        </p:blipFill>
        <p:spPr>
          <a:xfrm>
            <a:off x="5377305" y="4524089"/>
            <a:ext cx="2822656" cy="1748362"/>
          </a:xfrm>
          <a:prstGeom prst="rect">
            <a:avLst/>
          </a:prstGeom>
        </p:spPr>
      </p:pic>
    </p:spTree>
    <p:extLst>
      <p:ext uri="{BB962C8B-B14F-4D97-AF65-F5344CB8AC3E}">
        <p14:creationId xmlns:p14="http://schemas.microsoft.com/office/powerpoint/2010/main" val="115216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Tree>
    <p:extLst>
      <p:ext uri="{BB962C8B-B14F-4D97-AF65-F5344CB8AC3E}">
        <p14:creationId xmlns:p14="http://schemas.microsoft.com/office/powerpoint/2010/main" val="49712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Apart from the acronym, the team name is inspired by the story of Gideon in the book of Judges in the Bible which beat the odds in warfare against Midianites with 3 symbolic items: trumpet (noise of human activity), clay jar (the isolation caused by Covid-19), and the torch (night light NASA data).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696</Words>
  <Application>Microsoft Office PowerPoint</Application>
  <PresentationFormat>Widescreen</PresentationFormat>
  <Paragraphs>88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Nick Tobia</cp:lastModifiedBy>
  <cp:revision>22</cp:revision>
  <dcterms:created xsi:type="dcterms:W3CDTF">2020-05-31T03:11:42Z</dcterms:created>
  <dcterms:modified xsi:type="dcterms:W3CDTF">2020-05-31T10:08:32Z</dcterms:modified>
</cp:coreProperties>
</file>