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8" autoAdjust="0"/>
    <p:restoredTop sz="94660"/>
  </p:normalViewPr>
  <p:slideViewPr>
    <p:cSldViewPr snapToGrid="0">
      <p:cViewPr varScale="1">
        <p:scale>
          <a:sx n="85" d="100"/>
          <a:sy n="85" d="100"/>
        </p:scale>
        <p:origin x="192"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28148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58934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4822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6972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25837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C4E41D-B3F7-4526-ABA4-1183C6C39B77}" type="datetimeFigureOut">
              <a:rPr lang="en-US" smtClean="0"/>
              <a:t>5/31/20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168283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C4E41D-B3F7-4526-ABA4-1183C6C39B77}" type="datetimeFigureOut">
              <a:rPr lang="en-US" smtClean="0"/>
              <a:t>5/31/20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64432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C4E41D-B3F7-4526-ABA4-1183C6C39B77}" type="datetimeFigureOut">
              <a:rPr lang="en-US" smtClean="0"/>
              <a:t>5/31/20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8647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4E41D-B3F7-4526-ABA4-1183C6C39B77}" type="datetimeFigureOut">
              <a:rPr lang="en-US" smtClean="0"/>
              <a:t>5/31/20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7105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82279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9143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4E41D-B3F7-4526-ABA4-1183C6C39B77}" type="datetimeFigureOut">
              <a:rPr lang="en-US" smtClean="0"/>
              <a:t>5/31/20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70E6-F8E5-4D8A-B4F0-193ACD19E0D2}" type="slidenum">
              <a:rPr lang="en-US" smtClean="0"/>
              <a:t>‹#›</a:t>
            </a:fld>
            <a:endParaRPr lang="en-US"/>
          </a:p>
        </p:txBody>
      </p:sp>
    </p:spTree>
    <p:extLst>
      <p:ext uri="{BB962C8B-B14F-4D97-AF65-F5344CB8AC3E}">
        <p14:creationId xmlns:p14="http://schemas.microsoft.com/office/powerpoint/2010/main" val="232350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Team GIDEON</a:t>
            </a:r>
          </a:p>
        </p:txBody>
      </p:sp>
      <p:sp>
        <p:nvSpPr>
          <p:cNvPr id="7" name="Rounded Rectangle 6"/>
          <p:cNvSpPr/>
          <p:nvPr/>
        </p:nvSpPr>
        <p:spPr>
          <a:xfrm>
            <a:off x="2819400" y="1308099"/>
            <a:ext cx="2717800" cy="188647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Italy</a:t>
            </a:r>
          </a:p>
          <a:p>
            <a:r>
              <a:rPr lang="en-US" sz="1600" dirty="0">
                <a:solidFill>
                  <a:schemeClr val="tx1"/>
                </a:solidFill>
                <a:latin typeface="Roboto Condensed Light" panose="02000000000000000000" pitchFamily="2" charset="0"/>
                <a:ea typeface="Roboto Condensed Light" panose="02000000000000000000" pitchFamily="2" charset="0"/>
              </a:rPr>
              <a:t>Risk: Manageable</a:t>
            </a:r>
          </a:p>
          <a:p>
            <a:r>
              <a:rPr lang="en-US" sz="1600" dirty="0">
                <a:solidFill>
                  <a:schemeClr val="tx1"/>
                </a:solidFill>
                <a:latin typeface="Roboto Condensed Light" panose="02000000000000000000" pitchFamily="2" charset="0"/>
                <a:ea typeface="Roboto Condensed Light" panose="02000000000000000000" pitchFamily="2" charset="0"/>
              </a:rPr>
              <a:t>GDP Change: +12.37%</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0.22%</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Mobility Score: 26 </a:t>
            </a:r>
          </a:p>
        </p:txBody>
      </p:sp>
      <p:sp>
        <p:nvSpPr>
          <p:cNvPr id="15" name="Rounded Rectangle 14"/>
          <p:cNvSpPr/>
          <p:nvPr/>
        </p:nvSpPr>
        <p:spPr>
          <a:xfrm>
            <a:off x="5803900" y="3575310"/>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Sweden</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+0.33%</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1.04%</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Mobility Score: 9</a:t>
            </a:r>
          </a:p>
        </p:txBody>
      </p:sp>
      <p:sp>
        <p:nvSpPr>
          <p:cNvPr id="16" name="Rounded Rectangle 15"/>
          <p:cNvSpPr/>
          <p:nvPr/>
        </p:nvSpPr>
        <p:spPr>
          <a:xfrm>
            <a:off x="5803900" y="1308099"/>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Philippines</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+5%</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1.84%</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Mobility Score: 33</a:t>
            </a:r>
          </a:p>
        </p:txBody>
      </p:sp>
      <p:sp>
        <p:nvSpPr>
          <p:cNvPr id="17" name="Rounded Rectangle 16"/>
          <p:cNvSpPr/>
          <p:nvPr/>
        </p:nvSpPr>
        <p:spPr>
          <a:xfrm>
            <a:off x="8902700" y="1244075"/>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Singapore</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+2.1%</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1.65%</a:t>
            </a:r>
          </a:p>
          <a:p>
            <a:r>
              <a:rPr lang="en-US" sz="1600" dirty="0">
                <a:solidFill>
                  <a:schemeClr val="tx1"/>
                </a:solidFill>
                <a:latin typeface="Roboto Condensed Light" panose="02000000000000000000" pitchFamily="2" charset="0"/>
                <a:ea typeface="Roboto Condensed Light" panose="02000000000000000000" pitchFamily="2" charset="0"/>
              </a:rPr>
              <a:t>Pollution: Moderate</a:t>
            </a:r>
          </a:p>
          <a:p>
            <a:r>
              <a:rPr lang="en-US" sz="1600" dirty="0">
                <a:solidFill>
                  <a:schemeClr val="tx1"/>
                </a:solidFill>
                <a:latin typeface="Roboto Condensed Light" panose="02000000000000000000" pitchFamily="2" charset="0"/>
                <a:ea typeface="Roboto Condensed Light" panose="02000000000000000000" pitchFamily="2" charset="0"/>
              </a:rPr>
              <a:t>Mobility Score: 41</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5"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0" name="Rounded Rectangle 19">
            <a:extLst>
              <a:ext uri="{FF2B5EF4-FFF2-40B4-BE49-F238E27FC236}">
                <a16:creationId xmlns:a16="http://schemas.microsoft.com/office/drawing/2014/main" id="{04038C0F-F9A7-1542-8E45-9C5DB9F3CD17}"/>
              </a:ext>
            </a:extLst>
          </p:cNvPr>
          <p:cNvSpPr/>
          <p:nvPr/>
        </p:nvSpPr>
        <p:spPr>
          <a:xfrm>
            <a:off x="2819400" y="3575310"/>
            <a:ext cx="2717800" cy="188647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Japan</a:t>
            </a:r>
          </a:p>
          <a:p>
            <a:r>
              <a:rPr lang="en-US" sz="1600" dirty="0">
                <a:solidFill>
                  <a:schemeClr val="tx1"/>
                </a:solidFill>
                <a:latin typeface="Roboto Condensed Light" panose="02000000000000000000" pitchFamily="2" charset="0"/>
                <a:ea typeface="Roboto Condensed Light" panose="02000000000000000000" pitchFamily="2" charset="0"/>
              </a:rPr>
              <a:t>Risk: High</a:t>
            </a:r>
          </a:p>
          <a:p>
            <a:r>
              <a:rPr lang="en-US" sz="1600" dirty="0">
                <a:solidFill>
                  <a:schemeClr val="tx1"/>
                </a:solidFill>
                <a:latin typeface="Roboto Condensed Light" panose="02000000000000000000" pitchFamily="2" charset="0"/>
                <a:ea typeface="Roboto Condensed Light" panose="02000000000000000000" pitchFamily="2" charset="0"/>
              </a:rPr>
              <a:t>GDP Change: -0.51%</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0.14%</a:t>
            </a:r>
          </a:p>
          <a:p>
            <a:r>
              <a:rPr lang="en-US" sz="1600" dirty="0">
                <a:solidFill>
                  <a:schemeClr val="tx1"/>
                </a:solidFill>
                <a:latin typeface="Roboto Condensed Light" panose="02000000000000000000" pitchFamily="2" charset="0"/>
                <a:ea typeface="Roboto Condensed Light" panose="02000000000000000000" pitchFamily="2" charset="0"/>
              </a:rPr>
              <a:t>Pollution: Low </a:t>
            </a:r>
          </a:p>
          <a:p>
            <a:r>
              <a:rPr lang="en-US" sz="1600" dirty="0">
                <a:solidFill>
                  <a:schemeClr val="tx1"/>
                </a:solidFill>
                <a:latin typeface="Roboto Condensed Light" panose="02000000000000000000" pitchFamily="2" charset="0"/>
                <a:ea typeface="Roboto Condensed Light" panose="02000000000000000000" pitchFamily="2" charset="0"/>
              </a:rPr>
              <a:t>Mobility Score: 13</a:t>
            </a:r>
          </a:p>
        </p:txBody>
      </p:sp>
      <p:sp>
        <p:nvSpPr>
          <p:cNvPr id="2" name="Rectangle 1"/>
          <p:cNvSpPr/>
          <p:nvPr/>
        </p:nvSpPr>
        <p:spPr>
          <a:xfrm>
            <a:off x="6979798" y="1124262"/>
            <a:ext cx="5009002" cy="4615525"/>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17572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0" name="Rectangle 19"/>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pic>
        <p:nvPicPr>
          <p:cNvPr id="2" name="Picture 1"/>
          <p:cNvPicPr>
            <a:picLocks noChangeAspect="1"/>
          </p:cNvPicPr>
          <p:nvPr/>
        </p:nvPicPr>
        <p:blipFill>
          <a:blip r:embed="rId2"/>
          <a:stretch>
            <a:fillRect/>
          </a:stretch>
        </p:blipFill>
        <p:spPr>
          <a:xfrm>
            <a:off x="4921051" y="1457584"/>
            <a:ext cx="3645099" cy="4127003"/>
          </a:xfrm>
          <a:prstGeom prst="rect">
            <a:avLst/>
          </a:prstGeom>
        </p:spPr>
      </p:pic>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Select Country</a:t>
            </a:r>
          </a:p>
        </p:txBody>
      </p:sp>
      <p:sp>
        <p:nvSpPr>
          <p:cNvPr id="3" name="TextBox 2"/>
          <p:cNvSpPr txBox="1"/>
          <p:nvPr/>
        </p:nvSpPr>
        <p:spPr>
          <a:xfrm>
            <a:off x="2641600" y="2260600"/>
            <a:ext cx="2019300" cy="3754874"/>
          </a:xfrm>
          <a:prstGeom prst="rect">
            <a:avLst/>
          </a:prstGeom>
          <a:noFill/>
        </p:spPr>
        <p:txBody>
          <a:bodyPr wrap="square" rtlCol="0">
            <a:spAutoFit/>
          </a:bodyPr>
          <a:lstStyle/>
          <a:p>
            <a:r>
              <a:rPr lang="en-US" sz="1400" dirty="0">
                <a:latin typeface="Roboto Condensed Light" panose="02000000000000000000" pitchFamily="2" charset="0"/>
                <a:ea typeface="Roboto Condensed Light" panose="02000000000000000000" pitchFamily="2" charset="0"/>
              </a:rPr>
              <a:t>The yellow lines indicate the onset of lockdown in Italy and the bars show the actual number of covid-19 growth cases in the country at the time the mobility data was captured. The slightly increasing activity at the parks indicate that lives are slowly going back to normal for Italians by May 2020 compared to its low during March and April.</a:t>
            </a:r>
          </a:p>
        </p:txBody>
      </p:sp>
      <p:sp>
        <p:nvSpPr>
          <p:cNvPr id="8" name="TextBox 7"/>
          <p:cNvSpPr txBox="1"/>
          <p:nvPr/>
        </p:nvSpPr>
        <p:spPr>
          <a:xfrm>
            <a:off x="2641600" y="952500"/>
            <a:ext cx="3975100" cy="461665"/>
          </a:xfrm>
          <a:prstGeom prst="rect">
            <a:avLst/>
          </a:prstGeom>
          <a:noFill/>
        </p:spPr>
        <p:txBody>
          <a:bodyPr wrap="square" rtlCol="0">
            <a:spAutoFit/>
          </a:bodyPr>
          <a:lstStyle/>
          <a:p>
            <a:r>
              <a:rPr lang="en-US" sz="2400" b="1" dirty="0">
                <a:latin typeface="Roboto Condensed Light" panose="02000000000000000000" pitchFamily="2" charset="0"/>
                <a:ea typeface="Roboto Condensed Light" panose="02000000000000000000" pitchFamily="2" charset="0"/>
              </a:rPr>
              <a:t>COVID Situation</a:t>
            </a:r>
          </a:p>
        </p:txBody>
      </p:sp>
      <p:pic>
        <p:nvPicPr>
          <p:cNvPr id="102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8775700" y="155722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Residential Mobility Plateau</a:t>
            </a:r>
            <a:br>
              <a:rPr lang="en-US" sz="1100" b="1" dirty="0"/>
            </a:br>
            <a:r>
              <a:rPr lang="en-US" sz="1100" dirty="0"/>
              <a:t>The yellow line indicates that the lockdown protocol has reached its plateau and cases have gone down after it. </a:t>
            </a:r>
          </a:p>
        </p:txBody>
      </p:sp>
      <p:sp>
        <p:nvSpPr>
          <p:cNvPr id="16" name="Rectangle 15"/>
          <p:cNvSpPr/>
          <p:nvPr/>
        </p:nvSpPr>
        <p:spPr>
          <a:xfrm>
            <a:off x="8775700" y="2972808"/>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Covid-19 Cases Stabilizing</a:t>
            </a:r>
            <a:br>
              <a:rPr lang="en-US" sz="1100" b="1" dirty="0"/>
            </a:br>
            <a:r>
              <a:rPr lang="en-US" sz="1100" dirty="0"/>
              <a:t>The pandemic has eased a bit on its attack on Italy and the growth rate has decreased compared to the earlier months of March and April. </a:t>
            </a:r>
          </a:p>
        </p:txBody>
      </p:sp>
      <p:sp>
        <p:nvSpPr>
          <p:cNvPr id="17" name="Rectangle 16"/>
          <p:cNvSpPr/>
          <p:nvPr/>
        </p:nvSpPr>
        <p:spPr>
          <a:xfrm>
            <a:off x="8775700" y="438839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Grocery Activity Remains Lowered</a:t>
            </a:r>
            <a:br>
              <a:rPr lang="en-US" sz="1100" b="1" dirty="0"/>
            </a:br>
            <a:r>
              <a:rPr lang="en-US" sz="1100" dirty="0"/>
              <a:t>Groceries and pharmacies remain at a lower range compared to baseline data from before Covid-19. </a:t>
            </a:r>
          </a:p>
        </p:txBody>
      </p:sp>
    </p:spTree>
    <p:extLst>
      <p:ext uri="{BB962C8B-B14F-4D97-AF65-F5344CB8AC3E}">
        <p14:creationId xmlns:p14="http://schemas.microsoft.com/office/powerpoint/2010/main" val="59844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Country</a:t>
            </a:r>
          </a:p>
        </p:txBody>
      </p:sp>
      <p:sp>
        <p:nvSpPr>
          <p:cNvPr id="3" name="TextBox 2"/>
          <p:cNvSpPr txBox="1"/>
          <p:nvPr/>
        </p:nvSpPr>
        <p:spPr>
          <a:xfrm>
            <a:off x="2641600" y="2260600"/>
            <a:ext cx="2019300" cy="2246769"/>
          </a:xfrm>
          <a:prstGeom prst="rect">
            <a:avLst/>
          </a:prstGeom>
          <a:noFill/>
        </p:spPr>
        <p:txBody>
          <a:bodyPr wrap="square" rtlCol="0">
            <a:spAutoFit/>
          </a:bodyPr>
          <a:lstStyle/>
          <a:p>
            <a:r>
              <a:rPr lang="en-US" sz="1400" dirty="0"/>
              <a:t>The forecasted GDP is relatively close to the actual GDP growth of the country. An R^2 value of XX has been observed in the modeling of the data. </a:t>
            </a:r>
          </a:p>
          <a:p>
            <a:endParaRPr lang="en-US" sz="1400" dirty="0"/>
          </a:p>
          <a:p>
            <a:r>
              <a:rPr lang="en-US" sz="1400" dirty="0"/>
              <a:t>A projected increase in GDP is expected.</a:t>
            </a:r>
          </a:p>
        </p:txBody>
      </p:sp>
      <p:pic>
        <p:nvPicPr>
          <p:cNvPr id="7" name="Picture 6"/>
          <p:cNvPicPr>
            <a:picLocks noChangeAspect="1"/>
          </p:cNvPicPr>
          <p:nvPr/>
        </p:nvPicPr>
        <p:blipFill>
          <a:blip r:embed="rId2"/>
          <a:stretch>
            <a:fillRect/>
          </a:stretch>
        </p:blipFill>
        <p:spPr>
          <a:xfrm>
            <a:off x="4864100" y="1600856"/>
            <a:ext cx="6908800" cy="3983731"/>
          </a:xfrm>
          <a:prstGeom prst="rect">
            <a:avLst/>
          </a:prstGeom>
        </p:spPr>
      </p:pic>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Economic Forecast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Tree>
    <p:extLst>
      <p:ext uri="{BB962C8B-B14F-4D97-AF65-F5344CB8AC3E}">
        <p14:creationId xmlns:p14="http://schemas.microsoft.com/office/powerpoint/2010/main" val="123903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Country</a:t>
            </a:r>
          </a:p>
        </p:txBody>
      </p:sp>
      <p:sp>
        <p:nvSpPr>
          <p:cNvPr id="3" name="TextBox 2"/>
          <p:cNvSpPr txBox="1"/>
          <p:nvPr/>
        </p:nvSpPr>
        <p:spPr>
          <a:xfrm>
            <a:off x="2641600" y="2260600"/>
            <a:ext cx="2019300" cy="3539430"/>
          </a:xfrm>
          <a:prstGeom prst="rect">
            <a:avLst/>
          </a:prstGeom>
          <a:noFill/>
        </p:spPr>
        <p:txBody>
          <a:bodyPr wrap="square" rtlCol="0">
            <a:spAutoFit/>
          </a:bodyPr>
          <a:lstStyle/>
          <a:p>
            <a:r>
              <a:rPr lang="en-US" sz="1400" dirty="0"/>
              <a:t>Air quality in Singapore from all its air quality monitoring stations indicate Good to Moderate pollution levels at this time. The map updates from the globally stationed air monitoring sites every 48 hours and can be studied more closely to understand environmental contribution to the impact assessment of covid-19.</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Environment Assessment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pic>
        <p:nvPicPr>
          <p:cNvPr id="7" name="Picture 6">
            <a:extLst>
              <a:ext uri="{FF2B5EF4-FFF2-40B4-BE49-F238E27FC236}">
                <a16:creationId xmlns:a16="http://schemas.microsoft.com/office/drawing/2014/main" id="{8B476AF1-8E92-E745-AFF6-031ABAE3A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100" y="1549137"/>
            <a:ext cx="7118350" cy="4566005"/>
          </a:xfrm>
          <a:prstGeom prst="rect">
            <a:avLst/>
          </a:prstGeom>
        </p:spPr>
      </p:pic>
    </p:spTree>
    <p:extLst>
      <p:ext uri="{BB962C8B-B14F-4D97-AF65-F5344CB8AC3E}">
        <p14:creationId xmlns:p14="http://schemas.microsoft.com/office/powerpoint/2010/main" val="49712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Team Gideon</a:t>
            </a:r>
          </a:p>
        </p:txBody>
      </p:sp>
      <p:pic>
        <p:nvPicPr>
          <p:cNvPr id="15" name="Picture 14"/>
          <p:cNvPicPr>
            <a:picLocks noChangeAspect="1"/>
          </p:cNvPicPr>
          <p:nvPr/>
        </p:nvPicPr>
        <p:blipFill rotWithShape="1">
          <a:blip r:embed="rId2"/>
          <a:srcRect l="20588" t="12876" r="27940" b="43292"/>
          <a:stretch/>
        </p:blipFill>
        <p:spPr>
          <a:xfrm flipH="1">
            <a:off x="5473700" y="1571947"/>
            <a:ext cx="1551198" cy="1994399"/>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4274" t="4553" r="20261" b="24100"/>
          <a:stretch/>
        </p:blipFill>
        <p:spPr>
          <a:xfrm flipH="1">
            <a:off x="5473700" y="3727583"/>
            <a:ext cx="1551199" cy="1995370"/>
          </a:xfrm>
          <a:prstGeom prst="rect">
            <a:avLst/>
          </a:prstGeom>
        </p:spPr>
      </p:pic>
      <p:pic>
        <p:nvPicPr>
          <p:cNvPr id="17" name="Picture 16"/>
          <p:cNvPicPr>
            <a:picLocks noChangeAspect="1"/>
          </p:cNvPicPr>
          <p:nvPr/>
        </p:nvPicPr>
        <p:blipFill rotWithShape="1">
          <a:blip r:embed="rId4"/>
          <a:srcRect l="11480" t="248" r="11589" b="-248"/>
          <a:stretch/>
        </p:blipFill>
        <p:spPr>
          <a:xfrm flipH="1">
            <a:off x="7219799" y="1571947"/>
            <a:ext cx="1555813" cy="2007910"/>
          </a:xfrm>
          <a:prstGeom prst="rect">
            <a:avLst/>
          </a:prstGeom>
        </p:spPr>
      </p:pic>
      <p:pic>
        <p:nvPicPr>
          <p:cNvPr id="18" name="Picture 17"/>
          <p:cNvPicPr>
            <a:picLocks noChangeAspect="1"/>
          </p:cNvPicPr>
          <p:nvPr/>
        </p:nvPicPr>
        <p:blipFill rotWithShape="1">
          <a:blip r:embed="rId5" cstate="print">
            <a:extLst>
              <a:ext uri="{28A0092B-C50C-407E-A947-70E740481C1C}">
                <a14:useLocalDpi xmlns:a14="http://schemas.microsoft.com/office/drawing/2010/main" val="0"/>
              </a:ext>
            </a:extLst>
          </a:blip>
          <a:srcRect l="10770" r="13782" b="3541"/>
          <a:stretch/>
        </p:blipFill>
        <p:spPr>
          <a:xfrm flipH="1">
            <a:off x="7219799" y="3724846"/>
            <a:ext cx="1555813" cy="1989098"/>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l="22213" t="2711" r="25131" b="30212"/>
          <a:stretch/>
        </p:blipFill>
        <p:spPr>
          <a:xfrm flipH="1">
            <a:off x="8970513" y="1549138"/>
            <a:ext cx="1555813" cy="1981855"/>
          </a:xfrm>
          <a:prstGeom prst="rect">
            <a:avLst/>
          </a:prstGeom>
        </p:spPr>
      </p:pic>
      <p:sp>
        <p:nvSpPr>
          <p:cNvPr id="26" name="TextBox 25"/>
          <p:cNvSpPr txBox="1"/>
          <p:nvPr/>
        </p:nvSpPr>
        <p:spPr>
          <a:xfrm>
            <a:off x="2641599" y="1593159"/>
            <a:ext cx="2832101" cy="4401205"/>
          </a:xfrm>
          <a:prstGeom prst="rect">
            <a:avLst/>
          </a:prstGeom>
          <a:noFill/>
        </p:spPr>
        <p:txBody>
          <a:bodyPr wrap="square" rtlCol="0">
            <a:spAutoFit/>
          </a:bodyPr>
          <a:lstStyle/>
          <a:p>
            <a:r>
              <a:rPr lang="en-US" sz="1400" dirty="0"/>
              <a:t>Team GIDEON is comprised of the following members (clockwise from top left) : Nick </a:t>
            </a:r>
            <a:r>
              <a:rPr lang="en-US" sz="1400" dirty="0" err="1"/>
              <a:t>Tobia</a:t>
            </a:r>
            <a:r>
              <a:rPr lang="en-US" sz="1400" dirty="0"/>
              <a:t>, Kristel Zapata, Theresa Tan, Miguel Oscar Castelo and Helen Mary Labao-</a:t>
            </a:r>
            <a:r>
              <a:rPr lang="en-US" sz="1400" dirty="0" err="1"/>
              <a:t>Barrameda</a:t>
            </a:r>
            <a:r>
              <a:rPr lang="en-US" sz="1400" dirty="0"/>
              <a:t>.</a:t>
            </a:r>
          </a:p>
          <a:p>
            <a:endParaRPr lang="en-US" sz="1400" dirty="0"/>
          </a:p>
          <a:p>
            <a:r>
              <a:rPr lang="en-US" sz="1400" dirty="0"/>
              <a:t>They are colleagues and data consultants from a private research firm based in Metro Manila, Philippines. </a:t>
            </a:r>
          </a:p>
          <a:p>
            <a:endParaRPr lang="en-US" sz="1400" dirty="0"/>
          </a:p>
          <a:p>
            <a:r>
              <a:rPr lang="en-US" sz="1400" dirty="0"/>
              <a:t>Apart from the acronym, the team name is inspired by the story of Gideon in the book of Judges in the Bible which beat the odds in warfare with 3 symbolic items: trumpet (noise of human activity), clay jar (the enclosure caused by Covid-19), and the torch (night light NASA data). </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7" name="Picture 2" descr="http://localhost:8000/gqueers_space_apps/staging/images/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Tree>
    <p:extLst>
      <p:ext uri="{BB962C8B-B14F-4D97-AF65-F5344CB8AC3E}">
        <p14:creationId xmlns:p14="http://schemas.microsoft.com/office/powerpoint/2010/main" val="82122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646</Words>
  <Application>Microsoft Macintosh PowerPoint</Application>
  <PresentationFormat>Widescreen</PresentationFormat>
  <Paragraphs>87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 Condensed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CirroLytix</dc:creator>
  <cp:lastModifiedBy>Helen Mary Barrameda</cp:lastModifiedBy>
  <cp:revision>12</cp:revision>
  <dcterms:created xsi:type="dcterms:W3CDTF">2020-05-31T03:11:42Z</dcterms:created>
  <dcterms:modified xsi:type="dcterms:W3CDTF">2020-05-31T05:38:40Z</dcterms:modified>
</cp:coreProperties>
</file>