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8" autoAdjust="0"/>
    <p:restoredTop sz="94660"/>
  </p:normalViewPr>
  <p:slideViewPr>
    <p:cSldViewPr snapToGrid="0">
      <p:cViewPr varScale="1">
        <p:scale>
          <a:sx n="65" d="100"/>
          <a:sy n="65" d="100"/>
        </p:scale>
        <p:origin x="7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28148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5893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4822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6972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C4E41D-B3F7-4526-ABA4-1183C6C39B7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2583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168283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C4E41D-B3F7-4526-ABA4-1183C6C39B7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64432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C4E41D-B3F7-4526-ABA4-1183C6C39B7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88647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4E41D-B3F7-4526-ABA4-1183C6C39B7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71057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38227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C4E41D-B3F7-4526-ABA4-1183C6C39B7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670E6-F8E5-4D8A-B4F0-193ACD19E0D2}" type="slidenum">
              <a:rPr lang="en-US" smtClean="0"/>
              <a:t>‹#›</a:t>
            </a:fld>
            <a:endParaRPr lang="en-US"/>
          </a:p>
        </p:txBody>
      </p:sp>
    </p:spTree>
    <p:extLst>
      <p:ext uri="{BB962C8B-B14F-4D97-AF65-F5344CB8AC3E}">
        <p14:creationId xmlns:p14="http://schemas.microsoft.com/office/powerpoint/2010/main" val="269143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4E41D-B3F7-4526-ABA4-1183C6C39B77}" type="datetimeFigureOut">
              <a:rPr lang="en-US" smtClean="0"/>
              <a:t>5/31/2020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70E6-F8E5-4D8A-B4F0-193ACD19E0D2}" type="slidenum">
              <a:rPr lang="en-US" smtClean="0"/>
              <a:t>‹#›</a:t>
            </a:fld>
            <a:endParaRPr lang="en-US"/>
          </a:p>
        </p:txBody>
      </p:sp>
    </p:spTree>
    <p:extLst>
      <p:ext uri="{BB962C8B-B14F-4D97-AF65-F5344CB8AC3E}">
        <p14:creationId xmlns:p14="http://schemas.microsoft.com/office/powerpoint/2010/main" val="23235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Team GIDEON – Visit us at </a:t>
            </a:r>
            <a:r>
              <a:rPr lang="en-US" sz="2400" dirty="0" err="1">
                <a:latin typeface="Roboto Condensed Light" panose="02000000000000000000" pitchFamily="2" charset="0"/>
                <a:ea typeface="Roboto Condensed Light" panose="02000000000000000000" pitchFamily="2" charset="0"/>
              </a:rPr>
              <a:t>projectgideon.co</a:t>
            </a:r>
            <a:endParaRPr lang="en-US" sz="2400" dirty="0">
              <a:latin typeface="Roboto Condensed Light" panose="02000000000000000000" pitchFamily="2" charset="0"/>
              <a:ea typeface="Roboto Condensed Light" panose="02000000000000000000" pitchFamily="2" charset="0"/>
            </a:endParaRPr>
          </a:p>
        </p:txBody>
      </p:sp>
      <p:sp>
        <p:nvSpPr>
          <p:cNvPr id="7" name="Rounded Rectangle 6"/>
          <p:cNvSpPr/>
          <p:nvPr/>
        </p:nvSpPr>
        <p:spPr>
          <a:xfrm>
            <a:off x="2819400" y="1308099"/>
            <a:ext cx="2717800" cy="188647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Italy</a:t>
            </a:r>
          </a:p>
          <a:p>
            <a:r>
              <a:rPr lang="en-US" sz="1600" dirty="0">
                <a:solidFill>
                  <a:schemeClr val="bg1"/>
                </a:solidFill>
                <a:latin typeface="Roboto Condensed Light" panose="02000000000000000000" pitchFamily="2" charset="0"/>
                <a:ea typeface="Roboto Condensed Light" panose="02000000000000000000" pitchFamily="2" charset="0"/>
              </a:rPr>
              <a:t>Risk: High</a:t>
            </a:r>
          </a:p>
          <a:p>
            <a:r>
              <a:rPr lang="en-US" sz="1600" dirty="0">
                <a:solidFill>
                  <a:schemeClr val="bg1"/>
                </a:solidFill>
                <a:latin typeface="Roboto Condensed Light" panose="02000000000000000000" pitchFamily="2" charset="0"/>
                <a:ea typeface="Roboto Condensed Light" panose="02000000000000000000" pitchFamily="2" charset="0"/>
              </a:rPr>
              <a:t>GDP Change: +12.37%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+212%</a:t>
            </a:r>
          </a:p>
          <a:p>
            <a:r>
              <a:rPr lang="en-US" sz="1600" dirty="0">
                <a:solidFill>
                  <a:schemeClr val="bg1"/>
                </a:solidFill>
                <a:latin typeface="Roboto Condensed Light" panose="02000000000000000000" pitchFamily="2" charset="0"/>
                <a:ea typeface="Roboto Condensed Light" panose="02000000000000000000" pitchFamily="2" charset="0"/>
              </a:rPr>
              <a:t>Pollution: Low</a:t>
            </a:r>
          </a:p>
          <a:p>
            <a:r>
              <a:rPr lang="en-US" sz="1600" dirty="0">
                <a:solidFill>
                  <a:schemeClr val="bg1"/>
                </a:solidFill>
                <a:latin typeface="Roboto Condensed Light" panose="02000000000000000000" pitchFamily="2" charset="0"/>
                <a:ea typeface="Roboto Condensed Light" panose="02000000000000000000" pitchFamily="2" charset="0"/>
              </a:rPr>
              <a:t>Lockdown Index: 26 </a:t>
            </a:r>
          </a:p>
        </p:txBody>
      </p:sp>
      <p:sp>
        <p:nvSpPr>
          <p:cNvPr id="15" name="Rounded Rectangle 14"/>
          <p:cNvSpPr/>
          <p:nvPr/>
        </p:nvSpPr>
        <p:spPr>
          <a:xfrm>
            <a:off x="5803900" y="3575310"/>
            <a:ext cx="2717800" cy="188647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Sweden</a:t>
            </a:r>
          </a:p>
          <a:p>
            <a:r>
              <a:rPr lang="en-US" sz="1600" dirty="0">
                <a:solidFill>
                  <a:schemeClr val="tx1"/>
                </a:solidFill>
                <a:latin typeface="Roboto Condensed Light" panose="02000000000000000000" pitchFamily="2" charset="0"/>
                <a:ea typeface="Roboto Condensed Light" panose="02000000000000000000" pitchFamily="2" charset="0"/>
              </a:rPr>
              <a:t>Risk: Moderate-High</a:t>
            </a:r>
          </a:p>
          <a:p>
            <a:r>
              <a:rPr lang="en-US" sz="1600" dirty="0">
                <a:solidFill>
                  <a:schemeClr val="tx1"/>
                </a:solidFill>
                <a:latin typeface="Roboto Condensed Light" panose="02000000000000000000" pitchFamily="2" charset="0"/>
                <a:ea typeface="Roboto Condensed Light" panose="02000000000000000000" pitchFamily="2" charset="0"/>
              </a:rPr>
              <a:t>GDP Change: +0.33%</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+223%</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9</a:t>
            </a:r>
          </a:p>
        </p:txBody>
      </p:sp>
      <p:sp>
        <p:nvSpPr>
          <p:cNvPr id="16" name="Rounded Rectangle 15"/>
          <p:cNvSpPr/>
          <p:nvPr/>
        </p:nvSpPr>
        <p:spPr>
          <a:xfrm>
            <a:off x="5803900" y="1308099"/>
            <a:ext cx="2717800" cy="188647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Roboto Condensed Light" panose="02000000000000000000" pitchFamily="2" charset="0"/>
                <a:ea typeface="Roboto Condensed Light" panose="02000000000000000000" pitchFamily="2" charset="0"/>
              </a:rPr>
              <a:t>Philippines</a:t>
            </a:r>
          </a:p>
          <a:p>
            <a:r>
              <a:rPr lang="en-US" sz="1600" dirty="0">
                <a:solidFill>
                  <a:schemeClr val="tx1"/>
                </a:solidFill>
                <a:latin typeface="Roboto Condensed Light" panose="02000000000000000000" pitchFamily="2" charset="0"/>
                <a:ea typeface="Roboto Condensed Light" panose="02000000000000000000" pitchFamily="2" charset="0"/>
              </a:rPr>
              <a:t>Risk: Moderate</a:t>
            </a:r>
          </a:p>
          <a:p>
            <a:r>
              <a:rPr lang="en-US" sz="1600" dirty="0">
                <a:solidFill>
                  <a:schemeClr val="tx1"/>
                </a:solidFill>
                <a:latin typeface="Roboto Condensed Light" panose="02000000000000000000" pitchFamily="2" charset="0"/>
                <a:ea typeface="Roboto Condensed Light" panose="02000000000000000000" pitchFamily="2" charset="0"/>
              </a:rPr>
              <a:t>GDP Change: +5%</a:t>
            </a:r>
          </a:p>
          <a:p>
            <a:r>
              <a:rPr lang="en-US" sz="1600" dirty="0" err="1">
                <a:solidFill>
                  <a:schemeClr val="tx1"/>
                </a:solidFill>
                <a:latin typeface="Roboto Condensed Light" panose="02000000000000000000" pitchFamily="2" charset="0"/>
                <a:ea typeface="Roboto Condensed Light" panose="02000000000000000000" pitchFamily="2" charset="0"/>
              </a:rPr>
              <a:t>Covid</a:t>
            </a:r>
            <a:r>
              <a:rPr lang="en-US" sz="1600" dirty="0">
                <a:solidFill>
                  <a:schemeClr val="tx1"/>
                </a:solidFill>
                <a:latin typeface="Roboto Condensed Light" panose="02000000000000000000" pitchFamily="2" charset="0"/>
                <a:ea typeface="Roboto Condensed Light" panose="02000000000000000000" pitchFamily="2" charset="0"/>
              </a:rPr>
              <a:t> Growth: +171%</a:t>
            </a:r>
          </a:p>
          <a:p>
            <a:r>
              <a:rPr lang="en-US" sz="1600" dirty="0">
                <a:solidFill>
                  <a:schemeClr val="tx1"/>
                </a:solidFill>
                <a:latin typeface="Roboto Condensed Light" panose="02000000000000000000" pitchFamily="2" charset="0"/>
                <a:ea typeface="Roboto Condensed Light" panose="02000000000000000000" pitchFamily="2" charset="0"/>
              </a:rPr>
              <a:t>Pollution: Low</a:t>
            </a:r>
          </a:p>
          <a:p>
            <a:r>
              <a:rPr lang="en-US" sz="1600" dirty="0">
                <a:solidFill>
                  <a:schemeClr val="tx1"/>
                </a:solidFill>
                <a:latin typeface="Roboto Condensed Light" panose="02000000000000000000" pitchFamily="2" charset="0"/>
                <a:ea typeface="Roboto Condensed Light" panose="02000000000000000000" pitchFamily="2" charset="0"/>
              </a:rPr>
              <a:t>Lockdown Index : 33</a:t>
            </a:r>
          </a:p>
        </p:txBody>
      </p:sp>
      <p:sp>
        <p:nvSpPr>
          <p:cNvPr id="17" name="Rounded Rectangle 16"/>
          <p:cNvSpPr/>
          <p:nvPr/>
        </p:nvSpPr>
        <p:spPr>
          <a:xfrm>
            <a:off x="8902700" y="1308099"/>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Singapore</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+2.17%</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+400%</a:t>
            </a:r>
          </a:p>
          <a:p>
            <a:r>
              <a:rPr lang="en-US" sz="1600" dirty="0">
                <a:solidFill>
                  <a:schemeClr val="bg1"/>
                </a:solidFill>
                <a:latin typeface="Roboto Condensed Light" panose="02000000000000000000" pitchFamily="2" charset="0"/>
                <a:ea typeface="Roboto Condensed Light" panose="02000000000000000000" pitchFamily="2" charset="0"/>
              </a:rPr>
              <a:t>Pollution: Moderate</a:t>
            </a:r>
          </a:p>
          <a:p>
            <a:r>
              <a:rPr lang="en-US" sz="1600" dirty="0">
                <a:solidFill>
                  <a:schemeClr val="bg1"/>
                </a:solidFill>
                <a:latin typeface="Roboto Condensed Light" panose="02000000000000000000" pitchFamily="2" charset="0"/>
                <a:ea typeface="Roboto Condensed Light" panose="02000000000000000000" pitchFamily="2" charset="0"/>
              </a:rPr>
              <a:t>Lockdown Index: 41</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5"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0" name="Rounded Rectangle 19">
            <a:extLst>
              <a:ext uri="{FF2B5EF4-FFF2-40B4-BE49-F238E27FC236}">
                <a16:creationId xmlns:a16="http://schemas.microsoft.com/office/drawing/2014/main" id="{04038C0F-F9A7-1542-8E45-9C5DB9F3CD17}"/>
              </a:ext>
            </a:extLst>
          </p:cNvPr>
          <p:cNvSpPr/>
          <p:nvPr/>
        </p:nvSpPr>
        <p:spPr>
          <a:xfrm>
            <a:off x="2819400" y="3575310"/>
            <a:ext cx="2717800" cy="188647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latin typeface="Roboto Condensed Light" panose="02000000000000000000" pitchFamily="2" charset="0"/>
                <a:ea typeface="Roboto Condensed Light" panose="02000000000000000000" pitchFamily="2" charset="0"/>
              </a:rPr>
              <a:t>Japan</a:t>
            </a:r>
          </a:p>
          <a:p>
            <a:r>
              <a:rPr lang="en-US" sz="1600" dirty="0">
                <a:solidFill>
                  <a:schemeClr val="bg1"/>
                </a:solidFill>
                <a:latin typeface="Roboto Condensed Light" panose="02000000000000000000" pitchFamily="2" charset="0"/>
                <a:ea typeface="Roboto Condensed Light" panose="02000000000000000000" pitchFamily="2" charset="0"/>
              </a:rPr>
              <a:t>Risk: Low</a:t>
            </a:r>
          </a:p>
          <a:p>
            <a:r>
              <a:rPr lang="en-US" sz="1600" dirty="0">
                <a:solidFill>
                  <a:schemeClr val="bg1"/>
                </a:solidFill>
                <a:latin typeface="Roboto Condensed Light" panose="02000000000000000000" pitchFamily="2" charset="0"/>
                <a:ea typeface="Roboto Condensed Light" panose="02000000000000000000" pitchFamily="2" charset="0"/>
              </a:rPr>
              <a:t>GDP Change: -0.51%</a:t>
            </a:r>
          </a:p>
          <a:p>
            <a:r>
              <a:rPr lang="en-US" sz="1600" dirty="0" err="1">
                <a:solidFill>
                  <a:schemeClr val="bg1"/>
                </a:solidFill>
                <a:latin typeface="Roboto Condensed Light" panose="02000000000000000000" pitchFamily="2" charset="0"/>
                <a:ea typeface="Roboto Condensed Light" panose="02000000000000000000" pitchFamily="2" charset="0"/>
              </a:rPr>
              <a:t>Covid</a:t>
            </a:r>
            <a:r>
              <a:rPr lang="en-US" sz="1600" dirty="0">
                <a:solidFill>
                  <a:schemeClr val="bg1"/>
                </a:solidFill>
                <a:latin typeface="Roboto Condensed Light" panose="02000000000000000000" pitchFamily="2" charset="0"/>
                <a:ea typeface="Roboto Condensed Light" panose="02000000000000000000" pitchFamily="2" charset="0"/>
              </a:rPr>
              <a:t> Growth: +248%</a:t>
            </a:r>
          </a:p>
          <a:p>
            <a:r>
              <a:rPr lang="en-US" sz="1600" dirty="0">
                <a:solidFill>
                  <a:schemeClr val="bg1"/>
                </a:solidFill>
                <a:latin typeface="Roboto Condensed Light" panose="02000000000000000000" pitchFamily="2" charset="0"/>
                <a:ea typeface="Roboto Condensed Light" panose="02000000000000000000" pitchFamily="2" charset="0"/>
              </a:rPr>
              <a:t>Pollution: Low </a:t>
            </a:r>
          </a:p>
          <a:p>
            <a:r>
              <a:rPr lang="en-US" sz="1600" dirty="0">
                <a:solidFill>
                  <a:schemeClr val="bg1"/>
                </a:solidFill>
                <a:latin typeface="Roboto Condensed Light" panose="02000000000000000000" pitchFamily="2" charset="0"/>
                <a:ea typeface="Roboto Condensed Light" panose="02000000000000000000" pitchFamily="2" charset="0"/>
              </a:rPr>
              <a:t>Lockdown Index: 13</a:t>
            </a:r>
          </a:p>
        </p:txBody>
      </p:sp>
      <p:sp>
        <p:nvSpPr>
          <p:cNvPr id="18" name="Rectangle 17"/>
          <p:cNvSpPr/>
          <p:nvPr/>
        </p:nvSpPr>
        <p:spPr>
          <a:xfrm>
            <a:off x="6719013" y="707661"/>
            <a:ext cx="5472987"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is an integrated public policy information portal that aims to measure the impact of COVID on various countries and its effect in economic, health and environmental terms. The countries that are able to contain COVID while keeping their economy afloat with minimal impact to the environment stand the best chance of sustainably bouncing back after this crisis. </a:t>
            </a:r>
            <a:br>
              <a:rPr lang="en-US" sz="2400" dirty="0"/>
            </a:br>
            <a:endParaRPr lang="en-US" sz="2400" dirty="0"/>
          </a:p>
          <a:p>
            <a:br>
              <a:rPr lang="en-US" sz="2400" dirty="0"/>
            </a:br>
            <a:endParaRPr lang="en-US" sz="2400" dirty="0"/>
          </a:p>
          <a:p>
            <a:endParaRPr lang="en-US" sz="2400" dirty="0"/>
          </a:p>
        </p:txBody>
      </p:sp>
      <p:sp>
        <p:nvSpPr>
          <p:cNvPr id="26" name="Rectangle 25">
            <a:extLst>
              <a:ext uri="{FF2B5EF4-FFF2-40B4-BE49-F238E27FC236}">
                <a16:creationId xmlns:a16="http://schemas.microsoft.com/office/drawing/2014/main" id="{F615AC91-E64E-4708-8948-C193B48954B8}"/>
              </a:ext>
            </a:extLst>
          </p:cNvPr>
          <p:cNvSpPr/>
          <p:nvPr/>
        </p:nvSpPr>
        <p:spPr>
          <a:xfrm>
            <a:off x="6719012" y="685800"/>
            <a:ext cx="5472987"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Using a combination of Earth Observation data (VIIRS and Sentinel-5p) to predict GDP growth and air pollution levels, Google mobility data, and COVID infection data from Johns Hopkins University, GIDEON ranks 5 observed countries on a risk scaled based on their ability to recover economic activity while managing COVID infections and air pollution.</a:t>
            </a:r>
            <a:br>
              <a:rPr lang="en-US" sz="2400" dirty="0"/>
            </a:br>
            <a:endParaRPr lang="en-US" sz="2400" dirty="0"/>
          </a:p>
          <a:p>
            <a:r>
              <a:rPr lang="en-US" sz="2400" dirty="0"/>
              <a:t>Low Risk – Singapore and Japan</a:t>
            </a:r>
          </a:p>
          <a:p>
            <a:r>
              <a:rPr lang="en-US" sz="2400" dirty="0"/>
              <a:t>Moderate – Philippines</a:t>
            </a:r>
          </a:p>
          <a:p>
            <a:r>
              <a:rPr lang="en-US" sz="2400" dirty="0"/>
              <a:t>Moderate-High – Sweden</a:t>
            </a:r>
          </a:p>
          <a:p>
            <a:r>
              <a:rPr lang="en-US" sz="2400" dirty="0"/>
              <a:t>High - Italy</a:t>
            </a:r>
          </a:p>
          <a:p>
            <a:br>
              <a:rPr lang="en-US" sz="2400" dirty="0"/>
            </a:br>
            <a:endParaRPr lang="en-US" sz="2400" dirty="0"/>
          </a:p>
          <a:p>
            <a:endParaRPr lang="en-US" sz="2400" dirty="0"/>
          </a:p>
        </p:txBody>
      </p:sp>
    </p:spTree>
    <p:extLst>
      <p:ext uri="{BB962C8B-B14F-4D97-AF65-F5344CB8AC3E}">
        <p14:creationId xmlns:p14="http://schemas.microsoft.com/office/powerpoint/2010/main" val="17572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Snapshot</a:t>
            </a:r>
          </a:p>
        </p:txBody>
      </p:sp>
      <p:sp>
        <p:nvSpPr>
          <p:cNvPr id="20" name="Rectangle 19"/>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Meet the Team</a:t>
            </a:r>
          </a:p>
        </p:txBody>
      </p:sp>
      <p:pic>
        <p:nvPicPr>
          <p:cNvPr id="2" name="Picture 1"/>
          <p:cNvPicPr>
            <a:picLocks noChangeAspect="1"/>
          </p:cNvPicPr>
          <p:nvPr/>
        </p:nvPicPr>
        <p:blipFill>
          <a:blip r:embed="rId2"/>
          <a:stretch>
            <a:fillRect/>
          </a:stretch>
        </p:blipFill>
        <p:spPr>
          <a:xfrm>
            <a:off x="4921051" y="1457584"/>
            <a:ext cx="3645099" cy="4127003"/>
          </a:xfrm>
          <a:prstGeom prst="rect">
            <a:avLst/>
          </a:prstGeom>
        </p:spPr>
      </p:pic>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Select Country</a:t>
            </a:r>
          </a:p>
        </p:txBody>
      </p:sp>
      <p:sp>
        <p:nvSpPr>
          <p:cNvPr id="3" name="TextBox 2"/>
          <p:cNvSpPr txBox="1"/>
          <p:nvPr/>
        </p:nvSpPr>
        <p:spPr>
          <a:xfrm>
            <a:off x="2641600" y="2260600"/>
            <a:ext cx="2019300" cy="3754874"/>
          </a:xfrm>
          <a:prstGeom prst="rect">
            <a:avLst/>
          </a:prstGeom>
          <a:noFill/>
        </p:spPr>
        <p:txBody>
          <a:bodyPr wrap="square" rtlCol="0">
            <a:spAutoFit/>
          </a:bodyPr>
          <a:lstStyle/>
          <a:p>
            <a:r>
              <a:rPr lang="en-US" sz="1400" dirty="0">
                <a:latin typeface="Roboto Condensed Light" panose="02000000000000000000" pitchFamily="2" charset="0"/>
                <a:ea typeface="Roboto Condensed Light" panose="02000000000000000000" pitchFamily="2" charset="0"/>
              </a:rPr>
              <a:t>The yellow lines indicate the onset of lockdown in Italy and the bars show the actual number of covid-19 growth cases in the country at the time the mobility data was captured. The slightly increasing activity at the parks indicate that lives are slowly going back to normal for Italians by May 2020 compared to its low during March and April.</a:t>
            </a:r>
          </a:p>
        </p:txBody>
      </p:sp>
      <p:sp>
        <p:nvSpPr>
          <p:cNvPr id="8" name="TextBox 7"/>
          <p:cNvSpPr txBox="1"/>
          <p:nvPr/>
        </p:nvSpPr>
        <p:spPr>
          <a:xfrm>
            <a:off x="2641600" y="952500"/>
            <a:ext cx="3975100" cy="461665"/>
          </a:xfrm>
          <a:prstGeom prst="rect">
            <a:avLst/>
          </a:prstGeom>
          <a:noFill/>
        </p:spPr>
        <p:txBody>
          <a:bodyPr wrap="square" rtlCol="0">
            <a:spAutoFit/>
          </a:bodyPr>
          <a:lstStyle/>
          <a:p>
            <a:r>
              <a:rPr lang="en-US" sz="2400" b="1" dirty="0">
                <a:latin typeface="Roboto Condensed Light" panose="02000000000000000000" pitchFamily="2" charset="0"/>
                <a:ea typeface="Roboto Condensed Light" panose="02000000000000000000" pitchFamily="2" charset="0"/>
              </a:rPr>
              <a:t>COVID Situation</a:t>
            </a:r>
          </a:p>
        </p:txBody>
      </p:sp>
      <p:pic>
        <p:nvPicPr>
          <p:cNvPr id="1026" name="Picture 2" descr="http://localhost:8000/gqueers_space_apps/staging/image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8775700" y="155722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Residential Mobility Plateau</a:t>
            </a:r>
            <a:br>
              <a:rPr lang="en-US" sz="1100" b="1" dirty="0"/>
            </a:br>
            <a:r>
              <a:rPr lang="en-US" sz="1100" dirty="0"/>
              <a:t>The yellow line indicates that the lockdown protocol has reached its plateau and cases have gone down after it. </a:t>
            </a:r>
          </a:p>
        </p:txBody>
      </p:sp>
      <p:sp>
        <p:nvSpPr>
          <p:cNvPr id="16" name="Rectangle 15"/>
          <p:cNvSpPr/>
          <p:nvPr/>
        </p:nvSpPr>
        <p:spPr>
          <a:xfrm>
            <a:off x="8775700" y="2972808"/>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Covid-19 Cases Stabilizing</a:t>
            </a:r>
            <a:br>
              <a:rPr lang="en-US" sz="1100" b="1" dirty="0"/>
            </a:br>
            <a:r>
              <a:rPr lang="en-US" sz="1100" dirty="0"/>
              <a:t>The pandemic has eased a bit on its attack on Italy and the growth rate has decreased compared to the earlier months of March and April. </a:t>
            </a:r>
          </a:p>
        </p:txBody>
      </p:sp>
      <p:sp>
        <p:nvSpPr>
          <p:cNvPr id="17" name="Rectangle 16"/>
          <p:cNvSpPr/>
          <p:nvPr/>
        </p:nvSpPr>
        <p:spPr>
          <a:xfrm>
            <a:off x="8775700" y="4388393"/>
            <a:ext cx="3149600" cy="1096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Grocery Activity Remains Lowered</a:t>
            </a:r>
            <a:br>
              <a:rPr lang="en-US" sz="1100" b="1" dirty="0"/>
            </a:br>
            <a:r>
              <a:rPr lang="en-US" sz="1100" dirty="0"/>
              <a:t>Groceries and pharmacies remain at a lower range compared to baseline data from before Covid-19. </a:t>
            </a:r>
          </a:p>
        </p:txBody>
      </p:sp>
      <p:sp>
        <p:nvSpPr>
          <p:cNvPr id="18" name="Rectangle 17">
            <a:extLst>
              <a:ext uri="{FF2B5EF4-FFF2-40B4-BE49-F238E27FC236}">
                <a16:creationId xmlns:a16="http://schemas.microsoft.com/office/drawing/2014/main" id="{76AD969D-08EC-41B9-AF3C-56B81FF94D3E}"/>
              </a:ext>
            </a:extLst>
          </p:cNvPr>
          <p:cNvSpPr/>
          <p:nvPr/>
        </p:nvSpPr>
        <p:spPr>
          <a:xfrm>
            <a:off x="0" y="674793"/>
            <a:ext cx="4921051" cy="6172200"/>
          </a:xfrm>
          <a:prstGeom prst="rect">
            <a:avLst/>
          </a:prstGeom>
          <a:solidFill>
            <a:schemeClr val="bg2">
              <a:lumMod val="10000"/>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provides a snapshot of a country situation on the mobility of its inhabitants in relation to the infection growth rates.</a:t>
            </a:r>
            <a:br>
              <a:rPr lang="en-US" sz="2400" dirty="0"/>
            </a:br>
            <a:br>
              <a:rPr lang="en-US" sz="2400" dirty="0"/>
            </a:br>
            <a:r>
              <a:rPr lang="en-US" sz="2400" dirty="0"/>
              <a:t>Google Mobility data shows Singapore with the highest lockdown index and therefore lowest mobility. Meanwhile, Sweden, which did not impose a lockdown, has the highest mobility.</a:t>
            </a:r>
          </a:p>
          <a:p>
            <a:endParaRPr lang="en-US" sz="2400" dirty="0"/>
          </a:p>
          <a:p>
            <a:endParaRPr lang="en-US" sz="2400" dirty="0"/>
          </a:p>
        </p:txBody>
      </p:sp>
      <p:sp>
        <p:nvSpPr>
          <p:cNvPr id="25" name="Rectangle 24">
            <a:extLst>
              <a:ext uri="{FF2B5EF4-FFF2-40B4-BE49-F238E27FC236}">
                <a16:creationId xmlns:a16="http://schemas.microsoft.com/office/drawing/2014/main" id="{D1E7500F-CDA1-4802-B7E0-BEFF57B88575}"/>
              </a:ext>
            </a:extLst>
          </p:cNvPr>
          <p:cNvSpPr/>
          <p:nvPr/>
        </p:nvSpPr>
        <p:spPr>
          <a:xfrm>
            <a:off x="0" y="683932"/>
            <a:ext cx="4921051"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also crawls COVID pandemic news on each country with a set of headlines and URL links listed on the dashboard.</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5984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388100"/>
            <a:ext cx="9753600" cy="4699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3" name="TextBox 2"/>
          <p:cNvSpPr txBox="1"/>
          <p:nvPr/>
        </p:nvSpPr>
        <p:spPr>
          <a:xfrm>
            <a:off x="2641599" y="1500358"/>
            <a:ext cx="2532507" cy="1815882"/>
          </a:xfrm>
          <a:prstGeom prst="rect">
            <a:avLst/>
          </a:prstGeom>
          <a:noFill/>
        </p:spPr>
        <p:txBody>
          <a:bodyPr wrap="square" rtlCol="0">
            <a:spAutoFit/>
          </a:bodyPr>
          <a:lstStyle/>
          <a:p>
            <a:r>
              <a:rPr lang="en-US" sz="1400" dirty="0"/>
              <a:t>The forecasted GDP is relatively close to the actual GDP growth of the country. An R^2 value of XX has been observed in the modeling of the data. </a:t>
            </a:r>
          </a:p>
          <a:p>
            <a:endParaRPr lang="en-US" sz="1400" dirty="0"/>
          </a:p>
          <a:p>
            <a:r>
              <a:rPr lang="en-US" sz="1400" dirty="0"/>
              <a:t>A projected increase in GDP is expected.</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Economic Forecast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cxnSp>
        <p:nvCxnSpPr>
          <p:cNvPr id="4" name="Straight Connector 3"/>
          <p:cNvCxnSpPr/>
          <p:nvPr/>
        </p:nvCxnSpPr>
        <p:spPr>
          <a:xfrm>
            <a:off x="3086100" y="5138999"/>
            <a:ext cx="12573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6100" y="5558099"/>
            <a:ext cx="12573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175000" y="4872299"/>
            <a:ext cx="1168400" cy="276999"/>
          </a:xfrm>
          <a:prstGeom prst="rect">
            <a:avLst/>
          </a:prstGeom>
          <a:noFill/>
        </p:spPr>
        <p:txBody>
          <a:bodyPr wrap="square" rtlCol="0">
            <a:spAutoFit/>
          </a:bodyPr>
          <a:lstStyle/>
          <a:p>
            <a:pPr algn="ctr"/>
            <a:r>
              <a:rPr lang="en-US" sz="1200" dirty="0"/>
              <a:t>Current</a:t>
            </a:r>
          </a:p>
        </p:txBody>
      </p:sp>
      <p:sp>
        <p:nvSpPr>
          <p:cNvPr id="30" name="TextBox 29"/>
          <p:cNvSpPr txBox="1"/>
          <p:nvPr/>
        </p:nvSpPr>
        <p:spPr>
          <a:xfrm>
            <a:off x="3175000" y="5260849"/>
            <a:ext cx="1168400" cy="276999"/>
          </a:xfrm>
          <a:prstGeom prst="rect">
            <a:avLst/>
          </a:prstGeom>
          <a:noFill/>
        </p:spPr>
        <p:txBody>
          <a:bodyPr wrap="square" rtlCol="0">
            <a:spAutoFit/>
          </a:bodyPr>
          <a:lstStyle/>
          <a:p>
            <a:pPr algn="ctr"/>
            <a:r>
              <a:rPr lang="en-US" sz="1200" dirty="0"/>
              <a:t>Predicted GDP</a:t>
            </a:r>
          </a:p>
        </p:txBody>
      </p:sp>
      <p:pic>
        <p:nvPicPr>
          <p:cNvPr id="8" name="Picture 7"/>
          <p:cNvPicPr>
            <a:picLocks noChangeAspect="1"/>
          </p:cNvPicPr>
          <p:nvPr/>
        </p:nvPicPr>
        <p:blipFill>
          <a:blip r:embed="rId3"/>
          <a:stretch>
            <a:fillRect/>
          </a:stretch>
        </p:blipFill>
        <p:spPr>
          <a:xfrm>
            <a:off x="5377305" y="795983"/>
            <a:ext cx="2822656" cy="1743493"/>
          </a:xfrm>
          <a:prstGeom prst="rect">
            <a:avLst/>
          </a:prstGeom>
        </p:spPr>
      </p:pic>
      <p:pic>
        <p:nvPicPr>
          <p:cNvPr id="9" name="Picture 8"/>
          <p:cNvPicPr>
            <a:picLocks noChangeAspect="1"/>
          </p:cNvPicPr>
          <p:nvPr/>
        </p:nvPicPr>
        <p:blipFill>
          <a:blip r:embed="rId4"/>
          <a:stretch>
            <a:fillRect/>
          </a:stretch>
        </p:blipFill>
        <p:spPr>
          <a:xfrm>
            <a:off x="8403160" y="795983"/>
            <a:ext cx="2817797" cy="1743493"/>
          </a:xfrm>
          <a:prstGeom prst="rect">
            <a:avLst/>
          </a:prstGeom>
        </p:spPr>
      </p:pic>
      <p:pic>
        <p:nvPicPr>
          <p:cNvPr id="10" name="Picture 9"/>
          <p:cNvPicPr>
            <a:picLocks noChangeAspect="1"/>
          </p:cNvPicPr>
          <p:nvPr/>
        </p:nvPicPr>
        <p:blipFill>
          <a:blip r:embed="rId5"/>
          <a:stretch>
            <a:fillRect/>
          </a:stretch>
        </p:blipFill>
        <p:spPr>
          <a:xfrm>
            <a:off x="5377305" y="2649659"/>
            <a:ext cx="2822656" cy="1746499"/>
          </a:xfrm>
          <a:prstGeom prst="rect">
            <a:avLst/>
          </a:prstGeom>
        </p:spPr>
      </p:pic>
      <p:pic>
        <p:nvPicPr>
          <p:cNvPr id="11" name="Picture 10"/>
          <p:cNvPicPr>
            <a:picLocks noChangeAspect="1"/>
          </p:cNvPicPr>
          <p:nvPr/>
        </p:nvPicPr>
        <p:blipFill>
          <a:blip r:embed="rId6"/>
          <a:stretch>
            <a:fillRect/>
          </a:stretch>
        </p:blipFill>
        <p:spPr>
          <a:xfrm>
            <a:off x="8403160" y="2649659"/>
            <a:ext cx="2817797" cy="1742347"/>
          </a:xfrm>
          <a:prstGeom prst="rect">
            <a:avLst/>
          </a:prstGeom>
        </p:spPr>
      </p:pic>
      <p:pic>
        <p:nvPicPr>
          <p:cNvPr id="12" name="Picture 11"/>
          <p:cNvPicPr>
            <a:picLocks noChangeAspect="1"/>
          </p:cNvPicPr>
          <p:nvPr/>
        </p:nvPicPr>
        <p:blipFill>
          <a:blip r:embed="rId7"/>
          <a:stretch>
            <a:fillRect/>
          </a:stretch>
        </p:blipFill>
        <p:spPr>
          <a:xfrm>
            <a:off x="5377305" y="4524089"/>
            <a:ext cx="2822656" cy="1748362"/>
          </a:xfrm>
          <a:prstGeom prst="rect">
            <a:avLst/>
          </a:prstGeom>
        </p:spPr>
      </p:pic>
      <p:sp>
        <p:nvSpPr>
          <p:cNvPr id="24" name="Rectangle 23">
            <a:extLst>
              <a:ext uri="{FF2B5EF4-FFF2-40B4-BE49-F238E27FC236}">
                <a16:creationId xmlns:a16="http://schemas.microsoft.com/office/drawing/2014/main" id="{281D1A68-EB81-45BD-BD9F-DEE4483B1295}"/>
              </a:ext>
            </a:extLst>
          </p:cNvPr>
          <p:cNvSpPr/>
          <p:nvPr/>
        </p:nvSpPr>
        <p:spPr>
          <a:xfrm>
            <a:off x="0" y="671560"/>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The key feature of GIDEON is a nowcast of GDP growth. It models GDP growth on change in night lights and Nitrogen Dioxide levels.* This provides a leading indicator of activity ahead of the usual quarterly announcements.</a:t>
            </a:r>
            <a:br>
              <a:rPr lang="en-US" sz="2400" dirty="0"/>
            </a:br>
            <a:br>
              <a:rPr lang="en-US" sz="2400" dirty="0"/>
            </a:br>
            <a:r>
              <a:rPr lang="en-US" sz="2400" dirty="0"/>
              <a:t>GIDEON enables its primary audience – government policymakers –to quickly respond and calibrate strategies to safely navigate a country through the pandemic.</a:t>
            </a:r>
          </a:p>
          <a:p>
            <a:endParaRPr lang="en-US" sz="2400" dirty="0"/>
          </a:p>
          <a:p>
            <a:endParaRPr lang="en-US" sz="2400" dirty="0"/>
          </a:p>
          <a:p>
            <a:r>
              <a:rPr lang="en-US" sz="2000" dirty="0"/>
              <a:t>*Nightlights data – VIIRS; NO2 – Sentinel-5p </a:t>
            </a:r>
          </a:p>
          <a:p>
            <a:endParaRPr lang="en-US" sz="2400" dirty="0"/>
          </a:p>
        </p:txBody>
      </p:sp>
    </p:spTree>
    <p:extLst>
      <p:ext uri="{BB962C8B-B14F-4D97-AF65-F5344CB8AC3E}">
        <p14:creationId xmlns:p14="http://schemas.microsoft.com/office/powerpoint/2010/main" val="11521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Visit us at </a:t>
            </a:r>
            <a:r>
              <a:rPr lang="en-US" sz="2400" dirty="0" err="1"/>
              <a:t>projectgideon.co</a:t>
            </a:r>
            <a:endParaRPr lang="en-US" sz="2400" dirty="0"/>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24" name="Rectangle 23"/>
          <p:cNvSpPr/>
          <p:nvPr/>
        </p:nvSpPr>
        <p:spPr>
          <a:xfrm>
            <a:off x="2641600" y="1557223"/>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Country</a:t>
            </a:r>
          </a:p>
        </p:txBody>
      </p:sp>
      <p:sp>
        <p:nvSpPr>
          <p:cNvPr id="3" name="TextBox 2"/>
          <p:cNvSpPr txBox="1"/>
          <p:nvPr/>
        </p:nvSpPr>
        <p:spPr>
          <a:xfrm>
            <a:off x="2641600" y="2260600"/>
            <a:ext cx="2019300" cy="3539430"/>
          </a:xfrm>
          <a:prstGeom prst="rect">
            <a:avLst/>
          </a:prstGeom>
          <a:noFill/>
        </p:spPr>
        <p:txBody>
          <a:bodyPr wrap="square" rtlCol="0">
            <a:spAutoFit/>
          </a:bodyPr>
          <a:lstStyle/>
          <a:p>
            <a:r>
              <a:rPr lang="en-US" sz="1400" dirty="0"/>
              <a:t>Air quality in Singapore from all its air quality monitoring stations indicate Good to Moderate pollution levels at this time. The map updates from the globally stationed air monitoring sites every 48 hours and can be studied more closely to understand environmental contribution to the impact assessment of covid-19.</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Environment Assessment</a:t>
            </a:r>
          </a:p>
        </p:txBody>
      </p:sp>
      <p:sp>
        <p:nvSpPr>
          <p:cNvPr id="15" name="Rectangle 14"/>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16" name="Picture 2" descr="http://localhost:8000/gqueers_space_apps/staging/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pic>
        <p:nvPicPr>
          <p:cNvPr id="7" name="Picture 6">
            <a:extLst>
              <a:ext uri="{FF2B5EF4-FFF2-40B4-BE49-F238E27FC236}">
                <a16:creationId xmlns:a16="http://schemas.microsoft.com/office/drawing/2014/main" id="{8B476AF1-8E92-E745-AFF6-031ABAE3A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100" y="1549137"/>
            <a:ext cx="7118350" cy="4566005"/>
          </a:xfrm>
          <a:prstGeom prst="rect">
            <a:avLst/>
          </a:prstGeom>
        </p:spPr>
      </p:pic>
      <p:sp>
        <p:nvSpPr>
          <p:cNvPr id="18" name="Rectangle 17">
            <a:extLst>
              <a:ext uri="{FF2B5EF4-FFF2-40B4-BE49-F238E27FC236}">
                <a16:creationId xmlns:a16="http://schemas.microsoft.com/office/drawing/2014/main" id="{742AB518-ED07-4019-BA7B-09512E7CAA60}"/>
              </a:ext>
            </a:extLst>
          </p:cNvPr>
          <p:cNvSpPr/>
          <p:nvPr/>
        </p:nvSpPr>
        <p:spPr>
          <a:xfrm>
            <a:off x="0" y="663786"/>
            <a:ext cx="5377305" cy="6172200"/>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dirty="0"/>
              <a:t>GIDEON leverages ArcGIS API to provide an interactive global map of pollution. It also provides a time series of Sentinel-5p NO2 level in the target countries.</a:t>
            </a:r>
          </a:p>
          <a:p>
            <a:endParaRPr lang="en-US" sz="2400" dirty="0"/>
          </a:p>
          <a:p>
            <a:r>
              <a:rPr lang="en-US" sz="2400" dirty="0"/>
              <a:t>Countries under strict lockdown such as the Philippines show low levels of NO2 during the pandemic. Meanwhile, Singapore shows spikes in NO2 levels.</a:t>
            </a:r>
            <a:endParaRPr lang="en-US" sz="2000" dirty="0"/>
          </a:p>
          <a:p>
            <a:endParaRPr lang="en-US" sz="2400" dirty="0"/>
          </a:p>
        </p:txBody>
      </p:sp>
    </p:spTree>
    <p:extLst>
      <p:ext uri="{BB962C8B-B14F-4D97-AF65-F5344CB8AC3E}">
        <p14:creationId xmlns:p14="http://schemas.microsoft.com/office/powerpoint/2010/main" val="4971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85800"/>
            <a:ext cx="2438400" cy="6172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6172200"/>
            <a:ext cx="97536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Team GIDEON – Beat the odds  with data.  - https://</a:t>
            </a:r>
            <a:r>
              <a:rPr lang="en-US" sz="2400" dirty="0" err="1"/>
              <a:t>projectgideon.co</a:t>
            </a:r>
            <a:r>
              <a:rPr lang="en-US" sz="2400" dirty="0"/>
              <a:t>/</a:t>
            </a:r>
          </a:p>
        </p:txBody>
      </p:sp>
      <p:sp>
        <p:nvSpPr>
          <p:cNvPr id="19" name="Rectangle 18"/>
          <p:cNvSpPr/>
          <p:nvPr/>
        </p:nvSpPr>
        <p:spPr>
          <a:xfrm>
            <a:off x="203200" y="95250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Snapshot</a:t>
            </a:r>
          </a:p>
        </p:txBody>
      </p:sp>
      <p:sp>
        <p:nvSpPr>
          <p:cNvPr id="21" name="Rectangle 20"/>
          <p:cNvSpPr/>
          <p:nvPr/>
        </p:nvSpPr>
        <p:spPr>
          <a:xfrm>
            <a:off x="203200" y="2145776"/>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Economy</a:t>
            </a:r>
          </a:p>
        </p:txBody>
      </p:sp>
      <p:sp>
        <p:nvSpPr>
          <p:cNvPr id="22" name="Rectangle 21"/>
          <p:cNvSpPr/>
          <p:nvPr/>
        </p:nvSpPr>
        <p:spPr>
          <a:xfrm>
            <a:off x="209550" y="2724672"/>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23" name="Rectangle 22"/>
          <p:cNvSpPr/>
          <p:nvPr/>
        </p:nvSpPr>
        <p:spPr>
          <a:xfrm>
            <a:off x="209550" y="3321310"/>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the Team</a:t>
            </a:r>
          </a:p>
        </p:txBody>
      </p:sp>
      <p:sp>
        <p:nvSpPr>
          <p:cNvPr id="14" name="TextBox 13"/>
          <p:cNvSpPr txBox="1"/>
          <p:nvPr/>
        </p:nvSpPr>
        <p:spPr>
          <a:xfrm>
            <a:off x="2641600" y="952500"/>
            <a:ext cx="3975100" cy="461665"/>
          </a:xfrm>
          <a:prstGeom prst="rect">
            <a:avLst/>
          </a:prstGeom>
          <a:noFill/>
        </p:spPr>
        <p:txBody>
          <a:bodyPr wrap="square" rtlCol="0">
            <a:spAutoFit/>
          </a:bodyPr>
          <a:lstStyle/>
          <a:p>
            <a:r>
              <a:rPr lang="en-US" sz="2400" b="1" dirty="0"/>
              <a:t>Team Gideon</a:t>
            </a:r>
          </a:p>
        </p:txBody>
      </p:sp>
      <p:pic>
        <p:nvPicPr>
          <p:cNvPr id="15" name="Picture 14"/>
          <p:cNvPicPr>
            <a:picLocks noChangeAspect="1"/>
          </p:cNvPicPr>
          <p:nvPr/>
        </p:nvPicPr>
        <p:blipFill rotWithShape="1">
          <a:blip r:embed="rId2"/>
          <a:srcRect l="20588" t="12876" r="27940" b="43292"/>
          <a:stretch/>
        </p:blipFill>
        <p:spPr>
          <a:xfrm flipH="1">
            <a:off x="5473700" y="1571947"/>
            <a:ext cx="1551198" cy="1994399"/>
          </a:xfrm>
          <a:prstGeom prst="rect">
            <a:avLst/>
          </a:prstGeom>
        </p:spPr>
      </p:pic>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24274" t="4553" r="20261" b="24100"/>
          <a:stretch/>
        </p:blipFill>
        <p:spPr>
          <a:xfrm flipH="1">
            <a:off x="5473700" y="3727583"/>
            <a:ext cx="1551199" cy="1995370"/>
          </a:xfrm>
          <a:prstGeom prst="rect">
            <a:avLst/>
          </a:prstGeom>
        </p:spPr>
      </p:pic>
      <p:pic>
        <p:nvPicPr>
          <p:cNvPr id="17" name="Picture 16"/>
          <p:cNvPicPr>
            <a:picLocks noChangeAspect="1"/>
          </p:cNvPicPr>
          <p:nvPr/>
        </p:nvPicPr>
        <p:blipFill rotWithShape="1">
          <a:blip r:embed="rId4"/>
          <a:srcRect l="11480" t="248" r="11589" b="-248"/>
          <a:stretch/>
        </p:blipFill>
        <p:spPr>
          <a:xfrm flipH="1">
            <a:off x="7219799" y="1571947"/>
            <a:ext cx="1555813" cy="2007910"/>
          </a:xfrm>
          <a:prstGeom prst="rect">
            <a:avLst/>
          </a:prstGeom>
        </p:spPr>
      </p:pic>
      <p:pic>
        <p:nvPicPr>
          <p:cNvPr id="18" name="Picture 17"/>
          <p:cNvPicPr>
            <a:picLocks noChangeAspect="1"/>
          </p:cNvPicPr>
          <p:nvPr/>
        </p:nvPicPr>
        <p:blipFill rotWithShape="1">
          <a:blip r:embed="rId5" cstate="print">
            <a:extLst>
              <a:ext uri="{28A0092B-C50C-407E-A947-70E740481C1C}">
                <a14:useLocalDpi xmlns:a14="http://schemas.microsoft.com/office/drawing/2010/main" val="0"/>
              </a:ext>
            </a:extLst>
          </a:blip>
          <a:srcRect l="10770" r="13782" b="3541"/>
          <a:stretch/>
        </p:blipFill>
        <p:spPr>
          <a:xfrm flipH="1">
            <a:off x="7219799" y="3724846"/>
            <a:ext cx="1555813" cy="1989098"/>
          </a:xfrm>
          <a:prstGeom prst="rect">
            <a:avLst/>
          </a:prstGeom>
        </p:spPr>
      </p:pic>
      <p:pic>
        <p:nvPicPr>
          <p:cNvPr id="25" name="Picture 24"/>
          <p:cNvPicPr>
            <a:picLocks noChangeAspect="1"/>
          </p:cNvPicPr>
          <p:nvPr/>
        </p:nvPicPr>
        <p:blipFill rotWithShape="1">
          <a:blip r:embed="rId6" cstate="print">
            <a:extLst>
              <a:ext uri="{28A0092B-C50C-407E-A947-70E740481C1C}">
                <a14:useLocalDpi xmlns:a14="http://schemas.microsoft.com/office/drawing/2010/main" val="0"/>
              </a:ext>
            </a:extLst>
          </a:blip>
          <a:srcRect l="22213" t="2711" r="25131" b="30212"/>
          <a:stretch/>
        </p:blipFill>
        <p:spPr>
          <a:xfrm flipH="1">
            <a:off x="8970513" y="1549138"/>
            <a:ext cx="1555813" cy="1981855"/>
          </a:xfrm>
          <a:prstGeom prst="rect">
            <a:avLst/>
          </a:prstGeom>
        </p:spPr>
      </p:pic>
      <p:sp>
        <p:nvSpPr>
          <p:cNvPr id="26" name="TextBox 25"/>
          <p:cNvSpPr txBox="1"/>
          <p:nvPr/>
        </p:nvSpPr>
        <p:spPr>
          <a:xfrm>
            <a:off x="2641599" y="1593159"/>
            <a:ext cx="2832101" cy="4401205"/>
          </a:xfrm>
          <a:prstGeom prst="rect">
            <a:avLst/>
          </a:prstGeom>
          <a:noFill/>
        </p:spPr>
        <p:txBody>
          <a:bodyPr wrap="square" rtlCol="0">
            <a:spAutoFit/>
          </a:bodyPr>
          <a:lstStyle/>
          <a:p>
            <a:r>
              <a:rPr lang="en-US" sz="1400" dirty="0"/>
              <a:t>Team GIDEON is comprised of the following members (clockwise from top left) : Nick </a:t>
            </a:r>
            <a:r>
              <a:rPr lang="en-US" sz="1400" dirty="0" err="1"/>
              <a:t>Tobia</a:t>
            </a:r>
            <a:r>
              <a:rPr lang="en-US" sz="1400" dirty="0"/>
              <a:t>, Kristel Zapata, Theresa Tan, Miguel Oscar Castelo and Helen Mary Labao-</a:t>
            </a:r>
            <a:r>
              <a:rPr lang="en-US" sz="1400" dirty="0" err="1"/>
              <a:t>Barrameda</a:t>
            </a:r>
            <a:r>
              <a:rPr lang="en-US" sz="1400" dirty="0"/>
              <a:t>.</a:t>
            </a:r>
          </a:p>
          <a:p>
            <a:endParaRPr lang="en-US" sz="1400" dirty="0"/>
          </a:p>
          <a:p>
            <a:r>
              <a:rPr lang="en-US" sz="1400" dirty="0"/>
              <a:t>They are colleagues and data consultants from a private research firm based in Metro Manila, Philippines. </a:t>
            </a:r>
          </a:p>
          <a:p>
            <a:endParaRPr lang="en-US" sz="1400" dirty="0"/>
          </a:p>
          <a:p>
            <a:r>
              <a:rPr lang="en-US" sz="1400" dirty="0"/>
              <a:t>The team name is inspired by Gideon, a warrior and prophet, who led a small army and triumphed in the face of tremendous odds. Team Gideon aims to enable especially countries with the longest odds with the integrative knowledge to understand and overcome the pandemic. </a:t>
            </a:r>
          </a:p>
        </p:txBody>
      </p:sp>
      <p:sp>
        <p:nvSpPr>
          <p:cNvPr id="24" name="Rectangle 23"/>
          <p:cNvSpPr/>
          <p:nvPr/>
        </p:nvSpPr>
        <p:spPr>
          <a:xfrm>
            <a:off x="0" y="0"/>
            <a:ext cx="12192000" cy="685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Roboto Condensed Light" panose="02000000000000000000" pitchFamily="2" charset="0"/>
                <a:ea typeface="Roboto Condensed Light" panose="02000000000000000000" pitchFamily="2" charset="0"/>
              </a:rPr>
              <a:t>		Global Impact Detection from Emitted Light, Onset of COVID, and NO2</a:t>
            </a:r>
          </a:p>
        </p:txBody>
      </p:sp>
      <p:pic>
        <p:nvPicPr>
          <p:cNvPr id="27" name="Picture 2" descr="http://localhost:8000/gqueers_space_apps/staging/images/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200" y="167733"/>
            <a:ext cx="1651000" cy="35033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3200" y="1549138"/>
            <a:ext cx="2019300" cy="50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Roboto Condensed Light" panose="02000000000000000000" pitchFamily="2" charset="0"/>
                <a:ea typeface="Roboto Condensed Light" panose="02000000000000000000" pitchFamily="2" charset="0"/>
              </a:rPr>
              <a:t>COVID Situation</a:t>
            </a:r>
          </a:p>
        </p:txBody>
      </p:sp>
    </p:spTree>
    <p:extLst>
      <p:ext uri="{BB962C8B-B14F-4D97-AF65-F5344CB8AC3E}">
        <p14:creationId xmlns:p14="http://schemas.microsoft.com/office/powerpoint/2010/main" val="82122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971</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 Condensed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CirroLytix</dc:creator>
  <cp:lastModifiedBy>Nick Tobia</cp:lastModifiedBy>
  <cp:revision>30</cp:revision>
  <dcterms:created xsi:type="dcterms:W3CDTF">2020-05-31T03:11:42Z</dcterms:created>
  <dcterms:modified xsi:type="dcterms:W3CDTF">2020-05-31T11:39:34Z</dcterms:modified>
</cp:coreProperties>
</file>