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87" r:id="rId4"/>
    <p:sldId id="264" r:id="rId5"/>
    <p:sldId id="265" r:id="rId6"/>
    <p:sldId id="266" r:id="rId7"/>
    <p:sldId id="267" r:id="rId8"/>
    <p:sldId id="268" r:id="rId9"/>
    <p:sldId id="269" r:id="rId10"/>
    <p:sldId id="270" r:id="rId11"/>
    <p:sldId id="271" r:id="rId12"/>
    <p:sldId id="272" r:id="rId13"/>
    <p:sldId id="273" r:id="rId14"/>
    <p:sldId id="274" r:id="rId15"/>
    <p:sldId id="262" r:id="rId16"/>
    <p:sldId id="279" r:id="rId17"/>
    <p:sldId id="280" r:id="rId18"/>
    <p:sldId id="281" r:id="rId19"/>
    <p:sldId id="282" r:id="rId20"/>
    <p:sldId id="283" r:id="rId21"/>
    <p:sldId id="288" r:id="rId22"/>
    <p:sldId id="284" r:id="rId23"/>
    <p:sldId id="285" r:id="rId24"/>
    <p:sldId id="259"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708" autoAdjust="0"/>
  </p:normalViewPr>
  <p:slideViewPr>
    <p:cSldViewPr>
      <p:cViewPr>
        <p:scale>
          <a:sx n="75" d="100"/>
          <a:sy n="75" d="100"/>
        </p:scale>
        <p:origin x="-12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7/29/2013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7/29/2013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7/29/2013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7/29/2013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ommaritollc.com/" TargetMode="External"/><Relationship Id="rId7" Type="http://schemas.openxmlformats.org/officeDocument/2006/relationships/image" Target="../media/image3.png"/><Relationship Id="rId2" Type="http://schemas.openxmlformats.org/officeDocument/2006/relationships/hyperlink" Target="mailto:michael@bommaritollc.com" TargetMode="External"/><Relationship Id="rId1" Type="http://schemas.openxmlformats.org/officeDocument/2006/relationships/slideLayout" Target="../slideLayouts/slideLayout2.xml"/><Relationship Id="rId6" Type="http://schemas.openxmlformats.org/officeDocument/2006/relationships/hyperlink" Target="http://bommaritollc.com/blog/" TargetMode="External"/><Relationship Id="rId5" Type="http://schemas.openxmlformats.org/officeDocument/2006/relationships/image" Target="../media/image2.png"/><Relationship Id="rId4" Type="http://schemas.openxmlformats.org/officeDocument/2006/relationships/hyperlink" Target="http://www.bommaritollc.com/"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nlp.stanford.edu/software/" TargetMode="External"/><Relationship Id="rId3" Type="http://schemas.openxmlformats.org/officeDocument/2006/relationships/hyperlink" Target="http://www.amazon.com/Text-Mining-Predictive-Unstructured-Information/dp/0387954333" TargetMode="External"/><Relationship Id="rId7" Type="http://schemas.openxmlformats.org/officeDocument/2006/relationships/hyperlink" Target="http://nltk.org/" TargetMode="External"/><Relationship Id="rId2" Type="http://schemas.openxmlformats.org/officeDocument/2006/relationships/hyperlink" Target="http://www.kde.cs.uni-kassel.de/hotho/pub/2005/hotho05TextMining.pdf" TargetMode="External"/><Relationship Id="rId1" Type="http://schemas.openxmlformats.org/officeDocument/2006/relationships/slideLayout" Target="../slideLayouts/slideLayout2.xml"/><Relationship Id="rId6" Type="http://schemas.openxmlformats.org/officeDocument/2006/relationships/hyperlink" Target="http://en.wikipedia.org/wiki/List_of_machine_learning_algorithms" TargetMode="External"/><Relationship Id="rId11" Type="http://schemas.openxmlformats.org/officeDocument/2006/relationships/hyperlink" Target="http://www.sas.com/technologies/analytics/datamining/index.html" TargetMode="External"/><Relationship Id="rId5" Type="http://schemas.openxmlformats.org/officeDocument/2006/relationships/hyperlink" Target="http://en.wikipedia.org/wiki/Machine_learning" TargetMode="External"/><Relationship Id="rId10" Type="http://schemas.openxmlformats.org/officeDocument/2006/relationships/hyperlink" Target="http://www.r-project.org/" TargetMode="External"/><Relationship Id="rId4" Type="http://schemas.openxmlformats.org/officeDocument/2006/relationships/hyperlink" Target="http://www-stat.stanford.edu/~tibs/ElemStatLearn/" TargetMode="External"/><Relationship Id="rId9" Type="http://schemas.openxmlformats.org/officeDocument/2006/relationships/hyperlink" Target="http://www.cs.waikato.ac.nz/ml/wek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opics.bloomberg.com/new-jersey/" TargetMode="External"/><Relationship Id="rId2" Type="http://schemas.openxmlformats.org/officeDocument/2006/relationships/hyperlink" Target="http://topics.bloomberg.com/new-y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sz="1200" dirty="0" smtClean="0"/>
              <a:t>ICPSR</a:t>
            </a:r>
          </a:p>
          <a:p>
            <a:r>
              <a:rPr lang="en-US" sz="1200" dirty="0" smtClean="0"/>
              <a:t>July 30, 2013</a:t>
            </a:r>
            <a:endParaRPr lang="en-US" sz="1200" dirty="0"/>
          </a:p>
        </p:txBody>
      </p:sp>
      <p:sp>
        <p:nvSpPr>
          <p:cNvPr id="4" name="Title 3"/>
          <p:cNvSpPr>
            <a:spLocks noGrp="1"/>
          </p:cNvSpPr>
          <p:nvPr>
            <p:ph type="title"/>
          </p:nvPr>
        </p:nvSpPr>
        <p:spPr/>
        <p:txBody>
          <a:bodyPr/>
          <a:lstStyle/>
          <a:p>
            <a:r>
              <a:rPr lang="en-US" sz="2800" dirty="0" smtClean="0"/>
              <a:t>natural language processing</a:t>
            </a:r>
            <a:br>
              <a:rPr lang="en-US" sz="2800" dirty="0" smtClean="0"/>
            </a:br>
            <a:r>
              <a:rPr lang="en-US" sz="2800" dirty="0" smtClean="0"/>
              <a:t>and</a:t>
            </a:r>
            <a:br>
              <a:rPr lang="en-US" sz="2800" dirty="0" smtClean="0"/>
            </a:br>
            <a:r>
              <a:rPr lang="en-US" sz="2800" dirty="0" smtClean="0"/>
              <a:t>machine learning</a:t>
            </a:r>
            <a:endParaRPr lang="en-US" sz="2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4572000"/>
            <a:ext cx="1719859" cy="2106827"/>
          </a:xfrm>
          <a:prstGeom prst="rect">
            <a:avLst/>
          </a:prstGeom>
        </p:spPr>
      </p:pic>
    </p:spTree>
    <p:extLst>
      <p:ext uri="{BB962C8B-B14F-4D97-AF65-F5344CB8AC3E}">
        <p14:creationId xmlns:p14="http://schemas.microsoft.com/office/powerpoint/2010/main" val="3839705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fontScale="92500" lnSpcReduction="20000"/>
          </a:bodyPr>
          <a:lstStyle/>
          <a:p>
            <a:pPr marL="45720" indent="0">
              <a:buNone/>
            </a:pPr>
            <a:r>
              <a:rPr lang="en-US" sz="2800" dirty="0" smtClean="0"/>
              <a:t>An Aside on Storage</a:t>
            </a:r>
            <a:endParaRPr lang="en-US" sz="2000" i="1" dirty="0"/>
          </a:p>
          <a:p>
            <a:pPr marL="331470" lvl="1" indent="-285750">
              <a:buClr>
                <a:schemeClr val="accent1"/>
              </a:buClr>
            </a:pPr>
            <a:endParaRPr lang="en-US" sz="2000" dirty="0" smtClean="0"/>
          </a:p>
          <a:p>
            <a:pPr marL="331470" lvl="1" indent="-285750">
              <a:buClr>
                <a:schemeClr val="accent1"/>
              </a:buClr>
            </a:pPr>
            <a:r>
              <a:rPr lang="en-US" sz="2000" dirty="0" smtClean="0"/>
              <a:t>Representation 1 - Ordered List:</a:t>
            </a:r>
          </a:p>
          <a:p>
            <a:pPr marL="605790" lvl="2" indent="-285750">
              <a:buClr>
                <a:schemeClr val="accent1"/>
              </a:buClr>
            </a:pPr>
            <a:r>
              <a:rPr lang="en-US" sz="2000" dirty="0" smtClean="0"/>
              <a:t> [</a:t>
            </a:r>
            <a:r>
              <a:rPr lang="en-US" sz="2000" i="1" dirty="0" smtClean="0"/>
              <a:t>‘</a:t>
            </a:r>
            <a:r>
              <a:rPr lang="en-US" sz="2000" dirty="0" smtClean="0"/>
              <a:t>the’, ‘a’, ‘the’, ‘a’, ‘the’, ‘a’, …]</a:t>
            </a:r>
          </a:p>
          <a:p>
            <a:pPr marL="605790" lvl="2" indent="-285750">
              <a:buClr>
                <a:schemeClr val="accent1"/>
              </a:buClr>
            </a:pPr>
            <a:endParaRPr lang="en-US" sz="1800" dirty="0" smtClean="0"/>
          </a:p>
          <a:p>
            <a:pPr marL="331470" lvl="1" indent="-285750">
              <a:buClr>
                <a:schemeClr val="accent1"/>
              </a:buClr>
            </a:pPr>
            <a:r>
              <a:rPr lang="en-US" sz="2000" dirty="0" smtClean="0"/>
              <a:t>Representation 2 - Frequency Map: </a:t>
            </a:r>
          </a:p>
          <a:p>
            <a:pPr marL="605790" lvl="2" indent="-285750">
              <a:buClr>
                <a:schemeClr val="accent1"/>
              </a:buClr>
            </a:pPr>
            <a:r>
              <a:rPr lang="en-US" sz="2000" dirty="0" smtClean="0"/>
              <a:t>[(‘the’, 10), (‘a’, 10)]</a:t>
            </a:r>
            <a:endParaRPr lang="en-US" dirty="0" smtClean="0"/>
          </a:p>
          <a:p>
            <a:pPr marL="45720" indent="0">
              <a:buNone/>
            </a:pPr>
            <a:endParaRPr lang="en-US" sz="2800" dirty="0" smtClean="0"/>
          </a:p>
          <a:p>
            <a:pPr marL="331470" lvl="1" indent="-285750">
              <a:buClr>
                <a:schemeClr val="accent1"/>
              </a:buClr>
            </a:pPr>
            <a:r>
              <a:rPr lang="en-US" sz="2200" dirty="0" smtClean="0"/>
              <a:t>Tradeoffs</a:t>
            </a:r>
            <a:endParaRPr lang="en-US" sz="2200" dirty="0"/>
          </a:p>
          <a:p>
            <a:pPr marL="605790" lvl="2" indent="-285750">
              <a:buClr>
                <a:schemeClr val="accent1"/>
              </a:buClr>
            </a:pPr>
            <a:r>
              <a:rPr lang="en-US" sz="2000" dirty="0"/>
              <a:t>Total space</a:t>
            </a:r>
          </a:p>
          <a:p>
            <a:pPr marL="605790" lvl="2" indent="-285750">
              <a:buClr>
                <a:schemeClr val="accent1"/>
              </a:buClr>
            </a:pPr>
            <a:r>
              <a:rPr lang="en-US" sz="2000" dirty="0"/>
              <a:t>Ease of answering certain questions</a:t>
            </a:r>
          </a:p>
          <a:p>
            <a:pPr marL="605790" lvl="2" indent="-285750">
              <a:buClr>
                <a:schemeClr val="accent1"/>
              </a:buClr>
            </a:pPr>
            <a:r>
              <a:rPr lang="en-US" sz="2000" dirty="0"/>
              <a:t>Information about context </a:t>
            </a:r>
            <a:endParaRPr lang="en-US" sz="2000" dirty="0" smtClean="0"/>
          </a:p>
          <a:p>
            <a:pPr marL="605790" lvl="2" indent="-285750">
              <a:buClr>
                <a:schemeClr val="accent1"/>
              </a:buClr>
            </a:pPr>
            <a:endParaRPr lang="en-US" sz="2000" dirty="0"/>
          </a:p>
          <a:p>
            <a:pPr marL="331470" lvl="1" indent="-285750">
              <a:buClr>
                <a:schemeClr val="accent1"/>
              </a:buClr>
            </a:pPr>
            <a:r>
              <a:rPr lang="en-US" sz="2200" dirty="0" smtClean="0"/>
              <a:t>Not all software make the same choice!</a:t>
            </a:r>
            <a:endParaRPr lang="en-US" sz="2200" dirty="0"/>
          </a:p>
          <a:p>
            <a:pPr marL="45720" indent="0">
              <a:buNone/>
            </a:pPr>
            <a:endParaRPr lang="en-US" sz="2800" dirty="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273469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fontScale="62500" lnSpcReduction="20000"/>
          </a:bodyPr>
          <a:lstStyle/>
          <a:p>
            <a:pPr marL="0" lvl="1" indent="0">
              <a:buNone/>
            </a:pPr>
            <a:r>
              <a:rPr lang="en-US" sz="4500" dirty="0" err="1" smtClean="0"/>
              <a:t>Stopwording</a:t>
            </a:r>
            <a:r>
              <a:rPr lang="en-US" sz="4500" dirty="0" smtClean="0"/>
              <a:t>, Stemming, Parsing, and Tagging</a:t>
            </a:r>
          </a:p>
          <a:p>
            <a:pPr marL="0" lvl="1" indent="0">
              <a:buNone/>
            </a:pPr>
            <a:endParaRPr lang="en-US" sz="2800" dirty="0" smtClean="0"/>
          </a:p>
          <a:p>
            <a:pPr marL="457200" lvl="1" indent="-457200"/>
            <a:r>
              <a:rPr lang="en-US" sz="2800" b="1" dirty="0" err="1" smtClean="0"/>
              <a:t>Stopwording</a:t>
            </a:r>
            <a:endParaRPr lang="en-US" sz="2800" b="1" dirty="0" smtClean="0"/>
          </a:p>
          <a:p>
            <a:pPr marL="731520" lvl="2" indent="-457200"/>
            <a:r>
              <a:rPr lang="en-US" sz="2600" dirty="0" smtClean="0"/>
              <a:t>Removing “filler” words like prepositions, auxiliary or infinitive verbs, and conjunctions.</a:t>
            </a:r>
          </a:p>
          <a:p>
            <a:pPr marL="731520" lvl="2" indent="-457200"/>
            <a:endParaRPr lang="en-US" sz="2600" dirty="0" smtClean="0"/>
          </a:p>
          <a:p>
            <a:pPr marL="457200" lvl="1" indent="-457200"/>
            <a:r>
              <a:rPr lang="en-US" sz="2800" b="1" dirty="0" smtClean="0"/>
              <a:t>Stemming</a:t>
            </a:r>
          </a:p>
          <a:p>
            <a:pPr marL="731520" lvl="2" indent="-457200"/>
            <a:r>
              <a:rPr lang="en-US" sz="2600" dirty="0" smtClean="0"/>
              <a:t>Matching declined nouns like dog/dogs or child/children.</a:t>
            </a:r>
          </a:p>
          <a:p>
            <a:pPr marL="731520" lvl="2" indent="-457200"/>
            <a:r>
              <a:rPr lang="en-US" sz="2600" dirty="0" smtClean="0"/>
              <a:t>Matching conjugated verbs like run/ran.</a:t>
            </a:r>
          </a:p>
          <a:p>
            <a:pPr marL="457200" lvl="1" indent="-457200"/>
            <a:endParaRPr lang="en-US" sz="2800" dirty="0" smtClean="0"/>
          </a:p>
          <a:p>
            <a:pPr marL="457200" lvl="1" indent="-457200"/>
            <a:r>
              <a:rPr lang="en-US" sz="2800" b="1" dirty="0" smtClean="0"/>
              <a:t>Parsing</a:t>
            </a:r>
          </a:p>
          <a:p>
            <a:pPr marL="731520" lvl="2" indent="-457200"/>
            <a:r>
              <a:rPr lang="en-US" sz="2600" dirty="0" smtClean="0"/>
              <a:t>Determining the “structure” of a sentence, typically as represented by a grade school sentence diagram (requires grammar definition; we’ll skip).</a:t>
            </a:r>
          </a:p>
          <a:p>
            <a:pPr marL="457200" lvl="1" indent="-457200"/>
            <a:endParaRPr lang="en-US" sz="2800" dirty="0" smtClean="0"/>
          </a:p>
          <a:p>
            <a:pPr marL="457200" lvl="1" indent="-457200"/>
            <a:r>
              <a:rPr lang="en-US" sz="2800" b="1" dirty="0" smtClean="0"/>
              <a:t>Tagging</a:t>
            </a:r>
          </a:p>
          <a:p>
            <a:pPr marL="731520" lvl="2" indent="-457200"/>
            <a:r>
              <a:rPr lang="en-US" sz="2600" dirty="0" smtClean="0"/>
              <a:t>Identifying the part of speech of each token in a sentence.</a:t>
            </a:r>
            <a:endParaRPr lang="en-US" sz="18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24739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a:bodyPr>
          <a:lstStyle/>
          <a:p>
            <a:pPr marL="0" lvl="1" indent="0">
              <a:buNone/>
            </a:pPr>
            <a:r>
              <a:rPr lang="en-US" sz="2800" dirty="0" err="1" smtClean="0"/>
              <a:t>Stopwording</a:t>
            </a:r>
            <a:endParaRPr lang="en-US" sz="2800" dirty="0" smtClean="0"/>
          </a:p>
          <a:p>
            <a:pPr marL="320040" lvl="1" indent="0" algn="just" fontAlgn="base">
              <a:buNone/>
            </a:pPr>
            <a:r>
              <a:rPr lang="en-US" sz="1400" dirty="0" smtClean="0"/>
              <a:t>  Hurricane </a:t>
            </a:r>
            <a:r>
              <a:rPr lang="en-US" sz="1400" dirty="0"/>
              <a:t>Sandy grounded 3,200 flights scheduled for today and tomorrow, prompted </a:t>
            </a:r>
            <a:r>
              <a:rPr lang="en-US" sz="1400" dirty="0">
                <a:hlinkClick r:id="rId2"/>
              </a:rPr>
              <a:t>New York</a:t>
            </a:r>
            <a:r>
              <a:rPr lang="en-US" sz="1400" dirty="0"/>
              <a:t> to suspend subway and bus service and forced the evacuation of the </a:t>
            </a:r>
            <a:r>
              <a:rPr lang="en-US" sz="1400" dirty="0">
                <a:hlinkClick r:id="rId3"/>
              </a:rPr>
              <a:t>New Jersey</a:t>
            </a:r>
            <a:r>
              <a:rPr lang="en-US" sz="1400" dirty="0"/>
              <a:t> shore as it headed toward land with life-threatening wind and rain.</a:t>
            </a:r>
          </a:p>
          <a:p>
            <a:pPr marL="320040" lvl="1" indent="0" algn="just" fontAlgn="base">
              <a:buNone/>
            </a:pPr>
            <a:endParaRPr lang="en-US" sz="1400" dirty="0" smtClean="0"/>
          </a:p>
          <a:p>
            <a:pPr marL="320040" lvl="1" indent="0" algn="just" fontAlgn="base">
              <a:buNone/>
            </a:pPr>
            <a:r>
              <a:rPr lang="en-US" sz="1400" dirty="0" smtClean="0"/>
              <a:t>  </a:t>
            </a:r>
            <a:r>
              <a:rPr lang="en-US" sz="1400" dirty="0"/>
              <a:t>The system, which killed as many as 65 people in the Caribbean on its path north, may be capable of inflicting as much as $18 billion in damage when it barrels into New Jersey tomorrow and knock out power to millions for a week or more, according to forecasters and risk experts</a:t>
            </a:r>
            <a:r>
              <a:rPr lang="en-US" sz="1400" dirty="0" smtClean="0"/>
              <a:t>.</a:t>
            </a:r>
          </a:p>
          <a:p>
            <a:pPr marL="320040" lvl="1" indent="0" algn="just" fontAlgn="base">
              <a:buNone/>
            </a:pPr>
            <a:endParaRPr lang="en-US" sz="1400" dirty="0"/>
          </a:p>
          <a:p>
            <a:pPr marL="320040" lvl="1" indent="0" algn="just" fontAlgn="base">
              <a:buNone/>
            </a:pPr>
            <a:r>
              <a:rPr lang="en-US" sz="1400" dirty="0" smtClean="0"/>
              <a:t>  Hurricane </a:t>
            </a:r>
            <a:r>
              <a:rPr lang="en-US" sz="1400" dirty="0"/>
              <a:t>Sandy grounded 3,200 flights scheduled today tomorrow, prompted </a:t>
            </a:r>
            <a:r>
              <a:rPr lang="en-US" sz="1400" dirty="0" smtClean="0"/>
              <a:t>New </a:t>
            </a:r>
            <a:r>
              <a:rPr lang="en-US" sz="1400" dirty="0"/>
              <a:t>York suspend subway bus service forced evacuation </a:t>
            </a:r>
            <a:r>
              <a:rPr lang="en-US" sz="1400" dirty="0" smtClean="0"/>
              <a:t>New </a:t>
            </a:r>
            <a:r>
              <a:rPr lang="en-US" sz="1400" dirty="0"/>
              <a:t>Jersey </a:t>
            </a:r>
            <a:r>
              <a:rPr lang="en-US" sz="1400" dirty="0" smtClean="0"/>
              <a:t>shore </a:t>
            </a:r>
            <a:r>
              <a:rPr lang="en-US" sz="1400" dirty="0"/>
              <a:t>headed toward land life-threatening wind rain. </a:t>
            </a:r>
            <a:endParaRPr lang="en-US" sz="1400" dirty="0" smtClean="0"/>
          </a:p>
          <a:p>
            <a:pPr marL="320040" lvl="1" indent="0" algn="just" fontAlgn="base">
              <a:buNone/>
            </a:pPr>
            <a:endParaRPr lang="en-US" sz="1400" dirty="0" smtClean="0"/>
          </a:p>
          <a:p>
            <a:pPr marL="320040" lvl="1" indent="0" algn="just" fontAlgn="base">
              <a:buNone/>
            </a:pPr>
            <a:r>
              <a:rPr lang="en-US" sz="1400" dirty="0" smtClean="0"/>
              <a:t>  System</a:t>
            </a:r>
            <a:r>
              <a:rPr lang="en-US" sz="1400" dirty="0"/>
              <a:t>, killed many 65 people Caribbean path north, may capable inflicting much </a:t>
            </a:r>
            <a:r>
              <a:rPr lang="en-US" sz="1400" dirty="0" smtClean="0"/>
              <a:t>$18 </a:t>
            </a:r>
            <a:r>
              <a:rPr lang="en-US" sz="1400" dirty="0"/>
              <a:t>billion damage barrels New Jersey tomorrow knock power millions week, according forecasters risk experts.</a:t>
            </a:r>
          </a:p>
          <a:p>
            <a:pPr marL="0" lvl="1" indent="0">
              <a:buNone/>
            </a:pPr>
            <a:endParaRPr lang="en-US" sz="3800" dirty="0"/>
          </a:p>
          <a:p>
            <a:pPr marL="0" lvl="1" indent="0">
              <a:buNone/>
            </a:pPr>
            <a:endParaRPr lang="en-US" sz="26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
        <p:nvSpPr>
          <p:cNvPr id="7" name="Rectangle 6"/>
          <p:cNvSpPr/>
          <p:nvPr/>
        </p:nvSpPr>
        <p:spPr>
          <a:xfrm>
            <a:off x="685800" y="2265287"/>
            <a:ext cx="7848600" cy="1905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67200"/>
            <a:ext cx="7848600" cy="1905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00750" y="2265287"/>
            <a:ext cx="40005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a:off x="7086600" y="2282792"/>
            <a:ext cx="4572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ounded Rectangle 10"/>
          <p:cNvSpPr/>
          <p:nvPr/>
        </p:nvSpPr>
        <p:spPr>
          <a:xfrm>
            <a:off x="2590800" y="2508302"/>
            <a:ext cx="2286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ounded Rectangle 11"/>
          <p:cNvSpPr/>
          <p:nvPr/>
        </p:nvSpPr>
        <p:spPr>
          <a:xfrm>
            <a:off x="4381500" y="2508302"/>
            <a:ext cx="3429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ounded Rectangle 12"/>
          <p:cNvSpPr/>
          <p:nvPr/>
        </p:nvSpPr>
        <p:spPr>
          <a:xfrm>
            <a:off x="5867400" y="2513451"/>
            <a:ext cx="3810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ounded Rectangle 13"/>
          <p:cNvSpPr/>
          <p:nvPr/>
        </p:nvSpPr>
        <p:spPr>
          <a:xfrm>
            <a:off x="6888892" y="2493887"/>
            <a:ext cx="350108"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ounded Rectangle 14"/>
          <p:cNvSpPr/>
          <p:nvPr/>
        </p:nvSpPr>
        <p:spPr>
          <a:xfrm>
            <a:off x="8305800" y="2525809"/>
            <a:ext cx="2286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Rounded Rectangle 15"/>
          <p:cNvSpPr/>
          <p:nvPr/>
        </p:nvSpPr>
        <p:spPr>
          <a:xfrm>
            <a:off x="762000" y="2722487"/>
            <a:ext cx="350108"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ounded Rectangle 16"/>
          <p:cNvSpPr/>
          <p:nvPr/>
        </p:nvSpPr>
        <p:spPr>
          <a:xfrm>
            <a:off x="2705100" y="2702921"/>
            <a:ext cx="4191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ounded Rectangle 17"/>
          <p:cNvSpPr/>
          <p:nvPr/>
        </p:nvSpPr>
        <p:spPr>
          <a:xfrm>
            <a:off x="4953000" y="2722487"/>
            <a:ext cx="3810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Rounded Rectangle 18"/>
          <p:cNvSpPr/>
          <p:nvPr/>
        </p:nvSpPr>
        <p:spPr>
          <a:xfrm>
            <a:off x="7239000" y="2729694"/>
            <a:ext cx="3810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50049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a:bodyPr>
          <a:lstStyle/>
          <a:p>
            <a:pPr marL="0" lvl="1" indent="0">
              <a:buNone/>
            </a:pPr>
            <a:r>
              <a:rPr lang="en-US" sz="2800" dirty="0" err="1" smtClean="0"/>
              <a:t>Stopwording</a:t>
            </a:r>
            <a:r>
              <a:rPr lang="en-US" sz="2800" dirty="0" smtClean="0"/>
              <a:t> + Stemming</a:t>
            </a:r>
          </a:p>
          <a:p>
            <a:pPr marL="320040" lvl="1" indent="0" algn="just" fontAlgn="base">
              <a:buNone/>
            </a:pPr>
            <a:r>
              <a:rPr lang="en-US" sz="1400" dirty="0" smtClean="0"/>
              <a:t>  Hurricane </a:t>
            </a:r>
            <a:r>
              <a:rPr lang="en-US" sz="1400" dirty="0"/>
              <a:t>Sandy grounded 3,200 flights scheduled for today and tomorrow, prompted </a:t>
            </a:r>
            <a:r>
              <a:rPr lang="en-US" sz="1400" dirty="0">
                <a:hlinkClick r:id="rId2"/>
              </a:rPr>
              <a:t>New York</a:t>
            </a:r>
            <a:r>
              <a:rPr lang="en-US" sz="1400" dirty="0"/>
              <a:t> to suspend subway and bus service and forced the evacuation of the </a:t>
            </a:r>
            <a:r>
              <a:rPr lang="en-US" sz="1400" dirty="0">
                <a:hlinkClick r:id="rId3"/>
              </a:rPr>
              <a:t>New Jersey</a:t>
            </a:r>
            <a:r>
              <a:rPr lang="en-US" sz="1400" dirty="0"/>
              <a:t> shore as it headed toward land with life-threatening wind and rain.</a:t>
            </a:r>
          </a:p>
          <a:p>
            <a:pPr marL="320040" lvl="1" indent="0" algn="just" fontAlgn="base">
              <a:buNone/>
            </a:pPr>
            <a:endParaRPr lang="en-US" sz="1400" dirty="0" smtClean="0"/>
          </a:p>
          <a:p>
            <a:pPr marL="320040" lvl="1" indent="0" algn="just" fontAlgn="base">
              <a:buNone/>
            </a:pPr>
            <a:r>
              <a:rPr lang="en-US" sz="1400" dirty="0" smtClean="0"/>
              <a:t>  </a:t>
            </a:r>
            <a:r>
              <a:rPr lang="en-US" sz="1400" dirty="0"/>
              <a:t>The system, which killed as many as 65 people in the Caribbean on its path north, may be capable of inflicting as much as $18 billion in damage when it barrels into New </a:t>
            </a:r>
            <a:r>
              <a:rPr lang="en-US" sz="1400" dirty="0" smtClean="0"/>
              <a:t>Jersey </a:t>
            </a:r>
            <a:r>
              <a:rPr lang="en-US" sz="1400" dirty="0"/>
              <a:t>tomorrow and knock out power to millions for a week or more, according to forecasters and risk experts</a:t>
            </a:r>
            <a:r>
              <a:rPr lang="en-US" sz="1400" dirty="0" smtClean="0"/>
              <a:t>.</a:t>
            </a:r>
          </a:p>
          <a:p>
            <a:pPr marL="320040" lvl="1" indent="0" algn="just" fontAlgn="base">
              <a:buNone/>
            </a:pPr>
            <a:endParaRPr lang="en-US" sz="1400" dirty="0" smtClean="0"/>
          </a:p>
          <a:p>
            <a:pPr marL="320040" lvl="1" indent="0" algn="just" fontAlgn="base">
              <a:buNone/>
            </a:pPr>
            <a:r>
              <a:rPr lang="en-US" sz="1400" dirty="0"/>
              <a:t> </a:t>
            </a:r>
            <a:r>
              <a:rPr lang="en-US" sz="1400" dirty="0" smtClean="0"/>
              <a:t> </a:t>
            </a:r>
            <a:r>
              <a:rPr lang="en-US" sz="1400" dirty="0" err="1" smtClean="0"/>
              <a:t>Hurrican</a:t>
            </a:r>
            <a:r>
              <a:rPr lang="en-US" sz="1400" dirty="0" smtClean="0"/>
              <a:t> </a:t>
            </a:r>
            <a:r>
              <a:rPr lang="en-US" sz="1400" dirty="0"/>
              <a:t>Sandi ground 3,200 flight </a:t>
            </a:r>
            <a:r>
              <a:rPr lang="en-US" sz="1400" dirty="0" err="1"/>
              <a:t>schedul</a:t>
            </a:r>
            <a:r>
              <a:rPr lang="en-US" sz="1400" dirty="0"/>
              <a:t> today tomorrow, prompt </a:t>
            </a:r>
            <a:r>
              <a:rPr lang="en-US" sz="1400" dirty="0" smtClean="0"/>
              <a:t>New York </a:t>
            </a:r>
            <a:r>
              <a:rPr lang="en-US" sz="1400" dirty="0"/>
              <a:t>suspend subway </a:t>
            </a:r>
            <a:r>
              <a:rPr lang="en-US" sz="1400" dirty="0" err="1"/>
              <a:t>bu</a:t>
            </a:r>
            <a:r>
              <a:rPr lang="en-US" sz="1400" dirty="0"/>
              <a:t> </a:t>
            </a:r>
            <a:r>
              <a:rPr lang="en-US" sz="1400" dirty="0" err="1"/>
              <a:t>servic</a:t>
            </a:r>
            <a:r>
              <a:rPr lang="en-US" sz="1400" dirty="0"/>
              <a:t> </a:t>
            </a:r>
            <a:r>
              <a:rPr lang="en-US" sz="1400" dirty="0" err="1"/>
              <a:t>forc</a:t>
            </a:r>
            <a:r>
              <a:rPr lang="en-US" sz="1400" dirty="0"/>
              <a:t> </a:t>
            </a:r>
            <a:r>
              <a:rPr lang="en-US" sz="1400" dirty="0" err="1"/>
              <a:t>evacu</a:t>
            </a:r>
            <a:r>
              <a:rPr lang="en-US" sz="1400" dirty="0"/>
              <a:t> </a:t>
            </a:r>
            <a:r>
              <a:rPr lang="en-US" sz="1400" dirty="0" smtClean="0"/>
              <a:t>New </a:t>
            </a:r>
            <a:r>
              <a:rPr lang="en-US" sz="1400" dirty="0"/>
              <a:t>Jersey </a:t>
            </a:r>
            <a:r>
              <a:rPr lang="en-US" sz="1400" dirty="0" smtClean="0"/>
              <a:t>shore </a:t>
            </a:r>
            <a:r>
              <a:rPr lang="en-US" sz="1400" dirty="0"/>
              <a:t>head toward land life-threaten wind rain. </a:t>
            </a:r>
            <a:endParaRPr lang="en-US" sz="1400" dirty="0" smtClean="0"/>
          </a:p>
          <a:p>
            <a:pPr marL="320040" lvl="1" indent="0" algn="just" fontAlgn="base">
              <a:buNone/>
            </a:pPr>
            <a:endParaRPr lang="en-US" sz="1400" dirty="0" smtClean="0"/>
          </a:p>
          <a:p>
            <a:pPr marL="320040" lvl="1" indent="0" algn="just" fontAlgn="base">
              <a:buNone/>
            </a:pPr>
            <a:r>
              <a:rPr lang="en-US" sz="1400" dirty="0"/>
              <a:t> </a:t>
            </a:r>
            <a:r>
              <a:rPr lang="en-US" sz="1400" dirty="0" smtClean="0"/>
              <a:t> System</a:t>
            </a:r>
            <a:r>
              <a:rPr lang="en-US" sz="1400" dirty="0"/>
              <a:t>, </a:t>
            </a:r>
            <a:r>
              <a:rPr lang="en-US" sz="1400" dirty="0" smtClean="0"/>
              <a:t>kill </a:t>
            </a:r>
            <a:r>
              <a:rPr lang="en-US" sz="1400" dirty="0" err="1" smtClean="0"/>
              <a:t>mani</a:t>
            </a:r>
            <a:r>
              <a:rPr lang="en-US" sz="1400" dirty="0" smtClean="0"/>
              <a:t> </a:t>
            </a:r>
            <a:r>
              <a:rPr lang="en-US" sz="1400" dirty="0"/>
              <a:t>65 </a:t>
            </a:r>
            <a:r>
              <a:rPr lang="en-US" sz="1400" dirty="0" err="1"/>
              <a:t>peopl</a:t>
            </a:r>
            <a:r>
              <a:rPr lang="en-US" sz="1400" dirty="0"/>
              <a:t> Caribbean path north, may </a:t>
            </a:r>
            <a:r>
              <a:rPr lang="en-US" sz="1400" dirty="0" err="1"/>
              <a:t>capabl</a:t>
            </a:r>
            <a:r>
              <a:rPr lang="en-US" sz="1400" dirty="0"/>
              <a:t> inflict much </a:t>
            </a:r>
            <a:r>
              <a:rPr lang="en-US" sz="1400" dirty="0" smtClean="0"/>
              <a:t>$18 </a:t>
            </a:r>
            <a:r>
              <a:rPr lang="en-US" sz="1400" dirty="0"/>
              <a:t>billion </a:t>
            </a:r>
            <a:r>
              <a:rPr lang="en-US" sz="1400" dirty="0" err="1"/>
              <a:t>damag</a:t>
            </a:r>
            <a:r>
              <a:rPr lang="en-US" sz="1400" dirty="0"/>
              <a:t> barrel New Jersey tomorrow knock power million week, accord forecast risk expert.</a:t>
            </a:r>
          </a:p>
          <a:p>
            <a:pPr marL="0" lvl="1" indent="0">
              <a:buNone/>
            </a:pPr>
            <a:endParaRPr lang="en-US" sz="3800" dirty="0"/>
          </a:p>
          <a:p>
            <a:pPr marL="0" lvl="1" indent="0">
              <a:buNone/>
            </a:pPr>
            <a:endParaRPr lang="en-US" sz="26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
        <p:nvSpPr>
          <p:cNvPr id="7" name="Rectangle 6"/>
          <p:cNvSpPr/>
          <p:nvPr/>
        </p:nvSpPr>
        <p:spPr>
          <a:xfrm>
            <a:off x="685800" y="2209800"/>
            <a:ext cx="7848600" cy="1905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67200"/>
            <a:ext cx="7848600" cy="1905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379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a:bodyPr>
          <a:lstStyle/>
          <a:p>
            <a:pPr marL="0" lvl="1" indent="0">
              <a:buNone/>
            </a:pPr>
            <a:r>
              <a:rPr lang="en-US" sz="2800" dirty="0" smtClean="0"/>
              <a:t>Tagging</a:t>
            </a:r>
          </a:p>
          <a:p>
            <a:pPr marL="274320" lvl="2" indent="0" algn="just">
              <a:buNone/>
            </a:pPr>
            <a:r>
              <a:rPr lang="en-US" sz="1400" dirty="0" smtClean="0"/>
              <a:t>  Hurricane </a:t>
            </a:r>
            <a:r>
              <a:rPr lang="en-US" sz="1400" dirty="0"/>
              <a:t>Sandy grounded 3,200 flights scheduled for today and tomorrow, prompted </a:t>
            </a:r>
            <a:r>
              <a:rPr lang="en-US" sz="1400" dirty="0">
                <a:hlinkClick r:id="rId2"/>
              </a:rPr>
              <a:t>New York</a:t>
            </a:r>
            <a:r>
              <a:rPr lang="en-US" sz="1400" dirty="0"/>
              <a:t> to suspend subway and bus service and forced the evacuation of the </a:t>
            </a:r>
            <a:r>
              <a:rPr lang="en-US" sz="1400" dirty="0">
                <a:hlinkClick r:id="rId3"/>
              </a:rPr>
              <a:t>New Jersey</a:t>
            </a:r>
            <a:r>
              <a:rPr lang="en-US" sz="1400" dirty="0"/>
              <a:t> shore as it headed toward land with life-threatening wind and </a:t>
            </a:r>
            <a:r>
              <a:rPr lang="en-US" sz="1400" dirty="0" smtClean="0"/>
              <a:t>rain.</a:t>
            </a:r>
          </a:p>
          <a:p>
            <a:pPr marL="274320" lvl="2" indent="0" algn="just">
              <a:buNone/>
            </a:pPr>
            <a:endParaRPr lang="en-US" sz="1400" dirty="0"/>
          </a:p>
          <a:p>
            <a:pPr marL="274320" lvl="2" indent="0" algn="just">
              <a:buNone/>
            </a:pPr>
            <a:r>
              <a:rPr lang="en-US" sz="1400" dirty="0" smtClean="0"/>
              <a:t>  The </a:t>
            </a:r>
            <a:r>
              <a:rPr lang="en-US" sz="1400" dirty="0"/>
              <a:t>system, which killed as many as 65 people in the Caribbean on its path north, may be capable of inflicting as much as $18 billion in damage when it barrels into New Jersey tomorrow and knock out power to millions for a week or more, according to forecasters and risk experts.</a:t>
            </a:r>
            <a:endParaRPr lang="en-US" sz="1400" dirty="0" smtClean="0"/>
          </a:p>
          <a:p>
            <a:pPr marL="320040" lvl="1" indent="0" algn="just" fontAlgn="base">
              <a:buNone/>
            </a:pPr>
            <a:endParaRPr lang="en-US" sz="1400" dirty="0" smtClean="0"/>
          </a:p>
          <a:p>
            <a:pPr marL="320040" lvl="1" indent="0" algn="just" fontAlgn="base">
              <a:buNone/>
            </a:pPr>
            <a:r>
              <a:rPr lang="en-US" sz="1400" dirty="0" smtClean="0"/>
              <a:t>  </a:t>
            </a:r>
            <a:r>
              <a:rPr lang="en-US" sz="1400" dirty="0"/>
              <a:t>[('Hurricane', 'NNP</a:t>
            </a:r>
            <a:r>
              <a:rPr lang="en-US" sz="1400" dirty="0" smtClean="0"/>
              <a:t>'), (</a:t>
            </a:r>
            <a:r>
              <a:rPr lang="en-US" sz="1400" dirty="0"/>
              <a:t>'Sandy', 'NNP</a:t>
            </a:r>
            <a:r>
              <a:rPr lang="en-US" sz="1400" dirty="0" smtClean="0"/>
              <a:t>'), (</a:t>
            </a:r>
            <a:r>
              <a:rPr lang="en-US" sz="1400" dirty="0"/>
              <a:t>'grounded', 'VBD</a:t>
            </a:r>
            <a:r>
              <a:rPr lang="en-US" sz="1400" dirty="0" smtClean="0"/>
              <a:t>'), (</a:t>
            </a:r>
            <a:r>
              <a:rPr lang="en-US" sz="1400" dirty="0"/>
              <a:t>'3,200', 'CD</a:t>
            </a:r>
            <a:r>
              <a:rPr lang="en-US" sz="1400" dirty="0" smtClean="0"/>
              <a:t>'), (</a:t>
            </a:r>
            <a:r>
              <a:rPr lang="en-US" sz="1400" dirty="0"/>
              <a:t>'flights', 'NNS</a:t>
            </a:r>
            <a:r>
              <a:rPr lang="en-US" sz="1400" dirty="0" smtClean="0"/>
              <a:t>'), (</a:t>
            </a:r>
            <a:r>
              <a:rPr lang="en-US" sz="1400" dirty="0"/>
              <a:t>'scheduled', 'VBN</a:t>
            </a:r>
            <a:r>
              <a:rPr lang="en-US" sz="1400" dirty="0" smtClean="0"/>
              <a:t>'), (</a:t>
            </a:r>
            <a:r>
              <a:rPr lang="en-US" sz="1400" dirty="0"/>
              <a:t>'for', 'IN</a:t>
            </a:r>
            <a:r>
              <a:rPr lang="en-US" sz="1400" dirty="0" smtClean="0"/>
              <a:t>'), (</a:t>
            </a:r>
            <a:r>
              <a:rPr lang="en-US" sz="1400" dirty="0"/>
              <a:t>'today', 'NN</a:t>
            </a:r>
            <a:r>
              <a:rPr lang="en-US" sz="1400" dirty="0" smtClean="0"/>
              <a:t>'), (</a:t>
            </a:r>
            <a:r>
              <a:rPr lang="en-US" sz="1400" dirty="0"/>
              <a:t>'and', 'CC</a:t>
            </a:r>
            <a:r>
              <a:rPr lang="en-US" sz="1400" dirty="0" smtClean="0"/>
              <a:t>'), (</a:t>
            </a:r>
            <a:r>
              <a:rPr lang="en-US" sz="1400" dirty="0"/>
              <a:t>'tomorrow', 'NN</a:t>
            </a:r>
            <a:r>
              <a:rPr lang="en-US" sz="1400" dirty="0" smtClean="0"/>
              <a:t>'), …]</a:t>
            </a:r>
            <a:endParaRPr lang="en-US" sz="3800" dirty="0"/>
          </a:p>
          <a:p>
            <a:pPr marL="0" lvl="1" indent="0">
              <a:buNone/>
            </a:pPr>
            <a:endParaRPr lang="en-US" sz="26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
        <p:nvSpPr>
          <p:cNvPr id="9" name="Rectangle 8"/>
          <p:cNvSpPr/>
          <p:nvPr/>
        </p:nvSpPr>
        <p:spPr>
          <a:xfrm>
            <a:off x="685800" y="2209800"/>
            <a:ext cx="7848600" cy="18288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4267200"/>
            <a:ext cx="7848600" cy="74128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3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Automated classification and prediction on data.</a:t>
            </a:r>
          </a:p>
          <a:p>
            <a:endParaRPr lang="en-US" dirty="0"/>
          </a:p>
          <a:p>
            <a:r>
              <a:rPr lang="en-US" dirty="0" smtClean="0"/>
              <a:t>Examples:</a:t>
            </a:r>
          </a:p>
          <a:p>
            <a:pPr lvl="1"/>
            <a:r>
              <a:rPr lang="en-US" dirty="0" smtClean="0"/>
              <a:t>Product recommenders, a la Amazon</a:t>
            </a:r>
          </a:p>
          <a:p>
            <a:pPr lvl="1"/>
            <a:r>
              <a:rPr lang="en-US" dirty="0" smtClean="0"/>
              <a:t>Computer vision – is it a cat?</a:t>
            </a:r>
          </a:p>
          <a:p>
            <a:pPr lvl="1"/>
            <a:r>
              <a:rPr lang="en-US" dirty="0" smtClean="0"/>
              <a:t>Sentiment analysis</a:t>
            </a:r>
          </a:p>
          <a:p>
            <a:pPr lvl="1"/>
            <a:r>
              <a:rPr lang="en-US" dirty="0" smtClean="0"/>
              <a:t>Topic classification</a:t>
            </a:r>
          </a:p>
          <a:p>
            <a:pPr lvl="1"/>
            <a:r>
              <a:rPr lang="en-US" dirty="0" smtClean="0"/>
              <a:t>Document clustering</a:t>
            </a:r>
          </a:p>
          <a:p>
            <a:pPr lvl="1"/>
            <a:endParaRPr lang="en-US" dirty="0"/>
          </a:p>
          <a:p>
            <a:r>
              <a:rPr lang="en-US" dirty="0" smtClean="0"/>
              <a:t>At least two stages to a classification problem:</a:t>
            </a:r>
            <a:endParaRPr lang="en-US" dirty="0"/>
          </a:p>
          <a:p>
            <a:pPr lvl="1"/>
            <a:r>
              <a:rPr lang="en-US" dirty="0"/>
              <a:t>Training</a:t>
            </a:r>
          </a:p>
          <a:p>
            <a:pPr lvl="1"/>
            <a:r>
              <a:rPr lang="en-US" dirty="0" smtClean="0"/>
              <a:t>Classification</a:t>
            </a:r>
            <a:endParaRPr lang="en-US" dirty="0"/>
          </a:p>
          <a:p>
            <a:endParaRPr lang="en-US" dirty="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339534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sz="2800" dirty="0" smtClean="0"/>
              <a:t>Learning</a:t>
            </a:r>
            <a:endParaRPr lang="en-US" dirty="0" smtClean="0"/>
          </a:p>
          <a:p>
            <a:pPr marL="45720" indent="0">
              <a:buNone/>
            </a:pPr>
            <a:endParaRPr lang="en-US" dirty="0" smtClean="0"/>
          </a:p>
          <a:p>
            <a:r>
              <a:rPr lang="en-US" dirty="0" smtClean="0"/>
              <a:t>Machine learning requires “learning” or “training.”</a:t>
            </a:r>
          </a:p>
          <a:p>
            <a:endParaRPr lang="en-US" dirty="0"/>
          </a:p>
          <a:p>
            <a:r>
              <a:rPr lang="en-US" dirty="0" smtClean="0"/>
              <a:t>There are two types of training:</a:t>
            </a:r>
          </a:p>
          <a:p>
            <a:pPr lvl="1"/>
            <a:r>
              <a:rPr lang="en-US" dirty="0" smtClean="0"/>
              <a:t>Supervised</a:t>
            </a:r>
          </a:p>
          <a:p>
            <a:pPr lvl="1"/>
            <a:r>
              <a:rPr lang="en-US" dirty="0" smtClean="0"/>
              <a:t>Unsupervised</a:t>
            </a:r>
          </a:p>
          <a:p>
            <a:pPr lvl="1"/>
            <a:endParaRPr lang="en-US" dirty="0"/>
          </a:p>
          <a:p>
            <a:r>
              <a:rPr lang="en-US" dirty="0" smtClean="0"/>
              <a:t>The goal of training is to determine a mapping from input features to a set of target classes.</a:t>
            </a:r>
          </a:p>
          <a:p>
            <a:pPr lvl="1"/>
            <a:endParaRPr lang="en-US" dirty="0" smtClean="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666017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just">
              <a:buNone/>
            </a:pPr>
            <a:r>
              <a:rPr lang="en-US" sz="2800" dirty="0"/>
              <a:t>Learning</a:t>
            </a:r>
          </a:p>
          <a:p>
            <a:pPr marL="45720" indent="0" algn="just">
              <a:buNone/>
            </a:pPr>
            <a:endParaRPr lang="en-US" dirty="0" smtClean="0"/>
          </a:p>
          <a:p>
            <a:pPr marL="45720" indent="0" algn="just">
              <a:buNone/>
            </a:pPr>
            <a:r>
              <a:rPr lang="en-US" dirty="0" smtClean="0"/>
              <a:t>  Imagine </a:t>
            </a:r>
            <a:r>
              <a:rPr lang="en-US" dirty="0"/>
              <a:t>a student </a:t>
            </a:r>
            <a:r>
              <a:rPr lang="en-US" dirty="0" smtClean="0"/>
              <a:t>given a small list of organisms and descriptions.  The </a:t>
            </a:r>
            <a:r>
              <a:rPr lang="en-US" dirty="0"/>
              <a:t>student is tasked to assign the organisms into </a:t>
            </a:r>
            <a:r>
              <a:rPr lang="en-US" dirty="0" smtClean="0"/>
              <a:t>groups based on these descriptions.  Where </a:t>
            </a:r>
            <a:r>
              <a:rPr lang="en-US" dirty="0"/>
              <a:t>do the groups come from?</a:t>
            </a:r>
          </a:p>
          <a:p>
            <a:pPr marL="45720" indent="0" algn="just">
              <a:buNone/>
            </a:pPr>
            <a:r>
              <a:rPr lang="en-US" dirty="0"/>
              <a:t> </a:t>
            </a:r>
            <a:endParaRPr lang="en-US" b="1" u="sng" dirty="0" smtClean="0"/>
          </a:p>
          <a:p>
            <a:pPr algn="just"/>
            <a:r>
              <a:rPr lang="en-US" b="1" u="sng" dirty="0" smtClean="0"/>
              <a:t>Supervised</a:t>
            </a:r>
            <a:r>
              <a:rPr lang="en-US" dirty="0"/>
              <a:t>: The teacher provides </a:t>
            </a:r>
            <a:r>
              <a:rPr lang="en-US" dirty="0" smtClean="0"/>
              <a:t>the </a:t>
            </a:r>
            <a:r>
              <a:rPr lang="en-US" dirty="0"/>
              <a:t>answers </a:t>
            </a:r>
            <a:r>
              <a:rPr lang="en-US" dirty="0" smtClean="0"/>
              <a:t>while </a:t>
            </a:r>
            <a:r>
              <a:rPr lang="en-US" dirty="0"/>
              <a:t>learning.</a:t>
            </a:r>
            <a:endParaRPr lang="en-US" dirty="0" smtClean="0"/>
          </a:p>
          <a:p>
            <a:pPr algn="just"/>
            <a:r>
              <a:rPr lang="en-US" b="1" u="sng" dirty="0" smtClean="0"/>
              <a:t>Unsupervised</a:t>
            </a:r>
            <a:r>
              <a:rPr lang="en-US" dirty="0"/>
              <a:t>:</a:t>
            </a:r>
            <a:r>
              <a:rPr lang="en-US" dirty="0" smtClean="0"/>
              <a:t> The teacher provides </a:t>
            </a:r>
            <a:r>
              <a:rPr lang="en-US" dirty="0"/>
              <a:t>nothing while learning</a:t>
            </a:r>
            <a:r>
              <a:rPr lang="en-US" dirty="0" smtClean="0"/>
              <a:t>.</a:t>
            </a:r>
          </a:p>
          <a:p>
            <a:pPr algn="just"/>
            <a:endParaRPr lang="en-US" dirty="0"/>
          </a:p>
          <a:p>
            <a:pPr marL="45720" indent="0" algn="just">
              <a:buNone/>
            </a:pPr>
            <a:r>
              <a:rPr lang="en-US" sz="1700" dirty="0" smtClean="0"/>
              <a:t>  In our example, the teacher will typically provide the “canonical” domains and kingdoms of biology.  However, most real-world problems domains are not so well-studied.</a:t>
            </a:r>
            <a:endParaRPr lang="en-US" sz="1700" dirty="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669810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3538729"/>
          </a:xfrm>
        </p:spPr>
        <p:txBody>
          <a:bodyPr>
            <a:normAutofit lnSpcReduction="10000"/>
          </a:bodyPr>
          <a:lstStyle/>
          <a:p>
            <a:pPr marL="45720" indent="0" algn="just">
              <a:buNone/>
            </a:pPr>
            <a:r>
              <a:rPr lang="en-US" sz="2800" dirty="0"/>
              <a:t>Learning</a:t>
            </a:r>
          </a:p>
          <a:p>
            <a:pPr marL="45720" indent="0" algn="just">
              <a:buNone/>
            </a:pPr>
            <a:endParaRPr lang="en-US" dirty="0" smtClean="0"/>
          </a:p>
          <a:p>
            <a:pPr marL="45720" indent="0" algn="just">
              <a:buNone/>
            </a:pPr>
            <a:r>
              <a:rPr lang="en-US" dirty="0" smtClean="0"/>
              <a:t>  What if the teacher gave the student </a:t>
            </a:r>
            <a:r>
              <a:rPr lang="en-US" i="1" dirty="0" smtClean="0"/>
              <a:t>some </a:t>
            </a:r>
            <a:r>
              <a:rPr lang="en-US" dirty="0" smtClean="0"/>
              <a:t>of the answers?  </a:t>
            </a:r>
          </a:p>
          <a:p>
            <a:pPr marL="45720" indent="0" algn="just">
              <a:buNone/>
            </a:pPr>
            <a:endParaRPr lang="en-US" dirty="0" smtClean="0"/>
          </a:p>
          <a:p>
            <a:pPr marL="45720" indent="0" algn="just">
              <a:buNone/>
            </a:pPr>
            <a:r>
              <a:rPr lang="en-US" dirty="0"/>
              <a:t> </a:t>
            </a:r>
            <a:r>
              <a:rPr lang="en-US" dirty="0" smtClean="0"/>
              <a:t> This is </a:t>
            </a:r>
            <a:r>
              <a:rPr lang="en-US" i="1" dirty="0" smtClean="0"/>
              <a:t>semi</a:t>
            </a:r>
            <a:r>
              <a:rPr lang="en-US" dirty="0" smtClean="0"/>
              <a:t>-supervised learning.  </a:t>
            </a:r>
            <a:endParaRPr lang="en-US" dirty="0"/>
          </a:p>
          <a:p>
            <a:pPr marL="45720" indent="0" algn="just">
              <a:buNone/>
            </a:pPr>
            <a:r>
              <a:rPr lang="en-US" dirty="0"/>
              <a:t> </a:t>
            </a:r>
            <a:endParaRPr lang="en-US" b="1" u="sng" dirty="0" smtClean="0"/>
          </a:p>
          <a:p>
            <a:pPr algn="just"/>
            <a:r>
              <a:rPr lang="en-US" b="1" u="sng" dirty="0" smtClean="0"/>
              <a:t>Supervised</a:t>
            </a:r>
            <a:r>
              <a:rPr lang="en-US" dirty="0"/>
              <a:t>: The teacher provides </a:t>
            </a:r>
            <a:r>
              <a:rPr lang="en-US" dirty="0" smtClean="0"/>
              <a:t>the answers while learning.</a:t>
            </a:r>
          </a:p>
          <a:p>
            <a:pPr algn="just"/>
            <a:r>
              <a:rPr lang="en-US" b="1" u="sng" dirty="0" smtClean="0"/>
              <a:t>Semi-supervised</a:t>
            </a:r>
            <a:r>
              <a:rPr lang="en-US" dirty="0" smtClean="0"/>
              <a:t>: The teacher provides </a:t>
            </a:r>
            <a:r>
              <a:rPr lang="en-US" i="1" dirty="0" smtClean="0"/>
              <a:t>some </a:t>
            </a:r>
            <a:r>
              <a:rPr lang="en-US" dirty="0"/>
              <a:t>answers while learning..</a:t>
            </a:r>
            <a:endParaRPr lang="en-US" dirty="0" smtClean="0"/>
          </a:p>
          <a:p>
            <a:pPr algn="just"/>
            <a:r>
              <a:rPr lang="en-US" b="1" u="sng" dirty="0" smtClean="0"/>
              <a:t>Unsupervised</a:t>
            </a:r>
            <a:r>
              <a:rPr lang="en-US" dirty="0"/>
              <a:t>:</a:t>
            </a:r>
            <a:r>
              <a:rPr lang="en-US" dirty="0" smtClean="0"/>
              <a:t> The teacher provides </a:t>
            </a:r>
            <a:r>
              <a:rPr lang="en-US" dirty="0"/>
              <a:t>nothing while learning..</a:t>
            </a:r>
            <a:endParaRPr lang="en-US" dirty="0" smtClean="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02526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3538729"/>
          </a:xfrm>
        </p:spPr>
        <p:txBody>
          <a:bodyPr>
            <a:normAutofit/>
          </a:bodyPr>
          <a:lstStyle/>
          <a:p>
            <a:pPr marL="45720" indent="0" algn="just">
              <a:buNone/>
            </a:pPr>
            <a:r>
              <a:rPr lang="en-US" sz="2800" dirty="0" smtClean="0"/>
              <a:t>Classification</a:t>
            </a:r>
            <a:endParaRPr lang="en-US" sz="2800" dirty="0"/>
          </a:p>
          <a:p>
            <a:pPr marL="45720" indent="0" algn="just">
              <a:buNone/>
            </a:pPr>
            <a:endParaRPr lang="en-US" dirty="0" smtClean="0"/>
          </a:p>
          <a:p>
            <a:pPr marL="45720" indent="0" algn="just">
              <a:buNone/>
            </a:pPr>
            <a:r>
              <a:rPr lang="en-US" dirty="0" smtClean="0"/>
              <a:t>  The student has now learned to </a:t>
            </a:r>
            <a:r>
              <a:rPr lang="en-US" i="1" dirty="0" smtClean="0"/>
              <a:t>map </a:t>
            </a:r>
            <a:r>
              <a:rPr lang="en-US" dirty="0" smtClean="0"/>
              <a:t>from an organism’s description to a group.  </a:t>
            </a:r>
          </a:p>
          <a:p>
            <a:pPr marL="45720" indent="0" algn="just">
              <a:buNone/>
            </a:pPr>
            <a:r>
              <a:rPr lang="en-US" dirty="0"/>
              <a:t> </a:t>
            </a:r>
            <a:r>
              <a:rPr lang="en-US" dirty="0" smtClean="0"/>
              <a:t> </a:t>
            </a:r>
          </a:p>
          <a:p>
            <a:pPr marL="45720" indent="0" algn="just">
              <a:buNone/>
            </a:pPr>
            <a:r>
              <a:rPr lang="en-US" dirty="0"/>
              <a:t> </a:t>
            </a:r>
            <a:r>
              <a:rPr lang="en-US" dirty="0" smtClean="0"/>
              <a:t> Now, the student is sent out into the field to use their knowledge to classify newly discovered organisms.  They observe the organisms and document the features they learned to use.  Then, they apply the learned rules to determine the class of organism.</a:t>
            </a:r>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06106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buNone/>
            </a:pPr>
            <a:r>
              <a:rPr lang="en-US" sz="2800" dirty="0" smtClean="0"/>
              <a:t>Let’s start with some text.</a:t>
            </a:r>
          </a:p>
          <a:p>
            <a:pPr marL="45720" indent="0">
              <a:buNone/>
            </a:pPr>
            <a:endParaRPr lang="en-US" sz="2800" dirty="0" smtClean="0"/>
          </a:p>
          <a:p>
            <a:pPr marL="320040" lvl="1" indent="0" fontAlgn="base">
              <a:buNone/>
            </a:pPr>
            <a:r>
              <a:rPr lang="en-US" sz="1800" dirty="0" smtClean="0"/>
              <a:t>“</a:t>
            </a:r>
            <a:r>
              <a:rPr lang="en-US" dirty="0"/>
              <a:t>Hurricane Sandy grounded 3,200 flights scheduled for today and tomorrow, prompted </a:t>
            </a:r>
            <a:r>
              <a:rPr lang="en-US" dirty="0">
                <a:hlinkClick r:id="rId2"/>
              </a:rPr>
              <a:t>New </a:t>
            </a:r>
            <a:r>
              <a:rPr lang="en-US" dirty="0" smtClean="0">
                <a:hlinkClick r:id="rId2"/>
              </a:rPr>
              <a:t>York</a:t>
            </a:r>
            <a:r>
              <a:rPr lang="en-US" dirty="0" smtClean="0"/>
              <a:t> to </a:t>
            </a:r>
            <a:r>
              <a:rPr lang="en-US" dirty="0"/>
              <a:t>suspend subway and bus service and forced the evacuation of the </a:t>
            </a:r>
            <a:r>
              <a:rPr lang="en-US" dirty="0">
                <a:hlinkClick r:id="rId3"/>
              </a:rPr>
              <a:t>New Jersey</a:t>
            </a:r>
            <a:r>
              <a:rPr lang="en-US" dirty="0"/>
              <a:t> shore as it headed toward land with life-threatening wind and rain</a:t>
            </a:r>
            <a:r>
              <a:rPr lang="en-US" dirty="0" smtClean="0"/>
              <a:t>.</a:t>
            </a:r>
          </a:p>
          <a:p>
            <a:pPr marL="320040" lvl="1" indent="0" fontAlgn="base">
              <a:buNone/>
            </a:pPr>
            <a:endParaRPr lang="en-US" dirty="0" smtClean="0"/>
          </a:p>
          <a:p>
            <a:pPr marL="320040" lvl="1" indent="0" fontAlgn="base">
              <a:buNone/>
            </a:pPr>
            <a:r>
              <a:rPr lang="en-US" dirty="0" smtClean="0"/>
              <a:t>  The </a:t>
            </a:r>
            <a:r>
              <a:rPr lang="en-US" dirty="0"/>
              <a:t>system, which killed as many as 65 people in the Caribbean on its path north, may be capable of inflicting as much as $18 billion in damage when it barrels into New Jersey tomorrow and knock out power to millions for a week or more, according to forecasters and risk experts</a:t>
            </a:r>
            <a:r>
              <a:rPr lang="en-US" dirty="0" smtClean="0"/>
              <a:t>.”</a:t>
            </a:r>
          </a:p>
          <a:p>
            <a:pPr marL="320040" lvl="1" indent="0" fontAlgn="base">
              <a:buNone/>
            </a:pPr>
            <a:endParaRPr lang="en-US" sz="2000" dirty="0"/>
          </a:p>
          <a:p>
            <a:pPr marL="320040" lvl="1" indent="0">
              <a:buNone/>
            </a:pPr>
            <a:r>
              <a:rPr lang="en-US" sz="1600" dirty="0" smtClean="0"/>
              <a:t>(Bloomberg article on Sandy)</a:t>
            </a:r>
          </a:p>
          <a:p>
            <a:pPr marL="320040" lvl="1" indent="0">
              <a:buNone/>
            </a:pPr>
            <a:endParaRPr lang="en-US" dirty="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6702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7185"/>
          </a:xfrm>
        </p:spPr>
        <p:txBody>
          <a:bodyPr>
            <a:normAutofit/>
          </a:bodyPr>
          <a:lstStyle/>
          <a:p>
            <a:pPr marL="45720" indent="0" algn="just">
              <a:buNone/>
            </a:pPr>
            <a:r>
              <a:rPr lang="en-US" dirty="0" smtClean="0"/>
              <a:t>  Replace the student with an algorithm and we have machine learning.</a:t>
            </a:r>
          </a:p>
          <a:p>
            <a:pPr marL="45720" indent="0" algn="just">
              <a:buNone/>
            </a:pPr>
            <a:endParaRPr lang="en-US" i="1" dirty="0" smtClean="0"/>
          </a:p>
          <a:p>
            <a:pPr algn="just"/>
            <a:r>
              <a:rPr lang="en-US" dirty="0" smtClean="0"/>
              <a:t>Sentiment Analysis Example</a:t>
            </a:r>
          </a:p>
          <a:p>
            <a:pPr lvl="1" algn="just"/>
            <a:r>
              <a:rPr lang="en-US" dirty="0" smtClean="0"/>
              <a:t>Organisms : Restaurant reviews</a:t>
            </a:r>
          </a:p>
          <a:p>
            <a:pPr lvl="1" algn="just"/>
            <a:r>
              <a:rPr lang="en-US" dirty="0" smtClean="0"/>
              <a:t>Descriptions : </a:t>
            </a:r>
          </a:p>
          <a:p>
            <a:pPr lvl="2" algn="just"/>
            <a:r>
              <a:rPr lang="en-US" dirty="0" smtClean="0"/>
              <a:t>Number of positive phrases</a:t>
            </a:r>
          </a:p>
          <a:p>
            <a:pPr lvl="2" algn="just"/>
            <a:r>
              <a:rPr lang="en-US" dirty="0" smtClean="0"/>
              <a:t>Number of negative phrases</a:t>
            </a:r>
          </a:p>
          <a:p>
            <a:pPr lvl="2" algn="just"/>
            <a:r>
              <a:rPr lang="en-US" dirty="0" smtClean="0"/>
              <a:t>Number of times visited</a:t>
            </a:r>
          </a:p>
          <a:p>
            <a:pPr lvl="2" algn="just"/>
            <a:r>
              <a:rPr lang="en-US" dirty="0" smtClean="0"/>
              <a:t>Number of restaurants reviewed</a:t>
            </a:r>
          </a:p>
          <a:p>
            <a:pPr lvl="2" algn="just"/>
            <a:r>
              <a:rPr lang="en-US" dirty="0" err="1" smtClean="0"/>
              <a:t>Recency</a:t>
            </a:r>
            <a:r>
              <a:rPr lang="en-US" dirty="0" smtClean="0"/>
              <a:t> of review</a:t>
            </a:r>
          </a:p>
          <a:p>
            <a:pPr lvl="1" algn="just"/>
            <a:r>
              <a:rPr lang="en-US" dirty="0" smtClean="0"/>
              <a:t>Target: 1-5 stars for restaurant sentiment</a:t>
            </a:r>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2175805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7185"/>
          </a:xfrm>
        </p:spPr>
        <p:txBody>
          <a:bodyPr>
            <a:normAutofit/>
          </a:bodyPr>
          <a:lstStyle/>
          <a:p>
            <a:pPr marL="45720" indent="0" algn="just">
              <a:buNone/>
            </a:pPr>
            <a:r>
              <a:rPr lang="en-US" dirty="0" smtClean="0"/>
              <a:t>Retailers are doing this every day.</a:t>
            </a:r>
            <a:endParaRPr lang="en-US" dirty="0"/>
          </a:p>
          <a:p>
            <a:pPr marL="45720" indent="0" algn="just">
              <a:buNone/>
            </a:pPr>
            <a:endParaRPr lang="en-US" dirty="0" smtClean="0"/>
          </a:p>
          <a:p>
            <a:pPr algn="just"/>
            <a:r>
              <a:rPr lang="en-US" dirty="0" smtClean="0"/>
              <a:t>Purchasing </a:t>
            </a:r>
            <a:r>
              <a:rPr lang="en-US" dirty="0"/>
              <a:t>Example</a:t>
            </a:r>
          </a:p>
          <a:p>
            <a:pPr lvl="1" algn="just"/>
            <a:r>
              <a:rPr lang="en-US" dirty="0"/>
              <a:t>Organism: Consumer</a:t>
            </a:r>
          </a:p>
          <a:p>
            <a:pPr lvl="1" algn="just"/>
            <a:r>
              <a:rPr lang="en-US" dirty="0"/>
              <a:t>Descriptions: </a:t>
            </a:r>
          </a:p>
          <a:p>
            <a:pPr lvl="2" algn="just"/>
            <a:r>
              <a:rPr lang="en-US" dirty="0"/>
              <a:t>How many products purchased of category A, B, …</a:t>
            </a:r>
          </a:p>
          <a:p>
            <a:pPr lvl="2" algn="just"/>
            <a:r>
              <a:rPr lang="en-US" dirty="0"/>
              <a:t>How many dollars spent on brand A, B, …</a:t>
            </a:r>
          </a:p>
          <a:p>
            <a:pPr lvl="2" algn="just"/>
            <a:r>
              <a:rPr lang="en-US" dirty="0"/>
              <a:t>How recently was an item purchased from category A, B, …</a:t>
            </a:r>
          </a:p>
          <a:p>
            <a:pPr lvl="2" algn="just"/>
            <a:r>
              <a:rPr lang="en-US" dirty="0"/>
              <a:t>How many visits to web pages in category A, B, </a:t>
            </a:r>
            <a:r>
              <a:rPr lang="en-US" dirty="0" smtClean="0"/>
              <a:t>…</a:t>
            </a:r>
            <a:endParaRPr lang="en-US" dirty="0"/>
          </a:p>
          <a:p>
            <a:pPr lvl="1" algn="just"/>
            <a:r>
              <a:rPr lang="en-US" dirty="0"/>
              <a:t>Target: </a:t>
            </a:r>
            <a:r>
              <a:rPr lang="en-US" dirty="0" smtClean="0"/>
              <a:t>Will they purchase </a:t>
            </a:r>
            <a:r>
              <a:rPr lang="en-US" dirty="0"/>
              <a:t>in the next </a:t>
            </a:r>
            <a:r>
              <a:rPr lang="en-US" dirty="0" smtClean="0"/>
              <a:t>30 days?</a:t>
            </a:r>
            <a:endParaRPr lang="en-US" dirty="0"/>
          </a:p>
          <a:p>
            <a:pPr lvl="1" algn="just"/>
            <a:r>
              <a:rPr lang="en-US" dirty="0"/>
              <a:t>Training: Look out-of-sample at purchasing database</a:t>
            </a:r>
            <a:endParaRPr lang="en-US" dirty="0" smtClean="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1445119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7185"/>
          </a:xfrm>
        </p:spPr>
        <p:txBody>
          <a:bodyPr>
            <a:normAutofit/>
          </a:bodyPr>
          <a:lstStyle/>
          <a:p>
            <a:pPr marL="45720" indent="0" algn="just">
              <a:buNone/>
            </a:pPr>
            <a:r>
              <a:rPr lang="en-US" sz="2800" dirty="0" smtClean="0"/>
              <a:t>Some Machine Learning Algorithms</a:t>
            </a:r>
          </a:p>
          <a:p>
            <a:pPr algn="just"/>
            <a:r>
              <a:rPr lang="en-US" sz="1800" dirty="0" smtClean="0"/>
              <a:t>Supervised</a:t>
            </a:r>
          </a:p>
          <a:p>
            <a:pPr lvl="1" algn="just"/>
            <a:r>
              <a:rPr lang="en-US" sz="1600" dirty="0" smtClean="0"/>
              <a:t>Statistical models</a:t>
            </a:r>
          </a:p>
          <a:p>
            <a:pPr lvl="2" algn="just"/>
            <a:r>
              <a:rPr lang="en-US" dirty="0" smtClean="0"/>
              <a:t>Bayesian, e.g., Naïve Bayes Classification</a:t>
            </a:r>
          </a:p>
          <a:p>
            <a:pPr lvl="2" algn="just"/>
            <a:r>
              <a:rPr lang="en-US" dirty="0" err="1" smtClean="0"/>
              <a:t>Frequentist</a:t>
            </a:r>
            <a:r>
              <a:rPr lang="en-US" dirty="0" smtClean="0"/>
              <a:t>, e.g., Ordinary Least Squares.</a:t>
            </a:r>
          </a:p>
          <a:p>
            <a:pPr lvl="1" algn="just"/>
            <a:r>
              <a:rPr lang="en-US" sz="1600" dirty="0" smtClean="0"/>
              <a:t>Neural Networks (NN)</a:t>
            </a:r>
          </a:p>
          <a:p>
            <a:pPr lvl="1" algn="just"/>
            <a:r>
              <a:rPr lang="en-US" sz="1600" dirty="0" smtClean="0"/>
              <a:t>Support Vector Machines (SVM)</a:t>
            </a:r>
          </a:p>
          <a:p>
            <a:pPr lvl="1" algn="just"/>
            <a:r>
              <a:rPr lang="en-US" sz="1600" dirty="0" smtClean="0"/>
              <a:t>Random Forests (RF)</a:t>
            </a:r>
          </a:p>
          <a:p>
            <a:pPr lvl="1" algn="just"/>
            <a:r>
              <a:rPr lang="en-US" sz="1600" dirty="0" smtClean="0"/>
              <a:t>Genetic Algorithms (GA)</a:t>
            </a:r>
          </a:p>
          <a:p>
            <a:pPr algn="just"/>
            <a:r>
              <a:rPr lang="en-US" sz="1800" dirty="0" smtClean="0"/>
              <a:t>Semi/unsupervised</a:t>
            </a:r>
          </a:p>
          <a:p>
            <a:pPr lvl="1" algn="just"/>
            <a:r>
              <a:rPr lang="en-US" sz="1600" dirty="0" smtClean="0"/>
              <a:t>Neural Networks (NN)</a:t>
            </a:r>
          </a:p>
          <a:p>
            <a:pPr lvl="1" algn="just"/>
            <a:r>
              <a:rPr lang="en-US" sz="1600" dirty="0" smtClean="0"/>
              <a:t>Clustering</a:t>
            </a:r>
          </a:p>
          <a:p>
            <a:pPr lvl="2" algn="just"/>
            <a:r>
              <a:rPr lang="en-US" sz="1400" dirty="0" smtClean="0"/>
              <a:t>K-means</a:t>
            </a:r>
          </a:p>
          <a:p>
            <a:pPr lvl="2" algn="just"/>
            <a:r>
              <a:rPr lang="en-US" sz="1400" dirty="0" smtClean="0"/>
              <a:t>Hierarchical</a:t>
            </a:r>
          </a:p>
          <a:p>
            <a:pPr lvl="2" algn="just"/>
            <a:r>
              <a:rPr lang="en-US" sz="1400" dirty="0" smtClean="0"/>
              <a:t>Radial Basis (RBF)</a:t>
            </a:r>
          </a:p>
          <a:p>
            <a:pPr lvl="2" algn="just"/>
            <a:r>
              <a:rPr lang="en-US" sz="1400" dirty="0" smtClean="0"/>
              <a:t>Graph</a:t>
            </a:r>
          </a:p>
          <a:p>
            <a:pPr algn="just"/>
            <a:endParaRPr lang="en-US" sz="1800" dirty="0" smtClean="0"/>
          </a:p>
          <a:p>
            <a:pPr algn="just"/>
            <a:endParaRPr lang="en-US" sz="1800" dirty="0" smtClean="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190648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7185"/>
          </a:xfrm>
        </p:spPr>
        <p:txBody>
          <a:bodyPr>
            <a:normAutofit/>
          </a:bodyPr>
          <a:lstStyle/>
          <a:p>
            <a:pPr marL="45720" indent="0" algn="just">
              <a:buNone/>
            </a:pPr>
            <a:r>
              <a:rPr lang="en-US" sz="2800" dirty="0" smtClean="0"/>
              <a:t>Notes on Algorithm Diversity</a:t>
            </a:r>
          </a:p>
          <a:p>
            <a:pPr marL="45720" indent="0" algn="just">
              <a:buNone/>
            </a:pPr>
            <a:endParaRPr lang="en-US" sz="2800" dirty="0" smtClean="0"/>
          </a:p>
          <a:p>
            <a:pPr algn="just"/>
            <a:r>
              <a:rPr lang="en-US" sz="1800" dirty="0" smtClean="0"/>
              <a:t>Not all algorithms return scores; some are binary.</a:t>
            </a:r>
          </a:p>
          <a:p>
            <a:pPr lvl="1" algn="just"/>
            <a:r>
              <a:rPr lang="en-US" dirty="0" smtClean="0"/>
              <a:t>True, True, False</a:t>
            </a:r>
          </a:p>
          <a:p>
            <a:pPr lvl="1" algn="just"/>
            <a:r>
              <a:rPr lang="en-US" dirty="0" smtClean="0"/>
              <a:t>0.9, 0.7, 0.1</a:t>
            </a:r>
          </a:p>
          <a:p>
            <a:pPr algn="just"/>
            <a:r>
              <a:rPr lang="en-US" sz="1800" dirty="0" smtClean="0"/>
              <a:t>Not all algorithms support more than two classes.</a:t>
            </a:r>
          </a:p>
          <a:p>
            <a:pPr lvl="1" algn="just"/>
            <a:r>
              <a:rPr lang="en-US" dirty="0" smtClean="0"/>
              <a:t>Cat, Dog, Mouse</a:t>
            </a:r>
          </a:p>
          <a:p>
            <a:pPr lvl="1" algn="just"/>
            <a:r>
              <a:rPr lang="en-US" dirty="0" smtClean="0"/>
              <a:t>Cat, Not Cat</a:t>
            </a:r>
          </a:p>
          <a:p>
            <a:pPr algn="just"/>
            <a:r>
              <a:rPr lang="en-US" sz="1800" dirty="0" smtClean="0"/>
              <a:t>Not all algorithms scale similarly.</a:t>
            </a:r>
          </a:p>
          <a:p>
            <a:pPr lvl="1" algn="just"/>
            <a:r>
              <a:rPr lang="en-US" dirty="0" smtClean="0"/>
              <a:t>1M documents = 1 day</a:t>
            </a:r>
          </a:p>
          <a:p>
            <a:pPr lvl="1" algn="just"/>
            <a:r>
              <a:rPr lang="en-US" dirty="0" smtClean="0"/>
              <a:t>10M documents = {10 days, 100 days, 1000 days}</a:t>
            </a:r>
          </a:p>
          <a:p>
            <a:pPr lvl="1" algn="just"/>
            <a:endParaRPr lang="en-US" sz="1600" dirty="0" smtClean="0"/>
          </a:p>
          <a:p>
            <a:pPr lvl="1" algn="just"/>
            <a:endParaRPr lang="en-US" sz="1600" dirty="0" smtClean="0"/>
          </a:p>
          <a:p>
            <a:pPr algn="just"/>
            <a:endParaRPr lang="en-US" sz="1800" dirty="0" smtClean="0"/>
          </a:p>
        </p:txBody>
      </p:sp>
      <p:sp>
        <p:nvSpPr>
          <p:cNvPr id="3" name="Title 2"/>
          <p:cNvSpPr>
            <a:spLocks noGrp="1"/>
          </p:cNvSpPr>
          <p:nvPr>
            <p:ph type="title"/>
          </p:nvPr>
        </p:nvSpPr>
        <p:spPr/>
        <p:txBody>
          <a:bodyPr/>
          <a:lstStyle/>
          <a:p>
            <a:r>
              <a:rPr lang="en-US" dirty="0" smtClean="0"/>
              <a:t>Machine learning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3121500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399" y="3014471"/>
            <a:ext cx="4800601" cy="1709929"/>
          </a:xfrm>
        </p:spPr>
        <p:txBody>
          <a:bodyPr/>
          <a:lstStyle/>
          <a:p>
            <a:r>
              <a:rPr lang="en-US" dirty="0" smtClean="0"/>
              <a:t>Michael J Bommarito II</a:t>
            </a:r>
          </a:p>
          <a:p>
            <a:pPr lvl="1"/>
            <a:r>
              <a:rPr lang="en-US" dirty="0" smtClean="0"/>
              <a:t>CEO, Bommarito Consulting, LLC</a:t>
            </a:r>
          </a:p>
          <a:p>
            <a:pPr lvl="1"/>
            <a:r>
              <a:rPr lang="en-US" dirty="0" smtClean="0"/>
              <a:t>Email: </a:t>
            </a:r>
            <a:r>
              <a:rPr lang="en-US" dirty="0" smtClean="0">
                <a:hlinkClick r:id="rId2"/>
              </a:rPr>
              <a:t>michael@bommaritollc.com</a:t>
            </a:r>
            <a:endParaRPr lang="en-US" dirty="0" smtClean="0"/>
          </a:p>
          <a:p>
            <a:pPr lvl="1"/>
            <a:r>
              <a:rPr lang="en-US" dirty="0" smtClean="0"/>
              <a:t>Web: </a:t>
            </a:r>
            <a:r>
              <a:rPr lang="en-US" dirty="0" smtClean="0">
                <a:hlinkClick r:id="rId3"/>
              </a:rPr>
              <a:t>http://bommaritollc.com/</a:t>
            </a:r>
            <a:endParaRPr lang="en-US" dirty="0" smtClean="0"/>
          </a:p>
          <a:p>
            <a:endParaRPr lang="en-US" dirty="0" smtClean="0"/>
          </a:p>
          <a:p>
            <a:pPr lvl="1"/>
            <a:endParaRPr lang="en-US" dirty="0"/>
          </a:p>
        </p:txBody>
      </p:sp>
      <p:sp>
        <p:nvSpPr>
          <p:cNvPr id="3" name="Title 2"/>
          <p:cNvSpPr>
            <a:spLocks noGrp="1"/>
          </p:cNvSpPr>
          <p:nvPr>
            <p:ph type="title"/>
          </p:nvPr>
        </p:nvSpPr>
        <p:spPr/>
        <p:txBody>
          <a:bodyPr/>
          <a:lstStyle/>
          <a:p>
            <a:r>
              <a:rPr lang="en-US" dirty="0" smtClean="0"/>
              <a:t>Thanks!</a:t>
            </a:r>
            <a:endParaRPr lang="en-US" dirty="0"/>
          </a:p>
        </p:txBody>
      </p:sp>
      <p:pic>
        <p:nvPicPr>
          <p:cNvPr id="8" name="Picture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2743200"/>
            <a:ext cx="1719859" cy="2106827"/>
          </a:xfrm>
          <a:prstGeom prst="rect">
            <a:avLst/>
          </a:prstGeom>
        </p:spPr>
      </p:pic>
      <p:sp>
        <p:nvSpPr>
          <p:cNvPr id="9" name="TextBox 8"/>
          <p:cNvSpPr txBox="1"/>
          <p:nvPr/>
        </p:nvSpPr>
        <p:spPr>
          <a:xfrm>
            <a:off x="457200" y="1676400"/>
            <a:ext cx="8305800" cy="369332"/>
          </a:xfrm>
          <a:prstGeom prst="rect">
            <a:avLst/>
          </a:prstGeom>
          <a:noFill/>
        </p:spPr>
        <p:txBody>
          <a:bodyPr wrap="square" rtlCol="0">
            <a:spAutoFit/>
          </a:bodyPr>
          <a:lstStyle/>
          <a:p>
            <a:pPr algn="ctr"/>
            <a:r>
              <a:rPr lang="en-US" dirty="0" smtClean="0"/>
              <a:t>You can get these slides on my blog – </a:t>
            </a:r>
            <a:r>
              <a:rPr lang="en-US" dirty="0" smtClean="0">
                <a:hlinkClick r:id="rId6"/>
              </a:rPr>
              <a:t>http://bommaritollc.com/blog/</a:t>
            </a:r>
            <a:r>
              <a:rPr lang="en-US" dirty="0" smtClean="0"/>
              <a:t>.</a:t>
            </a:r>
          </a:p>
        </p:txBody>
      </p:sp>
      <p:grpSp>
        <p:nvGrpSpPr>
          <p:cNvPr id="10" name="Group 9"/>
          <p:cNvGrpSpPr/>
          <p:nvPr/>
        </p:nvGrpSpPr>
        <p:grpSpPr>
          <a:xfrm>
            <a:off x="35159" y="6294513"/>
            <a:ext cx="3089041" cy="611886"/>
            <a:chOff x="35159" y="6294513"/>
            <a:chExt cx="3089041" cy="611886"/>
          </a:xfrm>
        </p:grpSpPr>
        <p:pic>
          <p:nvPicPr>
            <p:cNvPr id="11"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12" name="TextBox 11"/>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825510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fontScale="92500" lnSpcReduction="10000"/>
          </a:bodyPr>
          <a:lstStyle/>
          <a:p>
            <a:r>
              <a:rPr lang="en-US" sz="1600" dirty="0" smtClean="0"/>
              <a:t>Books and Wiki Pages</a:t>
            </a:r>
          </a:p>
          <a:p>
            <a:pPr lvl="1"/>
            <a:r>
              <a:rPr lang="en-US" sz="1400" dirty="0" smtClean="0"/>
              <a:t>A Brief Survey of Text Mining. </a:t>
            </a:r>
            <a:r>
              <a:rPr lang="en-US" sz="1400" dirty="0" err="1" smtClean="0"/>
              <a:t>Hotho</a:t>
            </a:r>
            <a:r>
              <a:rPr lang="en-US" sz="1400" dirty="0"/>
              <a:t>, </a:t>
            </a:r>
            <a:r>
              <a:rPr lang="en-US" sz="1400" dirty="0" err="1"/>
              <a:t>Nurnberger</a:t>
            </a:r>
            <a:r>
              <a:rPr lang="en-US" sz="1400" dirty="0"/>
              <a:t>, </a:t>
            </a:r>
            <a:r>
              <a:rPr lang="en-US" sz="1400" dirty="0" err="1" smtClean="0"/>
              <a:t>Paaß</a:t>
            </a:r>
            <a:r>
              <a:rPr lang="en-US" sz="1400" dirty="0" smtClean="0"/>
              <a:t>.</a:t>
            </a:r>
          </a:p>
          <a:p>
            <a:pPr lvl="2"/>
            <a:r>
              <a:rPr lang="en-US" sz="1200" dirty="0" smtClean="0">
                <a:hlinkClick r:id="rId2"/>
              </a:rPr>
              <a:t>http</a:t>
            </a:r>
            <a:r>
              <a:rPr lang="en-US" sz="1200" dirty="0">
                <a:hlinkClick r:id="rId2"/>
              </a:rPr>
              <a:t>://</a:t>
            </a:r>
            <a:r>
              <a:rPr lang="en-US" sz="1200" dirty="0" smtClean="0">
                <a:hlinkClick r:id="rId2"/>
              </a:rPr>
              <a:t>www.kde.cs.uni-kassel.de/hotho/pub/2005/hotho05TextMining.pdf</a:t>
            </a:r>
            <a:endParaRPr lang="en-US" sz="1200" dirty="0" smtClean="0"/>
          </a:p>
          <a:p>
            <a:pPr lvl="1"/>
            <a:r>
              <a:rPr lang="en-US" sz="1400" dirty="0"/>
              <a:t>Text Mining: Predictive Methods for Analyzing Unstructured </a:t>
            </a:r>
            <a:r>
              <a:rPr lang="en-US" sz="1400" dirty="0" smtClean="0"/>
              <a:t>Information.  Weiss</a:t>
            </a:r>
            <a:r>
              <a:rPr lang="en-US" sz="1400" dirty="0"/>
              <a:t>, </a:t>
            </a:r>
            <a:r>
              <a:rPr lang="en-US" sz="1400" dirty="0" err="1" smtClean="0"/>
              <a:t>Indurkhya</a:t>
            </a:r>
            <a:r>
              <a:rPr lang="en-US" sz="1400" dirty="0" smtClean="0"/>
              <a:t>, Zhang, </a:t>
            </a:r>
            <a:r>
              <a:rPr lang="en-US" sz="1400" dirty="0" err="1" smtClean="0"/>
              <a:t>Damerau</a:t>
            </a:r>
            <a:r>
              <a:rPr lang="en-US" sz="1400" dirty="0"/>
              <a:t>. </a:t>
            </a:r>
            <a:endParaRPr lang="en-US" sz="1400" dirty="0" smtClean="0"/>
          </a:p>
          <a:p>
            <a:pPr lvl="2"/>
            <a:r>
              <a:rPr lang="en-US" sz="1200" dirty="0" smtClean="0">
                <a:hlinkClick r:id="rId3"/>
              </a:rPr>
              <a:t>http</a:t>
            </a:r>
            <a:r>
              <a:rPr lang="en-US" sz="1200" dirty="0">
                <a:hlinkClick r:id="rId3"/>
              </a:rPr>
              <a:t>://</a:t>
            </a:r>
            <a:r>
              <a:rPr lang="en-US" sz="1200" dirty="0" smtClean="0">
                <a:hlinkClick r:id="rId3"/>
              </a:rPr>
              <a:t>www.amazon.com/Text-Mining-Predictive-Unstructured-Information/dp/0387954333</a:t>
            </a:r>
            <a:endParaRPr lang="en-US" sz="1200" dirty="0" smtClean="0"/>
          </a:p>
          <a:p>
            <a:pPr lvl="1"/>
            <a:r>
              <a:rPr lang="en-US" sz="1400" dirty="0" smtClean="0"/>
              <a:t>The Elements of Statistical Learning.</a:t>
            </a:r>
          </a:p>
          <a:p>
            <a:pPr lvl="2"/>
            <a:r>
              <a:rPr lang="en-US" sz="1200" dirty="0">
                <a:hlinkClick r:id="rId4"/>
              </a:rPr>
              <a:t>http://www-stat.stanford.edu/~tibs/ElemStatLearn</a:t>
            </a:r>
            <a:r>
              <a:rPr lang="en-US" sz="1200" dirty="0" smtClean="0">
                <a:hlinkClick r:id="rId4"/>
              </a:rPr>
              <a:t>/</a:t>
            </a:r>
            <a:endParaRPr lang="en-US" sz="1200" dirty="0" smtClean="0"/>
          </a:p>
          <a:p>
            <a:pPr lvl="1"/>
            <a:r>
              <a:rPr lang="en-US" sz="1400" dirty="0" smtClean="0"/>
              <a:t>Wiki – Machine Learning.</a:t>
            </a:r>
          </a:p>
          <a:p>
            <a:pPr lvl="2"/>
            <a:r>
              <a:rPr lang="en-US" sz="1200" dirty="0" smtClean="0">
                <a:hlinkClick r:id="rId5"/>
              </a:rPr>
              <a:t>http</a:t>
            </a:r>
            <a:r>
              <a:rPr lang="en-US" sz="1200" dirty="0">
                <a:hlinkClick r:id="rId5"/>
              </a:rPr>
              <a:t>://</a:t>
            </a:r>
            <a:r>
              <a:rPr lang="en-US" sz="1200" dirty="0" smtClean="0">
                <a:hlinkClick r:id="rId5"/>
              </a:rPr>
              <a:t>en.wikipedia.org/wiki/Machine_learning</a:t>
            </a:r>
            <a:endParaRPr lang="en-US" sz="1200" dirty="0" smtClean="0"/>
          </a:p>
          <a:p>
            <a:pPr lvl="1"/>
            <a:r>
              <a:rPr lang="en-US" sz="1400" dirty="0"/>
              <a:t>Wiki – Machine </a:t>
            </a:r>
            <a:r>
              <a:rPr lang="en-US" sz="1400" dirty="0" smtClean="0"/>
              <a:t>Learning Algorithms.</a:t>
            </a:r>
          </a:p>
          <a:p>
            <a:pPr lvl="2"/>
            <a:r>
              <a:rPr lang="en-US" sz="1200" dirty="0" smtClean="0">
                <a:hlinkClick r:id="rId6"/>
              </a:rPr>
              <a:t>http</a:t>
            </a:r>
            <a:r>
              <a:rPr lang="en-US" sz="1200" dirty="0">
                <a:hlinkClick r:id="rId6"/>
              </a:rPr>
              <a:t>://</a:t>
            </a:r>
            <a:r>
              <a:rPr lang="en-US" sz="1200" dirty="0" smtClean="0">
                <a:hlinkClick r:id="rId6"/>
              </a:rPr>
              <a:t>en.wikipedia.org/wiki/List_of_machine_learning_algorithms</a:t>
            </a:r>
            <a:endParaRPr lang="en-US" sz="1200" dirty="0" smtClean="0"/>
          </a:p>
          <a:p>
            <a:r>
              <a:rPr lang="en-US" sz="1600" dirty="0" smtClean="0"/>
              <a:t>Software</a:t>
            </a:r>
          </a:p>
          <a:p>
            <a:pPr lvl="1"/>
            <a:r>
              <a:rPr lang="en-US" sz="1400" dirty="0" smtClean="0"/>
              <a:t>Natural Language Toolkit (NLTK).</a:t>
            </a:r>
          </a:p>
          <a:p>
            <a:pPr lvl="2"/>
            <a:r>
              <a:rPr lang="en-US" sz="1200" dirty="0">
                <a:hlinkClick r:id="rId7"/>
              </a:rPr>
              <a:t>http://nltk.org</a:t>
            </a:r>
            <a:r>
              <a:rPr lang="en-US" sz="1200" dirty="0" smtClean="0">
                <a:hlinkClick r:id="rId7"/>
              </a:rPr>
              <a:t>/</a:t>
            </a:r>
            <a:endParaRPr lang="en-US" sz="1200" dirty="0" smtClean="0"/>
          </a:p>
          <a:p>
            <a:pPr lvl="1"/>
            <a:r>
              <a:rPr lang="en-US" sz="1400" dirty="0" smtClean="0"/>
              <a:t>Stanford NLP Group.</a:t>
            </a:r>
          </a:p>
          <a:p>
            <a:pPr lvl="2"/>
            <a:r>
              <a:rPr lang="en-US" sz="1200" dirty="0">
                <a:hlinkClick r:id="rId8"/>
              </a:rPr>
              <a:t>http://nlp.stanford.edu/software</a:t>
            </a:r>
            <a:r>
              <a:rPr lang="en-US" sz="1200" dirty="0" smtClean="0">
                <a:hlinkClick r:id="rId8"/>
              </a:rPr>
              <a:t>/</a:t>
            </a:r>
            <a:endParaRPr lang="en-US" sz="1200" dirty="0" smtClean="0"/>
          </a:p>
          <a:p>
            <a:pPr lvl="1"/>
            <a:r>
              <a:rPr lang="en-US" sz="1400" dirty="0" err="1" smtClean="0"/>
              <a:t>Weka</a:t>
            </a:r>
            <a:r>
              <a:rPr lang="en-US" sz="1400" dirty="0" smtClean="0"/>
              <a:t>.</a:t>
            </a:r>
          </a:p>
          <a:p>
            <a:pPr lvl="2"/>
            <a:r>
              <a:rPr lang="en-US" sz="1200" dirty="0">
                <a:hlinkClick r:id="rId9"/>
              </a:rPr>
              <a:t>http://www.cs.waikato.ac.nz/ml/weka</a:t>
            </a:r>
            <a:r>
              <a:rPr lang="en-US" sz="1200" dirty="0" smtClean="0">
                <a:hlinkClick r:id="rId9"/>
              </a:rPr>
              <a:t>/</a:t>
            </a:r>
            <a:endParaRPr lang="en-US" sz="1200" dirty="0" smtClean="0"/>
          </a:p>
          <a:p>
            <a:pPr lvl="1"/>
            <a:r>
              <a:rPr lang="en-US" sz="1400" dirty="0" smtClean="0"/>
              <a:t>R.</a:t>
            </a:r>
          </a:p>
          <a:p>
            <a:pPr lvl="2"/>
            <a:r>
              <a:rPr lang="en-US" sz="1200" dirty="0">
                <a:hlinkClick r:id="rId10"/>
              </a:rPr>
              <a:t>http://www.r-project.org</a:t>
            </a:r>
            <a:r>
              <a:rPr lang="en-US" sz="1200" dirty="0" smtClean="0">
                <a:hlinkClick r:id="rId10"/>
              </a:rPr>
              <a:t>/</a:t>
            </a:r>
            <a:endParaRPr lang="en-US" sz="1200" dirty="0" smtClean="0"/>
          </a:p>
          <a:p>
            <a:pPr lvl="1"/>
            <a:r>
              <a:rPr lang="en-US" sz="1400" dirty="0" smtClean="0"/>
              <a:t>SAS Predictive Analytics and Data Mining.</a:t>
            </a:r>
          </a:p>
          <a:p>
            <a:pPr lvl="2"/>
            <a:r>
              <a:rPr lang="en-US" sz="1200" dirty="0">
                <a:hlinkClick r:id="rId11"/>
              </a:rPr>
              <a:t>http://www.sas.com/technologies/analytics/datamining/index.html</a:t>
            </a:r>
            <a:endParaRPr lang="en-US" sz="1200"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915153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49158"/>
            <a:ext cx="8229601" cy="4575442"/>
          </a:xfrm>
        </p:spPr>
        <p:txBody>
          <a:bodyPr>
            <a:normAutofit/>
          </a:bodyPr>
          <a:lstStyle/>
          <a:p>
            <a:pPr marL="45720" indent="0">
              <a:buNone/>
            </a:pPr>
            <a:r>
              <a:rPr lang="en-US" sz="2800" dirty="0" smtClean="0"/>
              <a:t>Real Data</a:t>
            </a:r>
          </a:p>
          <a:p>
            <a:pPr marL="45720" indent="0">
              <a:buNone/>
            </a:pPr>
            <a:endParaRPr lang="en-US" sz="2800" dirty="0" smtClean="0"/>
          </a:p>
          <a:p>
            <a:r>
              <a:rPr lang="en-US" dirty="0" smtClean="0"/>
              <a:t> When we work with real data, we often need to pre-process and clean data before we can segment and tokenize.</a:t>
            </a:r>
          </a:p>
          <a:p>
            <a:endParaRPr lang="en-US" dirty="0"/>
          </a:p>
          <a:p>
            <a:r>
              <a:rPr lang="en-US" dirty="0" smtClean="0"/>
              <a:t>Consider, for example:</a:t>
            </a:r>
          </a:p>
          <a:p>
            <a:pPr lvl="1"/>
            <a:r>
              <a:rPr lang="en-US" dirty="0" smtClean="0"/>
              <a:t>Hand-written documents: OCR</a:t>
            </a:r>
          </a:p>
          <a:p>
            <a:pPr lvl="1"/>
            <a:r>
              <a:rPr lang="en-US" dirty="0" smtClean="0"/>
              <a:t>Digital formats: PDF, Word, WordPerfect, HTML</a:t>
            </a:r>
          </a:p>
          <a:p>
            <a:pPr lvl="1"/>
            <a:r>
              <a:rPr lang="en-US" dirty="0" smtClean="0"/>
              <a:t>Typesetting remnants, e.g., page breaks, line break hyphens</a:t>
            </a:r>
          </a:p>
          <a:p>
            <a:pPr lvl="1"/>
            <a:endParaRPr lang="en-US" dirty="0"/>
          </a:p>
          <a:p>
            <a:r>
              <a:rPr lang="en-US" dirty="0" smtClean="0"/>
              <a:t>Pre-processing is very important!  All subsequent work depends on this quality.</a:t>
            </a:r>
          </a:p>
          <a:p>
            <a:pPr marL="45720" indent="0">
              <a:buNone/>
            </a:pPr>
            <a:endParaRPr lang="en-US" sz="28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259789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 indent="0">
              <a:buNone/>
            </a:pPr>
            <a:r>
              <a:rPr lang="en-US" sz="2800" dirty="0" smtClean="0"/>
              <a:t>What kind of questions can we ask?</a:t>
            </a:r>
          </a:p>
          <a:p>
            <a:endParaRPr lang="en-US" sz="1800" dirty="0" smtClean="0"/>
          </a:p>
          <a:p>
            <a:r>
              <a:rPr lang="en-US" dirty="0" smtClean="0"/>
              <a:t>Basic</a:t>
            </a:r>
          </a:p>
          <a:p>
            <a:pPr lvl="1"/>
            <a:r>
              <a:rPr lang="en-US" dirty="0" smtClean="0"/>
              <a:t>What is the structure of the text?</a:t>
            </a:r>
          </a:p>
          <a:p>
            <a:pPr lvl="2"/>
            <a:r>
              <a:rPr lang="en-US" dirty="0" smtClean="0"/>
              <a:t>Paragraphs</a:t>
            </a:r>
          </a:p>
          <a:p>
            <a:pPr lvl="2"/>
            <a:r>
              <a:rPr lang="en-US" dirty="0"/>
              <a:t>Sentences</a:t>
            </a:r>
          </a:p>
          <a:p>
            <a:pPr lvl="2"/>
            <a:r>
              <a:rPr lang="en-US" dirty="0" smtClean="0"/>
              <a:t>Tokens/words</a:t>
            </a:r>
          </a:p>
          <a:p>
            <a:pPr lvl="1"/>
            <a:r>
              <a:rPr lang="en-US" dirty="0" smtClean="0"/>
              <a:t>What are the “words” that appear in this text?</a:t>
            </a:r>
          </a:p>
          <a:p>
            <a:pPr lvl="2"/>
            <a:r>
              <a:rPr lang="en-US" dirty="0" smtClean="0"/>
              <a:t>Nouns</a:t>
            </a:r>
          </a:p>
          <a:p>
            <a:pPr lvl="3"/>
            <a:r>
              <a:rPr lang="en-US" dirty="0" smtClean="0"/>
              <a:t>Subjects</a:t>
            </a:r>
          </a:p>
          <a:p>
            <a:pPr lvl="3"/>
            <a:r>
              <a:rPr lang="en-US" dirty="0" smtClean="0"/>
              <a:t>Direct objects</a:t>
            </a:r>
          </a:p>
          <a:p>
            <a:pPr lvl="3"/>
            <a:r>
              <a:rPr lang="en-US" dirty="0" smtClean="0"/>
              <a:t>…</a:t>
            </a:r>
          </a:p>
          <a:p>
            <a:pPr lvl="2"/>
            <a:r>
              <a:rPr lang="en-US" dirty="0" smtClean="0"/>
              <a:t>Verbs</a:t>
            </a:r>
          </a:p>
          <a:p>
            <a:endParaRPr lang="en-US" dirty="0" smtClean="0"/>
          </a:p>
          <a:p>
            <a:r>
              <a:rPr lang="en-US" dirty="0" smtClean="0"/>
              <a:t>Advanced</a:t>
            </a:r>
          </a:p>
          <a:p>
            <a:pPr lvl="1"/>
            <a:r>
              <a:rPr lang="en-US" dirty="0" smtClean="0"/>
              <a:t>What are the </a:t>
            </a:r>
            <a:r>
              <a:rPr lang="en-US" i="1" dirty="0" smtClean="0"/>
              <a:t>concepts</a:t>
            </a:r>
            <a:r>
              <a:rPr lang="en-US" dirty="0"/>
              <a:t> </a:t>
            </a:r>
            <a:r>
              <a:rPr lang="en-US" dirty="0" smtClean="0"/>
              <a:t>that appear in this text?</a:t>
            </a:r>
          </a:p>
          <a:p>
            <a:pPr lvl="1"/>
            <a:r>
              <a:rPr lang="en-US" dirty="0" smtClean="0"/>
              <a:t>How does this text compare to other text?</a:t>
            </a:r>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1298286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2667000"/>
            <a:ext cx="7772400" cy="8382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380999" y="1719071"/>
            <a:ext cx="8229601" cy="3005329"/>
          </a:xfrm>
        </p:spPr>
        <p:txBody>
          <a:bodyPr>
            <a:normAutofit/>
          </a:bodyPr>
          <a:lstStyle/>
          <a:p>
            <a:pPr marL="45720" indent="0">
              <a:buNone/>
            </a:pPr>
            <a:r>
              <a:rPr lang="en-US" sz="2800" dirty="0" smtClean="0"/>
              <a:t>Segmentation and Tokenization</a:t>
            </a:r>
          </a:p>
          <a:p>
            <a:pPr marL="45720" indent="0">
              <a:buNone/>
            </a:pPr>
            <a:r>
              <a:rPr lang="en-US" sz="2800" dirty="0" smtClean="0"/>
              <a:t>	</a:t>
            </a:r>
            <a:endParaRPr lang="en-US" sz="2800" dirty="0"/>
          </a:p>
          <a:p>
            <a:pPr marL="320040" lvl="1" indent="0" algn="just" fontAlgn="base">
              <a:buNone/>
            </a:pPr>
            <a:r>
              <a:rPr lang="en-US" sz="1400" dirty="0"/>
              <a:t>“Hurricane Sandy grounded 3,200 flights scheduled for today and tomorrow, prompted </a:t>
            </a:r>
            <a:r>
              <a:rPr lang="en-US" sz="1400" dirty="0">
                <a:hlinkClick r:id="rId2"/>
              </a:rPr>
              <a:t>New York</a:t>
            </a:r>
            <a:r>
              <a:rPr lang="en-US" sz="1400" dirty="0"/>
              <a:t> to suspend subway and bus service and forced the evacuation of the </a:t>
            </a:r>
            <a:r>
              <a:rPr lang="en-US" sz="1400" dirty="0">
                <a:hlinkClick r:id="rId3"/>
              </a:rPr>
              <a:t>New Jersey</a:t>
            </a:r>
            <a:r>
              <a:rPr lang="en-US" sz="1400" dirty="0"/>
              <a:t> shore as it headed toward land with life-threatening wind and rain.</a:t>
            </a:r>
          </a:p>
          <a:p>
            <a:pPr marL="320040" lvl="1" indent="0" algn="just" fontAlgn="base">
              <a:buNone/>
            </a:pPr>
            <a:endParaRPr lang="en-US" sz="1400" dirty="0" smtClean="0"/>
          </a:p>
          <a:p>
            <a:pPr marL="320040" lvl="1" indent="0" algn="just" fontAlgn="base">
              <a:buNone/>
            </a:pPr>
            <a:r>
              <a:rPr lang="en-US" sz="1400" dirty="0" smtClean="0"/>
              <a:t>  The </a:t>
            </a:r>
            <a:r>
              <a:rPr lang="en-US" sz="1400" dirty="0"/>
              <a:t>system, which killed as many as 65 people in the Caribbean on its path north, may be capable of inflicting as much as $18 billion in damage when it barrels into New Jersey tomorrow and knock out power to millions for a week or more, according to forecasters and risk experts.”</a:t>
            </a:r>
          </a:p>
          <a:p>
            <a:pPr marL="45720" indent="0">
              <a:buNone/>
            </a:pPr>
            <a:endParaRPr lang="en-US"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
        <p:nvSpPr>
          <p:cNvPr id="8" name="Rectangle 7"/>
          <p:cNvSpPr/>
          <p:nvPr/>
        </p:nvSpPr>
        <p:spPr>
          <a:xfrm>
            <a:off x="762000" y="3657600"/>
            <a:ext cx="7772400" cy="9144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38200" y="2743200"/>
            <a:ext cx="9525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a:off x="1828800" y="2743200"/>
            <a:ext cx="6096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ounded Rectangle 10"/>
          <p:cNvSpPr/>
          <p:nvPr/>
        </p:nvSpPr>
        <p:spPr>
          <a:xfrm>
            <a:off x="2514600" y="2743200"/>
            <a:ext cx="9525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ounded Rectangle 11"/>
          <p:cNvSpPr/>
          <p:nvPr/>
        </p:nvSpPr>
        <p:spPr>
          <a:xfrm>
            <a:off x="3505200" y="2743200"/>
            <a:ext cx="685800" cy="228600"/>
          </a:xfrm>
          <a:prstGeom prst="roundRect">
            <a:avLst/>
          </a:prstGeom>
          <a:solidFill>
            <a:srgbClr val="FFC000">
              <a:alpha val="15000"/>
            </a:srgb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1745490" y="4946560"/>
            <a:ext cx="2514600" cy="1200329"/>
          </a:xfrm>
          <a:prstGeom prst="rect">
            <a:avLst/>
          </a:prstGeom>
        </p:spPr>
        <p:txBody>
          <a:bodyPr wrap="square">
            <a:spAutoFit/>
          </a:bodyPr>
          <a:lstStyle/>
          <a:p>
            <a:pPr marL="285750" indent="-285750">
              <a:buFont typeface="Arial" pitchFamily="34" charset="0"/>
              <a:buChar char="•"/>
            </a:pPr>
            <a:r>
              <a:rPr lang="en-US" b="1" dirty="0" smtClean="0"/>
              <a:t>Segments Types</a:t>
            </a:r>
          </a:p>
          <a:p>
            <a:pPr marL="742950" lvl="1" indent="-285750">
              <a:buFont typeface="Arial" pitchFamily="34" charset="0"/>
              <a:buChar char="•"/>
            </a:pPr>
            <a:r>
              <a:rPr lang="en-US" dirty="0" smtClean="0"/>
              <a:t>Paragraphs</a:t>
            </a:r>
            <a:endParaRPr lang="en-US" dirty="0"/>
          </a:p>
          <a:p>
            <a:pPr marL="742950" lvl="1" indent="-285750">
              <a:buFont typeface="Arial" pitchFamily="34" charset="0"/>
              <a:buChar char="•"/>
            </a:pPr>
            <a:r>
              <a:rPr lang="en-US" dirty="0"/>
              <a:t>Sentences</a:t>
            </a:r>
          </a:p>
          <a:p>
            <a:pPr marL="742950" lvl="1" indent="-285750">
              <a:buFont typeface="Arial" pitchFamily="34" charset="0"/>
              <a:buChar char="•"/>
            </a:pPr>
            <a:r>
              <a:rPr lang="en-US" dirty="0"/>
              <a:t>Tokens</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1090" y="4669728"/>
            <a:ext cx="2216910" cy="1883472"/>
          </a:xfrm>
          <a:prstGeom prst="rect">
            <a:avLst/>
          </a:prstGeom>
        </p:spPr>
      </p:pic>
    </p:spTree>
    <p:extLst>
      <p:ext uri="{BB962C8B-B14F-4D97-AF65-F5344CB8AC3E}">
        <p14:creationId xmlns:p14="http://schemas.microsoft.com/office/powerpoint/2010/main" val="2403440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5358"/>
            <a:ext cx="8229601" cy="4575442"/>
          </a:xfrm>
        </p:spPr>
        <p:txBody>
          <a:bodyPr>
            <a:normAutofit fontScale="92500" lnSpcReduction="20000"/>
          </a:bodyPr>
          <a:lstStyle/>
          <a:p>
            <a:pPr marL="45720" indent="0">
              <a:buNone/>
            </a:pPr>
            <a:r>
              <a:rPr lang="en-US" sz="3000" dirty="0" smtClean="0"/>
              <a:t>Segmentation and Tokenization</a:t>
            </a:r>
          </a:p>
          <a:p>
            <a:pPr marL="45720" indent="0">
              <a:buNone/>
            </a:pPr>
            <a:endParaRPr lang="en-US" sz="1800" dirty="0" smtClean="0"/>
          </a:p>
          <a:p>
            <a:pPr marL="45720" indent="0">
              <a:buNone/>
            </a:pPr>
            <a:r>
              <a:rPr lang="en-US" sz="1800" dirty="0" smtClean="0"/>
              <a:t>But how does it work?</a:t>
            </a:r>
          </a:p>
          <a:p>
            <a:pPr marL="45720" indent="0">
              <a:buNone/>
            </a:pPr>
            <a:endParaRPr lang="en-US" sz="1800" dirty="0" smtClean="0"/>
          </a:p>
          <a:p>
            <a:r>
              <a:rPr lang="en-US" sz="1800" dirty="0" smtClean="0"/>
              <a:t>Paragraphs</a:t>
            </a:r>
          </a:p>
          <a:p>
            <a:pPr lvl="1"/>
            <a:r>
              <a:rPr lang="en-US" sz="1600" dirty="0" smtClean="0"/>
              <a:t>Two consecutive line breaks</a:t>
            </a:r>
          </a:p>
          <a:p>
            <a:pPr lvl="1"/>
            <a:r>
              <a:rPr lang="en-US" sz="1600" dirty="0" smtClean="0"/>
              <a:t>A hard line break followed by an indent</a:t>
            </a:r>
          </a:p>
          <a:p>
            <a:pPr lvl="1"/>
            <a:endParaRPr lang="en-US" sz="1600" dirty="0" smtClean="0"/>
          </a:p>
          <a:p>
            <a:r>
              <a:rPr lang="en-US" sz="1800" dirty="0" smtClean="0"/>
              <a:t>Sentences</a:t>
            </a:r>
          </a:p>
          <a:p>
            <a:pPr lvl="1"/>
            <a:r>
              <a:rPr lang="en-US" sz="1600" dirty="0" smtClean="0"/>
              <a:t>Period, except abbreviation, ellipsis within quotation, etc.</a:t>
            </a:r>
          </a:p>
          <a:p>
            <a:pPr lvl="1"/>
            <a:endParaRPr lang="en-US" sz="1600" dirty="0" smtClean="0"/>
          </a:p>
          <a:p>
            <a:r>
              <a:rPr lang="en-US" dirty="0" smtClean="0"/>
              <a:t>Tokens and Words</a:t>
            </a:r>
          </a:p>
          <a:p>
            <a:pPr lvl="1"/>
            <a:r>
              <a:rPr lang="en-US" dirty="0" smtClean="0"/>
              <a:t>Whitespace</a:t>
            </a:r>
          </a:p>
          <a:p>
            <a:pPr lvl="1"/>
            <a:r>
              <a:rPr lang="en-US" dirty="0" smtClean="0"/>
              <a:t>Punctuation</a:t>
            </a:r>
          </a:p>
          <a:p>
            <a:pPr marL="45720" indent="0">
              <a:buNone/>
            </a:pPr>
            <a:endParaRPr lang="en-US" dirty="0"/>
          </a:p>
          <a:p>
            <a:pPr marL="45720" indent="0">
              <a:buNone/>
            </a:pPr>
            <a:r>
              <a:rPr lang="en-US" dirty="0" smtClean="0"/>
              <a:t>Remember what real-world text looks like – think text and email.</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2961176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49158"/>
            <a:ext cx="8229601" cy="4575442"/>
          </a:xfrm>
        </p:spPr>
        <p:txBody>
          <a:bodyPr>
            <a:normAutofit/>
          </a:bodyPr>
          <a:lstStyle/>
          <a:p>
            <a:pPr marL="45720" indent="0">
              <a:buNone/>
            </a:pPr>
            <a:r>
              <a:rPr lang="en-US" sz="2800" dirty="0" smtClean="0"/>
              <a:t>Segmentation and Tokenization</a:t>
            </a:r>
          </a:p>
          <a:p>
            <a:pPr marL="320040" lvl="1" indent="0" algn="just" fontAlgn="base">
              <a:buNone/>
            </a:pPr>
            <a:r>
              <a:rPr lang="en-US" sz="1400" dirty="0" smtClean="0"/>
              <a:t>“</a:t>
            </a:r>
            <a:r>
              <a:rPr lang="en-US" sz="1400" dirty="0"/>
              <a:t>Hurricane Sandy grounded 3,200 flights scheduled for today and tomorrow, prompted </a:t>
            </a:r>
            <a:r>
              <a:rPr lang="en-US" sz="1400" dirty="0">
                <a:hlinkClick r:id="rId2"/>
              </a:rPr>
              <a:t>New York</a:t>
            </a:r>
            <a:r>
              <a:rPr lang="en-US" sz="1400" dirty="0"/>
              <a:t> to suspend subway and bus service and forced the evacuation of the </a:t>
            </a:r>
            <a:r>
              <a:rPr lang="en-US" sz="1400" dirty="0">
                <a:hlinkClick r:id="rId3"/>
              </a:rPr>
              <a:t>New Jersey</a:t>
            </a:r>
            <a:r>
              <a:rPr lang="en-US" sz="1400" dirty="0"/>
              <a:t> shore as it headed toward land with life-threatening wind and rain.</a:t>
            </a:r>
          </a:p>
          <a:p>
            <a:pPr marL="320040" lvl="1" indent="0" algn="just" fontAlgn="base">
              <a:buNone/>
            </a:pPr>
            <a:endParaRPr lang="en-US" sz="1400" dirty="0"/>
          </a:p>
          <a:p>
            <a:pPr marL="320040" lvl="1" indent="0" algn="just" fontAlgn="base">
              <a:buNone/>
            </a:pPr>
            <a:r>
              <a:rPr lang="en-US" sz="1400" dirty="0"/>
              <a:t>  The system, which killed as many as 65 people in the Caribbean on its path north, may be capable of inflicting as much as $18 billion in damage when it barrels into New Jersey tomorrow and knock out power to millions for a week or more, according to forecasters and risk experts.”</a:t>
            </a:r>
          </a:p>
          <a:p>
            <a:pPr marL="45720" indent="0">
              <a:buNone/>
            </a:pPr>
            <a:endParaRPr lang="en-US" dirty="0" smtClean="0"/>
          </a:p>
          <a:p>
            <a:r>
              <a:rPr lang="en-US" dirty="0" smtClean="0"/>
              <a:t>Paragraphs: 2</a:t>
            </a:r>
          </a:p>
          <a:p>
            <a:r>
              <a:rPr lang="en-US" dirty="0" smtClean="0"/>
              <a:t>Sentences: 2</a:t>
            </a:r>
          </a:p>
          <a:p>
            <a:r>
              <a:rPr lang="en-US" dirty="0"/>
              <a:t>Words: 561. </a:t>
            </a:r>
            <a:endParaRPr lang="en-US" dirty="0" smtClean="0"/>
          </a:p>
          <a:p>
            <a:pPr lvl="1"/>
            <a:r>
              <a:rPr lang="en-US" dirty="0" smtClean="0"/>
              <a:t>[</a:t>
            </a:r>
            <a:r>
              <a:rPr lang="en-US" dirty="0"/>
              <a:t>'Hurricane', 'Sandy', 'grounded', '3,200', 'flights', 'scheduled', 'for', 'today', 'and', </a:t>
            </a:r>
            <a:r>
              <a:rPr lang="en-US" dirty="0" smtClean="0"/>
              <a:t>'tomorrow‘, …]</a:t>
            </a:r>
            <a:endParaRPr lang="en-US" dirty="0"/>
          </a:p>
          <a:p>
            <a:pPr marL="45720" indent="0">
              <a:buNone/>
            </a:pPr>
            <a:endParaRPr lang="en-US" sz="2800" dirty="0" smtClean="0"/>
          </a:p>
          <a:p>
            <a:pPr marL="45720" indent="0">
              <a:buNone/>
            </a:pPr>
            <a:endParaRPr lang="en-US" sz="18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2938916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a:bodyPr>
          <a:lstStyle/>
          <a:p>
            <a:pPr marL="0" lvl="1" indent="0">
              <a:buNone/>
            </a:pPr>
            <a:r>
              <a:rPr lang="en-US" sz="2800" dirty="0" smtClean="0"/>
              <a:t>What </a:t>
            </a:r>
            <a:r>
              <a:rPr lang="en-US" sz="2800" dirty="0"/>
              <a:t>kind of questions can we ask?</a:t>
            </a:r>
          </a:p>
          <a:p>
            <a:pPr marL="0" lvl="1" indent="0">
              <a:buNone/>
            </a:pPr>
            <a:endParaRPr lang="en-US" dirty="0" smtClean="0"/>
          </a:p>
          <a:p>
            <a:pPr marL="0" lvl="1" indent="0">
              <a:buNone/>
            </a:pPr>
            <a:r>
              <a:rPr lang="en-US" dirty="0" smtClean="0"/>
              <a:t>We now have an </a:t>
            </a:r>
            <a:r>
              <a:rPr lang="en-US" i="1" dirty="0" smtClean="0"/>
              <a:t>ordered list</a:t>
            </a:r>
            <a:r>
              <a:rPr lang="en-US" dirty="0"/>
              <a:t> </a:t>
            </a:r>
            <a:r>
              <a:rPr lang="en-US" dirty="0" smtClean="0"/>
              <a:t>of tokens.</a:t>
            </a:r>
          </a:p>
          <a:p>
            <a:pPr marL="0" lvl="1" indent="0">
              <a:buNone/>
            </a:pPr>
            <a:endParaRPr lang="en-US" dirty="0" smtClean="0"/>
          </a:p>
          <a:p>
            <a:pPr marL="0" lvl="1" indent="0">
              <a:buNone/>
            </a:pPr>
            <a:r>
              <a:rPr lang="en-US" dirty="0" smtClean="0"/>
              <a:t>['Hurricane', 'Sandy', 'grounded', '3,200', 'flights', 'scheduled', 'for', 'today', 'and', 'tomorrow‘, …]</a:t>
            </a:r>
          </a:p>
          <a:p>
            <a:pPr marL="365760" lvl="1" indent="0">
              <a:buNone/>
            </a:pPr>
            <a:endParaRPr lang="en-US" dirty="0"/>
          </a:p>
          <a:p>
            <a:pPr lvl="1"/>
            <a:r>
              <a:rPr lang="en-US" dirty="0" smtClean="0"/>
              <a:t>Does the word phrase “quote stuffing” occur in the text?</a:t>
            </a:r>
          </a:p>
          <a:p>
            <a:pPr lvl="1"/>
            <a:r>
              <a:rPr lang="en-US" dirty="0" smtClean="0"/>
              <a:t>How many times does “Sandy” occur?</a:t>
            </a:r>
          </a:p>
          <a:p>
            <a:pPr lvl="1"/>
            <a:r>
              <a:rPr lang="en-US" dirty="0" smtClean="0"/>
              <a:t>How often does “outage” occur after “power?”</a:t>
            </a:r>
          </a:p>
          <a:p>
            <a:pPr lvl="1"/>
            <a:r>
              <a:rPr lang="en-US" dirty="0" smtClean="0"/>
              <a:t>What percentage of tokens are numbers?</a:t>
            </a:r>
            <a:endParaRPr lang="en-US" sz="1800" dirty="0" smtClean="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1431675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2"/>
            <a:ext cx="8229601" cy="4575442"/>
          </a:xfrm>
        </p:spPr>
        <p:txBody>
          <a:bodyPr>
            <a:normAutofit/>
          </a:bodyPr>
          <a:lstStyle/>
          <a:p>
            <a:pPr marL="45720" indent="0">
              <a:buNone/>
            </a:pPr>
            <a:r>
              <a:rPr lang="en-US" sz="2800" dirty="0" smtClean="0"/>
              <a:t>An Aside on Storage</a:t>
            </a:r>
          </a:p>
          <a:p>
            <a:pPr marL="45720" lvl="1" indent="0">
              <a:buClr>
                <a:schemeClr val="accent1"/>
              </a:buClr>
              <a:buNone/>
            </a:pPr>
            <a:endParaRPr lang="en-US" dirty="0" smtClean="0"/>
          </a:p>
          <a:p>
            <a:pPr marL="45720" lvl="1" indent="0">
              <a:buClr>
                <a:schemeClr val="accent1"/>
              </a:buClr>
              <a:buNone/>
            </a:pPr>
            <a:r>
              <a:rPr lang="en-US" dirty="0" smtClean="0"/>
              <a:t>D</a:t>
            </a:r>
            <a:r>
              <a:rPr lang="en-US" sz="2000" dirty="0" smtClean="0"/>
              <a:t>ata: The word ‘the’</a:t>
            </a:r>
            <a:r>
              <a:rPr lang="en-US" sz="2000" i="1" dirty="0" smtClean="0"/>
              <a:t> </a:t>
            </a:r>
            <a:r>
              <a:rPr lang="en-US" sz="2000" dirty="0" smtClean="0"/>
              <a:t>ten times and the word </a:t>
            </a:r>
            <a:r>
              <a:rPr lang="en-US" sz="2000" i="1" dirty="0" smtClean="0"/>
              <a:t>‘a’ </a:t>
            </a:r>
            <a:r>
              <a:rPr lang="en-US" sz="2000" dirty="0" smtClean="0"/>
              <a:t>ten times.</a:t>
            </a:r>
          </a:p>
          <a:p>
            <a:pPr marL="45720" lvl="1" indent="0">
              <a:buClr>
                <a:schemeClr val="accent1"/>
              </a:buClr>
              <a:buNone/>
            </a:pPr>
            <a:endParaRPr lang="en-US" sz="2000" i="1" dirty="0"/>
          </a:p>
          <a:p>
            <a:pPr marL="331470" lvl="1" indent="-285750">
              <a:buClr>
                <a:schemeClr val="accent1"/>
              </a:buClr>
            </a:pPr>
            <a:r>
              <a:rPr lang="en-US" sz="2000" dirty="0" smtClean="0"/>
              <a:t>Representation 1 - Ordered List:</a:t>
            </a:r>
          </a:p>
          <a:p>
            <a:pPr marL="605790" lvl="2" indent="-285750">
              <a:buClr>
                <a:schemeClr val="accent1"/>
              </a:buClr>
            </a:pPr>
            <a:r>
              <a:rPr lang="en-US" sz="2000" dirty="0" smtClean="0"/>
              <a:t> [</a:t>
            </a:r>
            <a:r>
              <a:rPr lang="en-US" sz="2000" i="1" dirty="0" smtClean="0"/>
              <a:t>‘</a:t>
            </a:r>
            <a:r>
              <a:rPr lang="en-US" sz="2000" dirty="0" smtClean="0"/>
              <a:t>the’, ‘a’, ‘the’, ‘a’, ‘the’, ‘a’, …]</a:t>
            </a:r>
          </a:p>
          <a:p>
            <a:pPr marL="605790" lvl="2" indent="-285750">
              <a:buClr>
                <a:schemeClr val="accent1"/>
              </a:buClr>
            </a:pPr>
            <a:endParaRPr lang="en-US" sz="1800" dirty="0" smtClean="0"/>
          </a:p>
          <a:p>
            <a:pPr marL="331470" lvl="1" indent="-285750">
              <a:buClr>
                <a:schemeClr val="accent1"/>
              </a:buClr>
            </a:pPr>
            <a:r>
              <a:rPr lang="en-US" sz="2000" dirty="0" smtClean="0"/>
              <a:t>Representation 2 – Term Frequency: </a:t>
            </a:r>
          </a:p>
          <a:p>
            <a:pPr marL="605790" lvl="2" indent="-285750">
              <a:buClr>
                <a:schemeClr val="accent1"/>
              </a:buClr>
            </a:pPr>
            <a:r>
              <a:rPr lang="en-US" sz="2000" dirty="0" smtClean="0"/>
              <a:t>[(‘the’, 10), (‘a’, 10)]</a:t>
            </a:r>
            <a:endParaRPr lang="en-US" dirty="0"/>
          </a:p>
          <a:p>
            <a:pPr marL="45720" indent="0">
              <a:buNone/>
            </a:pPr>
            <a:endParaRPr lang="en-US" sz="2800" dirty="0"/>
          </a:p>
        </p:txBody>
      </p:sp>
      <p:sp>
        <p:nvSpPr>
          <p:cNvPr id="3" name="Title 2"/>
          <p:cNvSpPr>
            <a:spLocks noGrp="1"/>
          </p:cNvSpPr>
          <p:nvPr>
            <p:ph type="title"/>
          </p:nvPr>
        </p:nvSpPr>
        <p:spPr/>
        <p:txBody>
          <a:bodyPr/>
          <a:lstStyle/>
          <a:p>
            <a:r>
              <a:rPr lang="en-US" dirty="0" smtClean="0"/>
              <a:t>Natural language processing</a:t>
            </a:r>
            <a:endParaRPr lang="en-US" dirty="0"/>
          </a:p>
        </p:txBody>
      </p:sp>
      <p:grpSp>
        <p:nvGrpSpPr>
          <p:cNvPr id="4" name="Group 3"/>
          <p:cNvGrpSpPr/>
          <p:nvPr/>
        </p:nvGrpSpPr>
        <p:grpSpPr>
          <a:xfrm>
            <a:off x="35159" y="6294513"/>
            <a:ext cx="3089041" cy="611886"/>
            <a:chOff x="35159" y="6294513"/>
            <a:chExt cx="3089041" cy="611886"/>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 y="6294513"/>
              <a:ext cx="498241" cy="563487"/>
            </a:xfrm>
            <a:prstGeom prst="rect">
              <a:avLst/>
            </a:prstGeom>
          </p:spPr>
        </p:pic>
        <p:sp>
          <p:nvSpPr>
            <p:cNvPr id="6" name="TextBox 5"/>
            <p:cNvSpPr txBox="1"/>
            <p:nvPr/>
          </p:nvSpPr>
          <p:spPr>
            <a:xfrm>
              <a:off x="457200" y="6629400"/>
              <a:ext cx="2667000" cy="276999"/>
            </a:xfrm>
            <a:prstGeom prst="rect">
              <a:avLst/>
            </a:prstGeom>
            <a:noFill/>
          </p:spPr>
          <p:txBody>
            <a:bodyPr wrap="square" rtlCol="0">
              <a:spAutoFit/>
            </a:bodyPr>
            <a:lstStyle/>
            <a:p>
              <a:r>
                <a:rPr lang="en-US" sz="1200" dirty="0" smtClean="0"/>
                <a:t>© Bommarito Consulting</a:t>
              </a:r>
              <a:endParaRPr lang="en-US" sz="1200" dirty="0"/>
            </a:p>
          </p:txBody>
        </p:sp>
      </p:grpSp>
    </p:spTree>
    <p:extLst>
      <p:ext uri="{BB962C8B-B14F-4D97-AF65-F5344CB8AC3E}">
        <p14:creationId xmlns:p14="http://schemas.microsoft.com/office/powerpoint/2010/main" val="2686808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BCLLC">
      <a:dk1>
        <a:srgbClr val="657885"/>
      </a:dk1>
      <a:lt1>
        <a:srgbClr val="EFEFEF"/>
      </a:lt1>
      <a:dk2>
        <a:srgbClr val="657885"/>
      </a:dk2>
      <a:lt2>
        <a:srgbClr val="FFFFFF"/>
      </a:lt2>
      <a:accent1>
        <a:srgbClr val="B3B3B3"/>
      </a:accent1>
      <a:accent2>
        <a:srgbClr val="C0C9CF"/>
      </a:accent2>
      <a:accent3>
        <a:srgbClr val="BFBFBF"/>
      </a:accent3>
      <a:accent4>
        <a:srgbClr val="6B6B6B"/>
      </a:accent4>
      <a:accent5>
        <a:srgbClr val="A0AEB7"/>
      </a:accent5>
      <a:accent6>
        <a:srgbClr val="B7A8A5"/>
      </a:accent6>
      <a:hlink>
        <a:srgbClr val="A7ADB1"/>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2387</TotalTime>
  <Words>1368</Words>
  <Application>Microsoft Office PowerPoint</Application>
  <PresentationFormat>On-screen Show (4:3)</PresentationFormat>
  <Paragraphs>307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Grid</vt:lpstr>
      <vt:lpstr>natural language processing and machine learning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Natural language processing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Thanks!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mjbommar</dc:creator>
  <cp:lastModifiedBy>mjbommar</cp:lastModifiedBy>
  <cp:revision>75</cp:revision>
  <dcterms:created xsi:type="dcterms:W3CDTF">2006-08-16T00:00:00Z</dcterms:created>
  <dcterms:modified xsi:type="dcterms:W3CDTF">2013-07-30T14:01:07Z</dcterms:modified>
</cp:coreProperties>
</file>