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58" r:id="rId2"/>
    <p:sldId id="258" r:id="rId3"/>
    <p:sldId id="259" r:id="rId4"/>
    <p:sldId id="261" r:id="rId5"/>
    <p:sldId id="273" r:id="rId6"/>
    <p:sldId id="271" r:id="rId7"/>
    <p:sldId id="262" r:id="rId8"/>
    <p:sldId id="275" r:id="rId9"/>
    <p:sldId id="331" r:id="rId10"/>
    <p:sldId id="265" r:id="rId11"/>
    <p:sldId id="486" r:id="rId12"/>
    <p:sldId id="477" r:id="rId13"/>
    <p:sldId id="476" r:id="rId14"/>
    <p:sldId id="299" r:id="rId15"/>
    <p:sldId id="478" r:id="rId16"/>
    <p:sldId id="479" r:id="rId17"/>
    <p:sldId id="480" r:id="rId18"/>
    <p:sldId id="334" r:id="rId19"/>
    <p:sldId id="481" r:id="rId20"/>
    <p:sldId id="482" r:id="rId21"/>
    <p:sldId id="344" r:id="rId22"/>
    <p:sldId id="483" r:id="rId23"/>
    <p:sldId id="484" r:id="rId24"/>
    <p:sldId id="485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-948" y="5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02/08/2015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02/08/2015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02/08/2015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bommarito" TargetMode="External"/><Relationship Id="rId2" Type="http://schemas.openxmlformats.org/officeDocument/2006/relationships/hyperlink" Target="mailto:Michael.Bommari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spot.com/toys/slashtitle/" TargetMode="External"/><Relationship Id="rId2" Type="http://schemas.openxmlformats.org/officeDocument/2006/relationships/hyperlink" Target="http://shiffman.net/teaching/a2z/gener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dos.csail.mit.edu/scigen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71262" y="2686866"/>
            <a:ext cx="7449475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Bebas Neue Bold" panose="020B0606020202050201" pitchFamily="34" charset="0"/>
              </a:rPr>
              <a:t>Complex Systems Models in the Social Sciences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Bebas Neue Bold" panose="020B0606020202050201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6458" y="3192549"/>
            <a:ext cx="6359433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Bebas Neue Bold" panose="020B0606020202050201" pitchFamily="34" charset="0"/>
              </a:rPr>
              <a:t>ICPSR: University of Michigan, </a:t>
            </a:r>
            <a:r>
              <a:rPr lang="en-US" sz="3600" b="1" dirty="0" err="1" smtClean="0">
                <a:solidFill>
                  <a:schemeClr val="bg1">
                    <a:lumMod val="85000"/>
                  </a:schemeClr>
                </a:solidFill>
                <a:latin typeface="Bebas Neue Bold" panose="020B0606020202050201" pitchFamily="34" charset="0"/>
              </a:rPr>
              <a:t>ann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Bebas Neue Bold" panose="020B0606020202050201" pitchFamily="34" charset="0"/>
              </a:rPr>
              <a:t> arbor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9871" y="4308354"/>
            <a:ext cx="5484128" cy="26776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Michael Bommarito</a:t>
            </a:r>
          </a:p>
          <a:p>
            <a:pPr algn="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  <a:hlinkClick r:id="rId2"/>
              </a:rPr>
              <a:t>Michael.Bommarito@gmail.com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Bebas Neue Regular" panose="00000500000000000000" pitchFamily="2" charset="0"/>
            </a:endParaRPr>
          </a:p>
          <a:p>
            <a:pPr algn="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  <a:hlinkClick r:id="rId3"/>
              </a:rPr>
              <a:t>http://linkedin.com/in/bommarito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  <a:latin typeface="Bebas Neue Regular" panose="00000500000000000000" pitchFamily="2" charset="0"/>
            </a:endParaRPr>
          </a:p>
          <a:p>
            <a:pPr algn="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/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Center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for the study of complex systems,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University of Michigan,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ann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 arbor</a:t>
            </a:r>
          </a:p>
          <a:p>
            <a:pPr algn="r"/>
            <a:endParaRPr lang="en-US" sz="2400" dirty="0" smtClean="0">
              <a:solidFill>
                <a:schemeClr val="bg1">
                  <a:lumMod val="85000"/>
                </a:schemeClr>
              </a:solidFill>
              <a:latin typeface="Bebas Neue Regular" panose="000005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1968" y="5533039"/>
            <a:ext cx="584420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88072" y="4305965"/>
            <a:ext cx="5484128" cy="156966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Day 11: august 3</a:t>
            </a:r>
            <a:r>
              <a:rPr lang="en-US" sz="2400" baseline="300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rd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, 2015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Empirical complex systems: theory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Structured vs. unstructured data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bas Neue Regular" panose="00000500000000000000" pitchFamily="2" charset="0"/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93246"/>
            <a:ext cx="12192000" cy="26460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0" y="1998627"/>
            <a:ext cx="12192000" cy="2635316"/>
          </a:xfrm>
        </p:spPr>
      </p:sp>
      <p:sp>
        <p:nvSpPr>
          <p:cNvPr id="9" name="TextBox 8"/>
          <p:cNvSpPr txBox="1"/>
          <p:nvPr/>
        </p:nvSpPr>
        <p:spPr>
          <a:xfrm>
            <a:off x="3884219" y="1417488"/>
            <a:ext cx="442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 happens when we put all it all together?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5226" y="680759"/>
            <a:ext cx="386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Alphabet Soup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678662" y="2661749"/>
            <a:ext cx="2121723" cy="1977576"/>
            <a:chOff x="1687637" y="550581"/>
            <a:chExt cx="452247" cy="421522"/>
          </a:xfrm>
          <a:solidFill>
            <a:schemeClr val="accent4"/>
          </a:solidFill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747648" y="912091"/>
              <a:ext cx="332224" cy="60012"/>
            </a:xfrm>
            <a:custGeom>
              <a:avLst/>
              <a:gdLst>
                <a:gd name="T0" fmla="*/ 287 w 292"/>
                <a:gd name="T1" fmla="*/ 0 h 53"/>
                <a:gd name="T2" fmla="*/ 6 w 292"/>
                <a:gd name="T3" fmla="*/ 0 h 53"/>
                <a:gd name="T4" fmla="*/ 0 w 292"/>
                <a:gd name="T5" fmla="*/ 5 h 53"/>
                <a:gd name="T6" fmla="*/ 0 w 292"/>
                <a:gd name="T7" fmla="*/ 48 h 53"/>
                <a:gd name="T8" fmla="*/ 6 w 292"/>
                <a:gd name="T9" fmla="*/ 53 h 53"/>
                <a:gd name="T10" fmla="*/ 287 w 292"/>
                <a:gd name="T11" fmla="*/ 53 h 53"/>
                <a:gd name="T12" fmla="*/ 292 w 292"/>
                <a:gd name="T13" fmla="*/ 48 h 53"/>
                <a:gd name="T14" fmla="*/ 292 w 292"/>
                <a:gd name="T15" fmla="*/ 5 h 53"/>
                <a:gd name="T16" fmla="*/ 287 w 292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53">
                  <a:moveTo>
                    <a:pt x="28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3" y="53"/>
                    <a:pt x="6" y="53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90" y="53"/>
                    <a:pt x="292" y="51"/>
                    <a:pt x="292" y="4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292" y="2"/>
                    <a:pt x="290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687637" y="550581"/>
              <a:ext cx="452247" cy="331744"/>
            </a:xfrm>
            <a:custGeom>
              <a:avLst/>
              <a:gdLst>
                <a:gd name="T0" fmla="*/ 398 w 398"/>
                <a:gd name="T1" fmla="*/ 40 h 292"/>
                <a:gd name="T2" fmla="*/ 358 w 398"/>
                <a:gd name="T3" fmla="*/ 0 h 292"/>
                <a:gd name="T4" fmla="*/ 318 w 398"/>
                <a:gd name="T5" fmla="*/ 40 h 292"/>
                <a:gd name="T6" fmla="*/ 335 w 398"/>
                <a:gd name="T7" fmla="*/ 72 h 292"/>
                <a:gd name="T8" fmla="*/ 265 w 398"/>
                <a:gd name="T9" fmla="*/ 212 h 292"/>
                <a:gd name="T10" fmla="*/ 219 w 398"/>
                <a:gd name="T11" fmla="*/ 74 h 292"/>
                <a:gd name="T12" fmla="*/ 239 w 398"/>
                <a:gd name="T13" fmla="*/ 40 h 292"/>
                <a:gd name="T14" fmla="*/ 199 w 398"/>
                <a:gd name="T15" fmla="*/ 0 h 292"/>
                <a:gd name="T16" fmla="*/ 159 w 398"/>
                <a:gd name="T17" fmla="*/ 40 h 292"/>
                <a:gd name="T18" fmla="*/ 179 w 398"/>
                <a:gd name="T19" fmla="*/ 74 h 292"/>
                <a:gd name="T20" fmla="*/ 133 w 398"/>
                <a:gd name="T21" fmla="*/ 212 h 292"/>
                <a:gd name="T22" fmla="*/ 63 w 398"/>
                <a:gd name="T23" fmla="*/ 72 h 292"/>
                <a:gd name="T24" fmla="*/ 80 w 398"/>
                <a:gd name="T25" fmla="*/ 40 h 292"/>
                <a:gd name="T26" fmla="*/ 40 w 398"/>
                <a:gd name="T27" fmla="*/ 0 h 292"/>
                <a:gd name="T28" fmla="*/ 0 w 398"/>
                <a:gd name="T29" fmla="*/ 40 h 292"/>
                <a:gd name="T30" fmla="*/ 29 w 398"/>
                <a:gd name="T31" fmla="*/ 78 h 292"/>
                <a:gd name="T32" fmla="*/ 53 w 398"/>
                <a:gd name="T33" fmla="*/ 292 h 292"/>
                <a:gd name="T34" fmla="*/ 345 w 398"/>
                <a:gd name="T35" fmla="*/ 292 h 292"/>
                <a:gd name="T36" fmla="*/ 369 w 398"/>
                <a:gd name="T37" fmla="*/ 78 h 292"/>
                <a:gd name="T38" fmla="*/ 398 w 398"/>
                <a:gd name="T39" fmla="*/ 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8" h="292">
                  <a:moveTo>
                    <a:pt x="398" y="40"/>
                  </a:moveTo>
                  <a:cubicBezTo>
                    <a:pt x="398" y="18"/>
                    <a:pt x="380" y="0"/>
                    <a:pt x="358" y="0"/>
                  </a:cubicBezTo>
                  <a:cubicBezTo>
                    <a:pt x="336" y="0"/>
                    <a:pt x="318" y="18"/>
                    <a:pt x="318" y="40"/>
                  </a:cubicBezTo>
                  <a:cubicBezTo>
                    <a:pt x="318" y="53"/>
                    <a:pt x="325" y="65"/>
                    <a:pt x="335" y="72"/>
                  </a:cubicBezTo>
                  <a:cubicBezTo>
                    <a:pt x="265" y="212"/>
                    <a:pt x="265" y="212"/>
                    <a:pt x="265" y="212"/>
                  </a:cubicBezTo>
                  <a:cubicBezTo>
                    <a:pt x="219" y="74"/>
                    <a:pt x="219" y="74"/>
                    <a:pt x="219" y="74"/>
                  </a:cubicBezTo>
                  <a:cubicBezTo>
                    <a:pt x="231" y="67"/>
                    <a:pt x="239" y="54"/>
                    <a:pt x="239" y="40"/>
                  </a:cubicBezTo>
                  <a:cubicBezTo>
                    <a:pt x="239" y="18"/>
                    <a:pt x="221" y="0"/>
                    <a:pt x="199" y="0"/>
                  </a:cubicBezTo>
                  <a:cubicBezTo>
                    <a:pt x="177" y="0"/>
                    <a:pt x="159" y="18"/>
                    <a:pt x="159" y="40"/>
                  </a:cubicBezTo>
                  <a:cubicBezTo>
                    <a:pt x="159" y="54"/>
                    <a:pt x="167" y="67"/>
                    <a:pt x="179" y="74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73" y="65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13" y="73"/>
                    <a:pt x="29" y="78"/>
                  </a:cubicBezTo>
                  <a:cubicBezTo>
                    <a:pt x="53" y="292"/>
                    <a:pt x="53" y="292"/>
                    <a:pt x="53" y="292"/>
                  </a:cubicBezTo>
                  <a:cubicBezTo>
                    <a:pt x="345" y="292"/>
                    <a:pt x="345" y="292"/>
                    <a:pt x="345" y="292"/>
                  </a:cubicBezTo>
                  <a:cubicBezTo>
                    <a:pt x="369" y="78"/>
                    <a:pt x="369" y="78"/>
                    <a:pt x="369" y="78"/>
                  </a:cubicBezTo>
                  <a:cubicBezTo>
                    <a:pt x="386" y="73"/>
                    <a:pt x="398" y="58"/>
                    <a:pt x="39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50605" y="3069107"/>
            <a:ext cx="2096850" cy="2197337"/>
            <a:chOff x="1989375" y="-164756"/>
            <a:chExt cx="450807" cy="472411"/>
          </a:xfrm>
          <a:solidFill>
            <a:schemeClr val="accent2"/>
          </a:solidFill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2056108" y="-164756"/>
              <a:ext cx="384074" cy="331744"/>
            </a:xfrm>
            <a:custGeom>
              <a:avLst/>
              <a:gdLst>
                <a:gd name="T0" fmla="*/ 312 w 338"/>
                <a:gd name="T1" fmla="*/ 0 h 292"/>
                <a:gd name="T2" fmla="*/ 0 w 338"/>
                <a:gd name="T3" fmla="*/ 0 h 292"/>
                <a:gd name="T4" fmla="*/ 106 w 338"/>
                <a:gd name="T5" fmla="*/ 54 h 292"/>
                <a:gd name="T6" fmla="*/ 285 w 338"/>
                <a:gd name="T7" fmla="*/ 54 h 292"/>
                <a:gd name="T8" fmla="*/ 285 w 338"/>
                <a:gd name="T9" fmla="*/ 80 h 292"/>
                <a:gd name="T10" fmla="*/ 159 w 338"/>
                <a:gd name="T11" fmla="*/ 80 h 292"/>
                <a:gd name="T12" fmla="*/ 194 w 338"/>
                <a:gd name="T13" fmla="*/ 98 h 292"/>
                <a:gd name="T14" fmla="*/ 226 w 338"/>
                <a:gd name="T15" fmla="*/ 133 h 292"/>
                <a:gd name="T16" fmla="*/ 285 w 338"/>
                <a:gd name="T17" fmla="*/ 133 h 292"/>
                <a:gd name="T18" fmla="*/ 285 w 338"/>
                <a:gd name="T19" fmla="*/ 160 h 292"/>
                <a:gd name="T20" fmla="*/ 232 w 338"/>
                <a:gd name="T21" fmla="*/ 160 h 292"/>
                <a:gd name="T22" fmla="*/ 232 w 338"/>
                <a:gd name="T23" fmla="*/ 292 h 292"/>
                <a:gd name="T24" fmla="*/ 312 w 338"/>
                <a:gd name="T25" fmla="*/ 292 h 292"/>
                <a:gd name="T26" fmla="*/ 338 w 338"/>
                <a:gd name="T27" fmla="*/ 266 h 292"/>
                <a:gd name="T28" fmla="*/ 338 w 338"/>
                <a:gd name="T29" fmla="*/ 27 h 292"/>
                <a:gd name="T30" fmla="*/ 312 w 338"/>
                <a:gd name="T3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2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285" y="54"/>
                    <a:pt x="285" y="54"/>
                    <a:pt x="285" y="54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208" y="105"/>
                    <a:pt x="220" y="118"/>
                    <a:pt x="226" y="133"/>
                  </a:cubicBezTo>
                  <a:cubicBezTo>
                    <a:pt x="285" y="133"/>
                    <a:pt x="285" y="133"/>
                    <a:pt x="285" y="133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2" y="292"/>
                    <a:pt x="232" y="292"/>
                    <a:pt x="232" y="292"/>
                  </a:cubicBezTo>
                  <a:cubicBezTo>
                    <a:pt x="312" y="292"/>
                    <a:pt x="312" y="292"/>
                    <a:pt x="312" y="292"/>
                  </a:cubicBezTo>
                  <a:cubicBezTo>
                    <a:pt x="326" y="292"/>
                    <a:pt x="338" y="280"/>
                    <a:pt x="338" y="266"/>
                  </a:cubicBezTo>
                  <a:cubicBezTo>
                    <a:pt x="338" y="27"/>
                    <a:pt x="338" y="27"/>
                    <a:pt x="338" y="27"/>
                  </a:cubicBezTo>
                  <a:cubicBezTo>
                    <a:pt x="338" y="12"/>
                    <a:pt x="326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1989375" y="-153714"/>
              <a:ext cx="301018" cy="461369"/>
            </a:xfrm>
            <a:custGeom>
              <a:avLst/>
              <a:gdLst>
                <a:gd name="T0" fmla="*/ 241 w 265"/>
                <a:gd name="T1" fmla="*/ 111 h 406"/>
                <a:gd name="T2" fmla="*/ 23 w 265"/>
                <a:gd name="T3" fmla="*/ 2 h 406"/>
                <a:gd name="T4" fmla="*/ 14 w 265"/>
                <a:gd name="T5" fmla="*/ 0 h 406"/>
                <a:gd name="T6" fmla="*/ 0 w 265"/>
                <a:gd name="T7" fmla="*/ 17 h 406"/>
                <a:gd name="T8" fmla="*/ 0 w 265"/>
                <a:gd name="T9" fmla="*/ 256 h 406"/>
                <a:gd name="T10" fmla="*/ 23 w 265"/>
                <a:gd name="T11" fmla="*/ 294 h 406"/>
                <a:gd name="T12" fmla="*/ 241 w 265"/>
                <a:gd name="T13" fmla="*/ 403 h 406"/>
                <a:gd name="T14" fmla="*/ 251 w 265"/>
                <a:gd name="T15" fmla="*/ 406 h 406"/>
                <a:gd name="T16" fmla="*/ 265 w 265"/>
                <a:gd name="T17" fmla="*/ 388 h 406"/>
                <a:gd name="T18" fmla="*/ 265 w 265"/>
                <a:gd name="T19" fmla="*/ 150 h 406"/>
                <a:gd name="T20" fmla="*/ 241 w 265"/>
                <a:gd name="T21" fmla="*/ 111 h 406"/>
                <a:gd name="T22" fmla="*/ 185 w 265"/>
                <a:gd name="T23" fmla="*/ 282 h 406"/>
                <a:gd name="T24" fmla="*/ 159 w 265"/>
                <a:gd name="T25" fmla="*/ 242 h 406"/>
                <a:gd name="T26" fmla="*/ 185 w 265"/>
                <a:gd name="T27" fmla="*/ 203 h 406"/>
                <a:gd name="T28" fmla="*/ 212 w 265"/>
                <a:gd name="T29" fmla="*/ 242 h 406"/>
                <a:gd name="T30" fmla="*/ 185 w 265"/>
                <a:gd name="T31" fmla="*/ 28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5" h="406">
                  <a:moveTo>
                    <a:pt x="241" y="111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0" y="1"/>
                    <a:pt x="17" y="0"/>
                    <a:pt x="14" y="0"/>
                  </a:cubicBezTo>
                  <a:cubicBezTo>
                    <a:pt x="5" y="0"/>
                    <a:pt x="0" y="6"/>
                    <a:pt x="0" y="17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0"/>
                    <a:pt x="10" y="288"/>
                    <a:pt x="23" y="294"/>
                  </a:cubicBezTo>
                  <a:cubicBezTo>
                    <a:pt x="241" y="403"/>
                    <a:pt x="241" y="403"/>
                    <a:pt x="241" y="403"/>
                  </a:cubicBezTo>
                  <a:cubicBezTo>
                    <a:pt x="244" y="405"/>
                    <a:pt x="248" y="406"/>
                    <a:pt x="251" y="406"/>
                  </a:cubicBezTo>
                  <a:cubicBezTo>
                    <a:pt x="259" y="406"/>
                    <a:pt x="265" y="399"/>
                    <a:pt x="265" y="388"/>
                  </a:cubicBezTo>
                  <a:cubicBezTo>
                    <a:pt x="265" y="150"/>
                    <a:pt x="265" y="150"/>
                    <a:pt x="265" y="150"/>
                  </a:cubicBezTo>
                  <a:cubicBezTo>
                    <a:pt x="265" y="135"/>
                    <a:pt x="254" y="118"/>
                    <a:pt x="241" y="111"/>
                  </a:cubicBezTo>
                  <a:close/>
                  <a:moveTo>
                    <a:pt x="185" y="282"/>
                  </a:moveTo>
                  <a:cubicBezTo>
                    <a:pt x="171" y="282"/>
                    <a:pt x="159" y="264"/>
                    <a:pt x="159" y="242"/>
                  </a:cubicBezTo>
                  <a:cubicBezTo>
                    <a:pt x="159" y="220"/>
                    <a:pt x="171" y="203"/>
                    <a:pt x="185" y="203"/>
                  </a:cubicBezTo>
                  <a:cubicBezTo>
                    <a:pt x="200" y="203"/>
                    <a:pt x="212" y="220"/>
                    <a:pt x="212" y="242"/>
                  </a:cubicBezTo>
                  <a:cubicBezTo>
                    <a:pt x="212" y="264"/>
                    <a:pt x="200" y="282"/>
                    <a:pt x="185" y="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Freeform 7"/>
          <p:cNvSpPr>
            <a:spLocks/>
          </p:cNvSpPr>
          <p:nvPr/>
        </p:nvSpPr>
        <p:spPr bwMode="auto">
          <a:xfrm rot="1505557">
            <a:off x="6045764" y="2824222"/>
            <a:ext cx="1618996" cy="2005559"/>
          </a:xfrm>
          <a:custGeom>
            <a:avLst/>
            <a:gdLst>
              <a:gd name="T0" fmla="*/ 1 w 329"/>
              <a:gd name="T1" fmla="*/ 248 h 408"/>
              <a:gd name="T2" fmla="*/ 32 w 329"/>
              <a:gd name="T3" fmla="*/ 223 h 408"/>
              <a:gd name="T4" fmla="*/ 75 w 329"/>
              <a:gd name="T5" fmla="*/ 227 h 408"/>
              <a:gd name="T6" fmla="*/ 75 w 329"/>
              <a:gd name="T7" fmla="*/ 226 h 408"/>
              <a:gd name="T8" fmla="*/ 41 w 329"/>
              <a:gd name="T9" fmla="*/ 222 h 408"/>
              <a:gd name="T10" fmla="*/ 19 w 329"/>
              <a:gd name="T11" fmla="*/ 191 h 408"/>
              <a:gd name="T12" fmla="*/ 47 w 329"/>
              <a:gd name="T13" fmla="*/ 166 h 408"/>
              <a:gd name="T14" fmla="*/ 160 w 329"/>
              <a:gd name="T15" fmla="*/ 177 h 408"/>
              <a:gd name="T16" fmla="*/ 176 w 329"/>
              <a:gd name="T17" fmla="*/ 177 h 408"/>
              <a:gd name="T18" fmla="*/ 170 w 329"/>
              <a:gd name="T19" fmla="*/ 83 h 408"/>
              <a:gd name="T20" fmla="*/ 235 w 329"/>
              <a:gd name="T21" fmla="*/ 31 h 408"/>
              <a:gd name="T22" fmla="*/ 238 w 329"/>
              <a:gd name="T23" fmla="*/ 113 h 408"/>
              <a:gd name="T24" fmla="*/ 295 w 329"/>
              <a:gd name="T25" fmla="*/ 230 h 408"/>
              <a:gd name="T26" fmla="*/ 329 w 329"/>
              <a:gd name="T27" fmla="*/ 247 h 408"/>
              <a:gd name="T28" fmla="*/ 329 w 329"/>
              <a:gd name="T29" fmla="*/ 389 h 408"/>
              <a:gd name="T30" fmla="*/ 195 w 329"/>
              <a:gd name="T31" fmla="*/ 408 h 408"/>
              <a:gd name="T32" fmla="*/ 111 w 329"/>
              <a:gd name="T33" fmla="*/ 399 h 408"/>
              <a:gd name="T34" fmla="*/ 41 w 329"/>
              <a:gd name="T35" fmla="*/ 392 h 408"/>
              <a:gd name="T36" fmla="*/ 22 w 329"/>
              <a:gd name="T37" fmla="*/ 361 h 408"/>
              <a:gd name="T38" fmla="*/ 39 w 329"/>
              <a:gd name="T39" fmla="*/ 336 h 408"/>
              <a:gd name="T40" fmla="*/ 30 w 329"/>
              <a:gd name="T41" fmla="*/ 336 h 408"/>
              <a:gd name="T42" fmla="*/ 8 w 329"/>
              <a:gd name="T43" fmla="*/ 305 h 408"/>
              <a:gd name="T44" fmla="*/ 30 w 329"/>
              <a:gd name="T45" fmla="*/ 280 h 408"/>
              <a:gd name="T46" fmla="*/ 27 w 329"/>
              <a:gd name="T47" fmla="*/ 279 h 408"/>
              <a:gd name="T48" fmla="*/ 1 w 329"/>
              <a:gd name="T49" fmla="*/ 24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" h="408">
                <a:moveTo>
                  <a:pt x="1" y="248"/>
                </a:moveTo>
                <a:cubicBezTo>
                  <a:pt x="3" y="232"/>
                  <a:pt x="17" y="221"/>
                  <a:pt x="32" y="223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75" y="226"/>
                  <a:pt x="75" y="226"/>
                  <a:pt x="75" y="226"/>
                </a:cubicBezTo>
                <a:cubicBezTo>
                  <a:pt x="41" y="222"/>
                  <a:pt x="41" y="222"/>
                  <a:pt x="41" y="222"/>
                </a:cubicBezTo>
                <a:cubicBezTo>
                  <a:pt x="28" y="221"/>
                  <a:pt x="18" y="207"/>
                  <a:pt x="19" y="191"/>
                </a:cubicBezTo>
                <a:cubicBezTo>
                  <a:pt x="21" y="176"/>
                  <a:pt x="33" y="164"/>
                  <a:pt x="47" y="166"/>
                </a:cubicBezTo>
                <a:cubicBezTo>
                  <a:pt x="160" y="177"/>
                  <a:pt x="160" y="177"/>
                  <a:pt x="160" y="177"/>
                </a:cubicBezTo>
                <a:cubicBezTo>
                  <a:pt x="176" y="177"/>
                  <a:pt x="176" y="177"/>
                  <a:pt x="176" y="177"/>
                </a:cubicBezTo>
                <a:cubicBezTo>
                  <a:pt x="176" y="177"/>
                  <a:pt x="152" y="167"/>
                  <a:pt x="170" y="83"/>
                </a:cubicBezTo>
                <a:cubicBezTo>
                  <a:pt x="188" y="0"/>
                  <a:pt x="235" y="31"/>
                  <a:pt x="235" y="31"/>
                </a:cubicBezTo>
                <a:cubicBezTo>
                  <a:pt x="235" y="31"/>
                  <a:pt x="235" y="102"/>
                  <a:pt x="238" y="113"/>
                </a:cubicBezTo>
                <a:cubicBezTo>
                  <a:pt x="240" y="123"/>
                  <a:pt x="295" y="230"/>
                  <a:pt x="295" y="230"/>
                </a:cubicBezTo>
                <a:cubicBezTo>
                  <a:pt x="295" y="235"/>
                  <a:pt x="329" y="241"/>
                  <a:pt x="329" y="247"/>
                </a:cubicBezTo>
                <a:cubicBezTo>
                  <a:pt x="329" y="296"/>
                  <a:pt x="329" y="338"/>
                  <a:pt x="329" y="389"/>
                </a:cubicBezTo>
                <a:cubicBezTo>
                  <a:pt x="293" y="379"/>
                  <a:pt x="273" y="408"/>
                  <a:pt x="195" y="408"/>
                </a:cubicBezTo>
                <a:cubicBezTo>
                  <a:pt x="170" y="408"/>
                  <a:pt x="138" y="403"/>
                  <a:pt x="111" y="399"/>
                </a:cubicBezTo>
                <a:cubicBezTo>
                  <a:pt x="41" y="392"/>
                  <a:pt x="41" y="392"/>
                  <a:pt x="41" y="392"/>
                </a:cubicBezTo>
                <a:cubicBezTo>
                  <a:pt x="29" y="391"/>
                  <a:pt x="20" y="377"/>
                  <a:pt x="22" y="361"/>
                </a:cubicBezTo>
                <a:cubicBezTo>
                  <a:pt x="23" y="349"/>
                  <a:pt x="30" y="340"/>
                  <a:pt x="39" y="336"/>
                </a:cubicBezTo>
                <a:cubicBezTo>
                  <a:pt x="30" y="336"/>
                  <a:pt x="30" y="336"/>
                  <a:pt x="30" y="336"/>
                </a:cubicBezTo>
                <a:cubicBezTo>
                  <a:pt x="16" y="334"/>
                  <a:pt x="6" y="320"/>
                  <a:pt x="8" y="305"/>
                </a:cubicBezTo>
                <a:cubicBezTo>
                  <a:pt x="9" y="291"/>
                  <a:pt x="19" y="281"/>
                  <a:pt x="30" y="280"/>
                </a:cubicBezTo>
                <a:cubicBezTo>
                  <a:pt x="27" y="279"/>
                  <a:pt x="27" y="279"/>
                  <a:pt x="27" y="279"/>
                </a:cubicBezTo>
                <a:cubicBezTo>
                  <a:pt x="11" y="278"/>
                  <a:pt x="0" y="264"/>
                  <a:pt x="1" y="24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935107" y="3274211"/>
            <a:ext cx="1192604" cy="1365114"/>
            <a:chOff x="512850" y="1020112"/>
            <a:chExt cx="421521" cy="482494"/>
          </a:xfrm>
          <a:solidFill>
            <a:schemeClr val="accent3"/>
          </a:solidFill>
        </p:grpSpPr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03587" y="1020112"/>
              <a:ext cx="241007" cy="120023"/>
            </a:xfrm>
            <a:custGeom>
              <a:avLst/>
              <a:gdLst>
                <a:gd name="T0" fmla="*/ 212 w 212"/>
                <a:gd name="T1" fmla="*/ 53 h 106"/>
                <a:gd name="T2" fmla="*/ 159 w 212"/>
                <a:gd name="T3" fmla="*/ 53 h 106"/>
                <a:gd name="T4" fmla="*/ 106 w 212"/>
                <a:gd name="T5" fmla="*/ 0 h 106"/>
                <a:gd name="T6" fmla="*/ 53 w 212"/>
                <a:gd name="T7" fmla="*/ 53 h 106"/>
                <a:gd name="T8" fmla="*/ 0 w 212"/>
                <a:gd name="T9" fmla="*/ 53 h 106"/>
                <a:gd name="T10" fmla="*/ 0 w 212"/>
                <a:gd name="T11" fmla="*/ 106 h 106"/>
                <a:gd name="T12" fmla="*/ 212 w 212"/>
                <a:gd name="T13" fmla="*/ 106 h 106"/>
                <a:gd name="T14" fmla="*/ 212 w 212"/>
                <a:gd name="T15" fmla="*/ 53 h 106"/>
                <a:gd name="T16" fmla="*/ 106 w 212"/>
                <a:gd name="T17" fmla="*/ 80 h 106"/>
                <a:gd name="T18" fmla="*/ 79 w 212"/>
                <a:gd name="T19" fmla="*/ 53 h 106"/>
                <a:gd name="T20" fmla="*/ 106 w 212"/>
                <a:gd name="T21" fmla="*/ 27 h 106"/>
                <a:gd name="T22" fmla="*/ 132 w 212"/>
                <a:gd name="T23" fmla="*/ 53 h 106"/>
                <a:gd name="T24" fmla="*/ 106 w 212"/>
                <a:gd name="T25" fmla="*/ 8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106">
                  <a:moveTo>
                    <a:pt x="212" y="53"/>
                  </a:moveTo>
                  <a:cubicBezTo>
                    <a:pt x="159" y="53"/>
                    <a:pt x="159" y="53"/>
                    <a:pt x="159" y="53"/>
                  </a:cubicBezTo>
                  <a:cubicBezTo>
                    <a:pt x="159" y="24"/>
                    <a:pt x="135" y="0"/>
                    <a:pt x="106" y="0"/>
                  </a:cubicBezTo>
                  <a:cubicBezTo>
                    <a:pt x="76" y="0"/>
                    <a:pt x="53" y="24"/>
                    <a:pt x="5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212" y="106"/>
                    <a:pt x="212" y="106"/>
                    <a:pt x="212" y="106"/>
                  </a:cubicBezTo>
                  <a:lnTo>
                    <a:pt x="212" y="53"/>
                  </a:lnTo>
                  <a:close/>
                  <a:moveTo>
                    <a:pt x="106" y="80"/>
                  </a:moveTo>
                  <a:cubicBezTo>
                    <a:pt x="91" y="80"/>
                    <a:pt x="79" y="68"/>
                    <a:pt x="79" y="53"/>
                  </a:cubicBezTo>
                  <a:cubicBezTo>
                    <a:pt x="79" y="39"/>
                    <a:pt x="91" y="27"/>
                    <a:pt x="106" y="27"/>
                  </a:cubicBezTo>
                  <a:cubicBezTo>
                    <a:pt x="120" y="27"/>
                    <a:pt x="132" y="39"/>
                    <a:pt x="132" y="53"/>
                  </a:cubicBezTo>
                  <a:cubicBezTo>
                    <a:pt x="132" y="68"/>
                    <a:pt x="120" y="80"/>
                    <a:pt x="10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512850" y="1080124"/>
              <a:ext cx="421521" cy="422482"/>
            </a:xfrm>
            <a:custGeom>
              <a:avLst/>
              <a:gdLst>
                <a:gd name="T0" fmla="*/ 752 w 878"/>
                <a:gd name="T1" fmla="*/ 0 h 880"/>
                <a:gd name="T2" fmla="*/ 752 w 878"/>
                <a:gd name="T3" fmla="*/ 189 h 880"/>
                <a:gd name="T4" fmla="*/ 125 w 878"/>
                <a:gd name="T5" fmla="*/ 189 h 880"/>
                <a:gd name="T6" fmla="*/ 125 w 878"/>
                <a:gd name="T7" fmla="*/ 0 h 880"/>
                <a:gd name="T8" fmla="*/ 0 w 878"/>
                <a:gd name="T9" fmla="*/ 0 h 880"/>
                <a:gd name="T10" fmla="*/ 0 w 878"/>
                <a:gd name="T11" fmla="*/ 880 h 880"/>
                <a:gd name="T12" fmla="*/ 878 w 878"/>
                <a:gd name="T13" fmla="*/ 880 h 880"/>
                <a:gd name="T14" fmla="*/ 878 w 878"/>
                <a:gd name="T15" fmla="*/ 0 h 880"/>
                <a:gd name="T16" fmla="*/ 752 w 878"/>
                <a:gd name="T17" fmla="*/ 0 h 880"/>
                <a:gd name="T18" fmla="*/ 409 w 878"/>
                <a:gd name="T19" fmla="*/ 745 h 880"/>
                <a:gd name="T20" fmla="*/ 366 w 878"/>
                <a:gd name="T21" fmla="*/ 700 h 880"/>
                <a:gd name="T22" fmla="*/ 189 w 878"/>
                <a:gd name="T23" fmla="*/ 523 h 880"/>
                <a:gd name="T24" fmla="*/ 276 w 878"/>
                <a:gd name="T25" fmla="*/ 435 h 880"/>
                <a:gd name="T26" fmla="*/ 409 w 878"/>
                <a:gd name="T27" fmla="*/ 568 h 880"/>
                <a:gd name="T28" fmla="*/ 662 w 878"/>
                <a:gd name="T29" fmla="*/ 315 h 880"/>
                <a:gd name="T30" fmla="*/ 752 w 878"/>
                <a:gd name="T31" fmla="*/ 402 h 880"/>
                <a:gd name="T32" fmla="*/ 409 w 878"/>
                <a:gd name="T33" fmla="*/ 745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8" h="880">
                  <a:moveTo>
                    <a:pt x="752" y="0"/>
                  </a:moveTo>
                  <a:lnTo>
                    <a:pt x="752" y="189"/>
                  </a:lnTo>
                  <a:lnTo>
                    <a:pt x="125" y="189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880"/>
                  </a:lnTo>
                  <a:lnTo>
                    <a:pt x="878" y="880"/>
                  </a:lnTo>
                  <a:lnTo>
                    <a:pt x="878" y="0"/>
                  </a:lnTo>
                  <a:lnTo>
                    <a:pt x="752" y="0"/>
                  </a:lnTo>
                  <a:close/>
                  <a:moveTo>
                    <a:pt x="409" y="745"/>
                  </a:moveTo>
                  <a:lnTo>
                    <a:pt x="366" y="700"/>
                  </a:lnTo>
                  <a:lnTo>
                    <a:pt x="189" y="523"/>
                  </a:lnTo>
                  <a:lnTo>
                    <a:pt x="276" y="435"/>
                  </a:lnTo>
                  <a:lnTo>
                    <a:pt x="409" y="568"/>
                  </a:lnTo>
                  <a:lnTo>
                    <a:pt x="662" y="315"/>
                  </a:lnTo>
                  <a:lnTo>
                    <a:pt x="752" y="402"/>
                  </a:lnTo>
                  <a:lnTo>
                    <a:pt x="409" y="7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4"/>
          <p:cNvSpPr>
            <a:spLocks noEditPoints="1"/>
          </p:cNvSpPr>
          <p:nvPr/>
        </p:nvSpPr>
        <p:spPr bwMode="auto">
          <a:xfrm rot="1953276">
            <a:off x="1418509" y="3680083"/>
            <a:ext cx="1512696" cy="1612259"/>
          </a:xfrm>
          <a:custGeom>
            <a:avLst/>
            <a:gdLst>
              <a:gd name="T0" fmla="*/ 371 w 398"/>
              <a:gd name="T1" fmla="*/ 0 h 424"/>
              <a:gd name="T2" fmla="*/ 53 w 398"/>
              <a:gd name="T3" fmla="*/ 0 h 424"/>
              <a:gd name="T4" fmla="*/ 26 w 398"/>
              <a:gd name="T5" fmla="*/ 26 h 424"/>
              <a:gd name="T6" fmla="*/ 26 w 398"/>
              <a:gd name="T7" fmla="*/ 79 h 424"/>
              <a:gd name="T8" fmla="*/ 66 w 398"/>
              <a:gd name="T9" fmla="*/ 79 h 424"/>
              <a:gd name="T10" fmla="*/ 79 w 398"/>
              <a:gd name="T11" fmla="*/ 93 h 424"/>
              <a:gd name="T12" fmla="*/ 66 w 398"/>
              <a:gd name="T13" fmla="*/ 106 h 424"/>
              <a:gd name="T14" fmla="*/ 13 w 398"/>
              <a:gd name="T15" fmla="*/ 106 h 424"/>
              <a:gd name="T16" fmla="*/ 0 w 398"/>
              <a:gd name="T17" fmla="*/ 119 h 424"/>
              <a:gd name="T18" fmla="*/ 13 w 398"/>
              <a:gd name="T19" fmla="*/ 133 h 424"/>
              <a:gd name="T20" fmla="*/ 26 w 398"/>
              <a:gd name="T21" fmla="*/ 133 h 424"/>
              <a:gd name="T22" fmla="*/ 26 w 398"/>
              <a:gd name="T23" fmla="*/ 186 h 424"/>
              <a:gd name="T24" fmla="*/ 66 w 398"/>
              <a:gd name="T25" fmla="*/ 186 h 424"/>
              <a:gd name="T26" fmla="*/ 79 w 398"/>
              <a:gd name="T27" fmla="*/ 199 h 424"/>
              <a:gd name="T28" fmla="*/ 66 w 398"/>
              <a:gd name="T29" fmla="*/ 212 h 424"/>
              <a:gd name="T30" fmla="*/ 13 w 398"/>
              <a:gd name="T31" fmla="*/ 212 h 424"/>
              <a:gd name="T32" fmla="*/ 0 w 398"/>
              <a:gd name="T33" fmla="*/ 225 h 424"/>
              <a:gd name="T34" fmla="*/ 13 w 398"/>
              <a:gd name="T35" fmla="*/ 239 h 424"/>
              <a:gd name="T36" fmla="*/ 26 w 398"/>
              <a:gd name="T37" fmla="*/ 239 h 424"/>
              <a:gd name="T38" fmla="*/ 26 w 398"/>
              <a:gd name="T39" fmla="*/ 292 h 424"/>
              <a:gd name="T40" fmla="*/ 66 w 398"/>
              <a:gd name="T41" fmla="*/ 292 h 424"/>
              <a:gd name="T42" fmla="*/ 79 w 398"/>
              <a:gd name="T43" fmla="*/ 305 h 424"/>
              <a:gd name="T44" fmla="*/ 66 w 398"/>
              <a:gd name="T45" fmla="*/ 318 h 424"/>
              <a:gd name="T46" fmla="*/ 13 w 398"/>
              <a:gd name="T47" fmla="*/ 318 h 424"/>
              <a:gd name="T48" fmla="*/ 0 w 398"/>
              <a:gd name="T49" fmla="*/ 331 h 424"/>
              <a:gd name="T50" fmla="*/ 13 w 398"/>
              <a:gd name="T51" fmla="*/ 345 h 424"/>
              <a:gd name="T52" fmla="*/ 26 w 398"/>
              <a:gd name="T53" fmla="*/ 345 h 424"/>
              <a:gd name="T54" fmla="*/ 26 w 398"/>
              <a:gd name="T55" fmla="*/ 398 h 424"/>
              <a:gd name="T56" fmla="*/ 53 w 398"/>
              <a:gd name="T57" fmla="*/ 424 h 424"/>
              <a:gd name="T58" fmla="*/ 371 w 398"/>
              <a:gd name="T59" fmla="*/ 424 h 424"/>
              <a:gd name="T60" fmla="*/ 398 w 398"/>
              <a:gd name="T61" fmla="*/ 398 h 424"/>
              <a:gd name="T62" fmla="*/ 398 w 398"/>
              <a:gd name="T63" fmla="*/ 26 h 424"/>
              <a:gd name="T64" fmla="*/ 371 w 398"/>
              <a:gd name="T65" fmla="*/ 0 h 424"/>
              <a:gd name="T66" fmla="*/ 318 w 398"/>
              <a:gd name="T67" fmla="*/ 186 h 424"/>
              <a:gd name="T68" fmla="*/ 159 w 398"/>
              <a:gd name="T69" fmla="*/ 186 h 424"/>
              <a:gd name="T70" fmla="*/ 159 w 398"/>
              <a:gd name="T71" fmla="*/ 79 h 424"/>
              <a:gd name="T72" fmla="*/ 318 w 398"/>
              <a:gd name="T73" fmla="*/ 79 h 424"/>
              <a:gd name="T74" fmla="*/ 318 w 398"/>
              <a:gd name="T75" fmla="*/ 18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8" h="424">
                <a:moveTo>
                  <a:pt x="371" y="0"/>
                </a:moveTo>
                <a:cubicBezTo>
                  <a:pt x="53" y="0"/>
                  <a:pt x="53" y="0"/>
                  <a:pt x="53" y="0"/>
                </a:cubicBezTo>
                <a:cubicBezTo>
                  <a:pt x="38" y="0"/>
                  <a:pt x="26" y="12"/>
                  <a:pt x="26" y="26"/>
                </a:cubicBezTo>
                <a:cubicBezTo>
                  <a:pt x="26" y="79"/>
                  <a:pt x="26" y="79"/>
                  <a:pt x="26" y="79"/>
                </a:cubicBezTo>
                <a:cubicBezTo>
                  <a:pt x="66" y="79"/>
                  <a:pt x="66" y="79"/>
                  <a:pt x="66" y="79"/>
                </a:cubicBezTo>
                <a:cubicBezTo>
                  <a:pt x="74" y="79"/>
                  <a:pt x="79" y="85"/>
                  <a:pt x="79" y="93"/>
                </a:cubicBezTo>
                <a:cubicBezTo>
                  <a:pt x="79" y="100"/>
                  <a:pt x="74" y="106"/>
                  <a:pt x="66" y="106"/>
                </a:cubicBezTo>
                <a:cubicBezTo>
                  <a:pt x="13" y="106"/>
                  <a:pt x="13" y="106"/>
                  <a:pt x="13" y="106"/>
                </a:cubicBezTo>
                <a:cubicBezTo>
                  <a:pt x="6" y="106"/>
                  <a:pt x="0" y="112"/>
                  <a:pt x="0" y="119"/>
                </a:cubicBezTo>
                <a:cubicBezTo>
                  <a:pt x="0" y="127"/>
                  <a:pt x="6" y="133"/>
                  <a:pt x="13" y="133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6" y="186"/>
                  <a:pt x="26" y="186"/>
                  <a:pt x="26" y="186"/>
                </a:cubicBezTo>
                <a:cubicBezTo>
                  <a:pt x="66" y="186"/>
                  <a:pt x="66" y="186"/>
                  <a:pt x="66" y="186"/>
                </a:cubicBezTo>
                <a:cubicBezTo>
                  <a:pt x="74" y="186"/>
                  <a:pt x="79" y="192"/>
                  <a:pt x="79" y="199"/>
                </a:cubicBezTo>
                <a:cubicBezTo>
                  <a:pt x="79" y="206"/>
                  <a:pt x="74" y="212"/>
                  <a:pt x="66" y="212"/>
                </a:cubicBezTo>
                <a:cubicBezTo>
                  <a:pt x="13" y="212"/>
                  <a:pt x="13" y="212"/>
                  <a:pt x="13" y="212"/>
                </a:cubicBezTo>
                <a:cubicBezTo>
                  <a:pt x="6" y="212"/>
                  <a:pt x="0" y="218"/>
                  <a:pt x="0" y="225"/>
                </a:cubicBezTo>
                <a:cubicBezTo>
                  <a:pt x="0" y="233"/>
                  <a:pt x="6" y="239"/>
                  <a:pt x="13" y="239"/>
                </a:cubicBezTo>
                <a:cubicBezTo>
                  <a:pt x="26" y="239"/>
                  <a:pt x="26" y="239"/>
                  <a:pt x="26" y="239"/>
                </a:cubicBezTo>
                <a:cubicBezTo>
                  <a:pt x="26" y="292"/>
                  <a:pt x="26" y="292"/>
                  <a:pt x="26" y="292"/>
                </a:cubicBezTo>
                <a:cubicBezTo>
                  <a:pt x="66" y="292"/>
                  <a:pt x="66" y="292"/>
                  <a:pt x="66" y="292"/>
                </a:cubicBezTo>
                <a:cubicBezTo>
                  <a:pt x="74" y="292"/>
                  <a:pt x="79" y="298"/>
                  <a:pt x="79" y="305"/>
                </a:cubicBezTo>
                <a:cubicBezTo>
                  <a:pt x="79" y="312"/>
                  <a:pt x="74" y="318"/>
                  <a:pt x="66" y="318"/>
                </a:cubicBezTo>
                <a:cubicBezTo>
                  <a:pt x="13" y="318"/>
                  <a:pt x="13" y="318"/>
                  <a:pt x="13" y="318"/>
                </a:cubicBezTo>
                <a:cubicBezTo>
                  <a:pt x="6" y="318"/>
                  <a:pt x="0" y="324"/>
                  <a:pt x="0" y="331"/>
                </a:cubicBezTo>
                <a:cubicBezTo>
                  <a:pt x="0" y="339"/>
                  <a:pt x="6" y="345"/>
                  <a:pt x="13" y="345"/>
                </a:cubicBezTo>
                <a:cubicBezTo>
                  <a:pt x="26" y="345"/>
                  <a:pt x="26" y="345"/>
                  <a:pt x="26" y="345"/>
                </a:cubicBezTo>
                <a:cubicBezTo>
                  <a:pt x="26" y="398"/>
                  <a:pt x="26" y="398"/>
                  <a:pt x="26" y="398"/>
                </a:cubicBezTo>
                <a:cubicBezTo>
                  <a:pt x="26" y="412"/>
                  <a:pt x="38" y="424"/>
                  <a:pt x="53" y="424"/>
                </a:cubicBezTo>
                <a:cubicBezTo>
                  <a:pt x="371" y="424"/>
                  <a:pt x="371" y="424"/>
                  <a:pt x="371" y="424"/>
                </a:cubicBezTo>
                <a:cubicBezTo>
                  <a:pt x="386" y="424"/>
                  <a:pt x="398" y="412"/>
                  <a:pt x="398" y="398"/>
                </a:cubicBezTo>
                <a:cubicBezTo>
                  <a:pt x="398" y="26"/>
                  <a:pt x="398" y="26"/>
                  <a:pt x="398" y="26"/>
                </a:cubicBezTo>
                <a:cubicBezTo>
                  <a:pt x="398" y="12"/>
                  <a:pt x="386" y="0"/>
                  <a:pt x="371" y="0"/>
                </a:cubicBezTo>
                <a:close/>
                <a:moveTo>
                  <a:pt x="318" y="186"/>
                </a:moveTo>
                <a:cubicBezTo>
                  <a:pt x="159" y="186"/>
                  <a:pt x="159" y="186"/>
                  <a:pt x="159" y="186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318" y="79"/>
                  <a:pt x="318" y="79"/>
                  <a:pt x="318" y="79"/>
                </a:cubicBezTo>
                <a:lnTo>
                  <a:pt x="318" y="1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0" name="Group 29"/>
          <p:cNvGrpSpPr/>
          <p:nvPr/>
        </p:nvGrpSpPr>
        <p:grpSpPr>
          <a:xfrm>
            <a:off x="7356086" y="3069106"/>
            <a:ext cx="1647976" cy="1759941"/>
            <a:chOff x="1174898" y="640359"/>
            <a:chExt cx="452247" cy="482973"/>
          </a:xfrm>
          <a:solidFill>
            <a:schemeClr val="accent1"/>
          </a:solidFill>
        </p:grpSpPr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174898" y="640359"/>
              <a:ext cx="452247" cy="482973"/>
            </a:xfrm>
            <a:custGeom>
              <a:avLst/>
              <a:gdLst>
                <a:gd name="T0" fmla="*/ 372 w 398"/>
                <a:gd name="T1" fmla="*/ 0 h 425"/>
                <a:gd name="T2" fmla="*/ 27 w 398"/>
                <a:gd name="T3" fmla="*/ 0 h 425"/>
                <a:gd name="T4" fmla="*/ 0 w 398"/>
                <a:gd name="T5" fmla="*/ 27 h 425"/>
                <a:gd name="T6" fmla="*/ 0 w 398"/>
                <a:gd name="T7" fmla="*/ 372 h 425"/>
                <a:gd name="T8" fmla="*/ 27 w 398"/>
                <a:gd name="T9" fmla="*/ 398 h 425"/>
                <a:gd name="T10" fmla="*/ 53 w 398"/>
                <a:gd name="T11" fmla="*/ 398 h 425"/>
                <a:gd name="T12" fmla="*/ 80 w 398"/>
                <a:gd name="T13" fmla="*/ 425 h 425"/>
                <a:gd name="T14" fmla="*/ 106 w 398"/>
                <a:gd name="T15" fmla="*/ 398 h 425"/>
                <a:gd name="T16" fmla="*/ 292 w 398"/>
                <a:gd name="T17" fmla="*/ 398 h 425"/>
                <a:gd name="T18" fmla="*/ 319 w 398"/>
                <a:gd name="T19" fmla="*/ 425 h 425"/>
                <a:gd name="T20" fmla="*/ 345 w 398"/>
                <a:gd name="T21" fmla="*/ 398 h 425"/>
                <a:gd name="T22" fmla="*/ 372 w 398"/>
                <a:gd name="T23" fmla="*/ 398 h 425"/>
                <a:gd name="T24" fmla="*/ 398 w 398"/>
                <a:gd name="T25" fmla="*/ 372 h 425"/>
                <a:gd name="T26" fmla="*/ 398 w 398"/>
                <a:gd name="T27" fmla="*/ 27 h 425"/>
                <a:gd name="T28" fmla="*/ 372 w 398"/>
                <a:gd name="T29" fmla="*/ 0 h 425"/>
                <a:gd name="T30" fmla="*/ 345 w 398"/>
                <a:gd name="T31" fmla="*/ 345 h 425"/>
                <a:gd name="T32" fmla="*/ 53 w 398"/>
                <a:gd name="T33" fmla="*/ 345 h 425"/>
                <a:gd name="T34" fmla="*/ 53 w 398"/>
                <a:gd name="T35" fmla="*/ 213 h 425"/>
                <a:gd name="T36" fmla="*/ 345 w 398"/>
                <a:gd name="T37" fmla="*/ 213 h 425"/>
                <a:gd name="T38" fmla="*/ 345 w 398"/>
                <a:gd name="T39" fmla="*/ 345 h 425"/>
                <a:gd name="T40" fmla="*/ 345 w 398"/>
                <a:gd name="T41" fmla="*/ 186 h 425"/>
                <a:gd name="T42" fmla="*/ 53 w 398"/>
                <a:gd name="T43" fmla="*/ 186 h 425"/>
                <a:gd name="T44" fmla="*/ 53 w 398"/>
                <a:gd name="T45" fmla="*/ 53 h 425"/>
                <a:gd name="T46" fmla="*/ 345 w 398"/>
                <a:gd name="T47" fmla="*/ 53 h 425"/>
                <a:gd name="T48" fmla="*/ 345 w 398"/>
                <a:gd name="T49" fmla="*/ 186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8" h="425">
                  <a:moveTo>
                    <a:pt x="37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86"/>
                    <a:pt x="12" y="398"/>
                    <a:pt x="27" y="398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413"/>
                    <a:pt x="65" y="425"/>
                    <a:pt x="80" y="425"/>
                  </a:cubicBezTo>
                  <a:cubicBezTo>
                    <a:pt x="94" y="425"/>
                    <a:pt x="106" y="413"/>
                    <a:pt x="106" y="398"/>
                  </a:cubicBezTo>
                  <a:cubicBezTo>
                    <a:pt x="292" y="398"/>
                    <a:pt x="292" y="398"/>
                    <a:pt x="292" y="398"/>
                  </a:cubicBezTo>
                  <a:cubicBezTo>
                    <a:pt x="292" y="413"/>
                    <a:pt x="304" y="425"/>
                    <a:pt x="319" y="425"/>
                  </a:cubicBezTo>
                  <a:cubicBezTo>
                    <a:pt x="333" y="425"/>
                    <a:pt x="345" y="413"/>
                    <a:pt x="345" y="398"/>
                  </a:cubicBezTo>
                  <a:cubicBezTo>
                    <a:pt x="372" y="398"/>
                    <a:pt x="372" y="398"/>
                    <a:pt x="372" y="398"/>
                  </a:cubicBezTo>
                  <a:cubicBezTo>
                    <a:pt x="386" y="398"/>
                    <a:pt x="398" y="386"/>
                    <a:pt x="398" y="372"/>
                  </a:cubicBezTo>
                  <a:cubicBezTo>
                    <a:pt x="398" y="27"/>
                    <a:pt x="398" y="27"/>
                    <a:pt x="398" y="27"/>
                  </a:cubicBezTo>
                  <a:cubicBezTo>
                    <a:pt x="398" y="12"/>
                    <a:pt x="386" y="0"/>
                    <a:pt x="372" y="0"/>
                  </a:cubicBezTo>
                  <a:close/>
                  <a:moveTo>
                    <a:pt x="345" y="345"/>
                  </a:moveTo>
                  <a:cubicBezTo>
                    <a:pt x="53" y="345"/>
                    <a:pt x="53" y="345"/>
                    <a:pt x="53" y="345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345" y="213"/>
                    <a:pt x="345" y="213"/>
                    <a:pt x="345" y="213"/>
                  </a:cubicBezTo>
                  <a:lnTo>
                    <a:pt x="345" y="345"/>
                  </a:lnTo>
                  <a:close/>
                  <a:moveTo>
                    <a:pt x="345" y="186"/>
                  </a:moveTo>
                  <a:cubicBezTo>
                    <a:pt x="53" y="186"/>
                    <a:pt x="53" y="186"/>
                    <a:pt x="53" y="186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45" y="53"/>
                    <a:pt x="345" y="53"/>
                    <a:pt x="345" y="53"/>
                  </a:cubicBezTo>
                  <a:lnTo>
                    <a:pt x="345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1266115" y="912091"/>
              <a:ext cx="271732" cy="90738"/>
            </a:xfrm>
            <a:custGeom>
              <a:avLst/>
              <a:gdLst>
                <a:gd name="T0" fmla="*/ 566 w 566"/>
                <a:gd name="T1" fmla="*/ 0 h 189"/>
                <a:gd name="T2" fmla="*/ 0 w 566"/>
                <a:gd name="T3" fmla="*/ 0 h 189"/>
                <a:gd name="T4" fmla="*/ 0 w 566"/>
                <a:gd name="T5" fmla="*/ 189 h 189"/>
                <a:gd name="T6" fmla="*/ 566 w 566"/>
                <a:gd name="T7" fmla="*/ 189 h 189"/>
                <a:gd name="T8" fmla="*/ 566 w 566"/>
                <a:gd name="T9" fmla="*/ 0 h 189"/>
                <a:gd name="T10" fmla="*/ 376 w 566"/>
                <a:gd name="T11" fmla="*/ 125 h 189"/>
                <a:gd name="T12" fmla="*/ 187 w 566"/>
                <a:gd name="T13" fmla="*/ 125 h 189"/>
                <a:gd name="T14" fmla="*/ 187 w 566"/>
                <a:gd name="T15" fmla="*/ 64 h 189"/>
                <a:gd name="T16" fmla="*/ 376 w 566"/>
                <a:gd name="T17" fmla="*/ 64 h 189"/>
                <a:gd name="T18" fmla="*/ 376 w 566"/>
                <a:gd name="T19" fmla="*/ 12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189">
                  <a:moveTo>
                    <a:pt x="566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566" y="189"/>
                  </a:lnTo>
                  <a:lnTo>
                    <a:pt x="566" y="0"/>
                  </a:lnTo>
                  <a:close/>
                  <a:moveTo>
                    <a:pt x="376" y="125"/>
                  </a:moveTo>
                  <a:lnTo>
                    <a:pt x="187" y="125"/>
                  </a:lnTo>
                  <a:lnTo>
                    <a:pt x="187" y="64"/>
                  </a:lnTo>
                  <a:lnTo>
                    <a:pt x="376" y="64"/>
                  </a:lnTo>
                  <a:lnTo>
                    <a:pt x="376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1266115" y="731096"/>
              <a:ext cx="271732" cy="91218"/>
            </a:xfrm>
            <a:custGeom>
              <a:avLst/>
              <a:gdLst>
                <a:gd name="T0" fmla="*/ 566 w 566"/>
                <a:gd name="T1" fmla="*/ 0 h 190"/>
                <a:gd name="T2" fmla="*/ 0 w 566"/>
                <a:gd name="T3" fmla="*/ 0 h 190"/>
                <a:gd name="T4" fmla="*/ 0 w 566"/>
                <a:gd name="T5" fmla="*/ 190 h 190"/>
                <a:gd name="T6" fmla="*/ 566 w 566"/>
                <a:gd name="T7" fmla="*/ 190 h 190"/>
                <a:gd name="T8" fmla="*/ 566 w 566"/>
                <a:gd name="T9" fmla="*/ 0 h 190"/>
                <a:gd name="T10" fmla="*/ 376 w 566"/>
                <a:gd name="T11" fmla="*/ 126 h 190"/>
                <a:gd name="T12" fmla="*/ 187 w 566"/>
                <a:gd name="T13" fmla="*/ 126 h 190"/>
                <a:gd name="T14" fmla="*/ 187 w 566"/>
                <a:gd name="T15" fmla="*/ 62 h 190"/>
                <a:gd name="T16" fmla="*/ 376 w 566"/>
                <a:gd name="T17" fmla="*/ 62 h 190"/>
                <a:gd name="T18" fmla="*/ 376 w 566"/>
                <a:gd name="T19" fmla="*/ 12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190">
                  <a:moveTo>
                    <a:pt x="566" y="0"/>
                  </a:moveTo>
                  <a:lnTo>
                    <a:pt x="0" y="0"/>
                  </a:lnTo>
                  <a:lnTo>
                    <a:pt x="0" y="190"/>
                  </a:lnTo>
                  <a:lnTo>
                    <a:pt x="566" y="190"/>
                  </a:lnTo>
                  <a:lnTo>
                    <a:pt x="566" y="0"/>
                  </a:lnTo>
                  <a:close/>
                  <a:moveTo>
                    <a:pt x="376" y="126"/>
                  </a:moveTo>
                  <a:lnTo>
                    <a:pt x="187" y="126"/>
                  </a:lnTo>
                  <a:lnTo>
                    <a:pt x="187" y="62"/>
                  </a:lnTo>
                  <a:lnTo>
                    <a:pt x="376" y="62"/>
                  </a:lnTo>
                  <a:lnTo>
                    <a:pt x="376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9525" y="4772025"/>
            <a:ext cx="12192000" cy="208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4628562"/>
            <a:ext cx="12192000" cy="1414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TextBox 34"/>
          <p:cNvSpPr txBox="1"/>
          <p:nvPr/>
        </p:nvSpPr>
        <p:spPr>
          <a:xfrm>
            <a:off x="1016971" y="5199889"/>
            <a:ext cx="1015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 + I + K + W = (D|I|K|W)?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0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 animBg="1"/>
      <p:bldP spid="24" grpId="0" animBg="1"/>
      <p:bldP spid="37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191870" y="1417488"/>
            <a:ext cx="380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(other than the marketing department)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7499" y="680759"/>
            <a:ext cx="6997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But what makes data “big?”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1098701" y="2105025"/>
            <a:ext cx="2447188" cy="3840147"/>
            <a:chOff x="4934796" y="1751013"/>
            <a:chExt cx="2935287" cy="4606075"/>
          </a:xfrm>
          <a:solidFill>
            <a:schemeClr val="tx2"/>
          </a:solidFill>
        </p:grpSpPr>
        <p:sp>
          <p:nvSpPr>
            <p:cNvPr id="139" name="Freeform 13"/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16"/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297713" y="2296769"/>
            <a:ext cx="2023176" cy="1810837"/>
            <a:chOff x="8169276" y="952501"/>
            <a:chExt cx="3781424" cy="3384550"/>
          </a:xfrm>
          <a:solidFill>
            <a:schemeClr val="accent2"/>
          </a:solidFill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452689" y="3145281"/>
            <a:ext cx="1317872" cy="1564865"/>
            <a:chOff x="7826363" y="2844010"/>
            <a:chExt cx="1580725" cy="1876982"/>
          </a:xfrm>
          <a:solidFill>
            <a:schemeClr val="accent2"/>
          </a:solidFill>
        </p:grpSpPr>
        <p:sp>
          <p:nvSpPr>
            <p:cNvPr id="145" name="Rounded Rectangle 144"/>
            <p:cNvSpPr/>
            <p:nvPr/>
          </p:nvSpPr>
          <p:spPr>
            <a:xfrm>
              <a:off x="8110354" y="2984172"/>
              <a:ext cx="101591" cy="7904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8375528" y="3216877"/>
              <a:ext cx="101591" cy="15041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8672942" y="3502859"/>
              <a:ext cx="101591" cy="1218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9007728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9305497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7826363" y="2844010"/>
              <a:ext cx="101591" cy="6588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2964863" y="2754829"/>
            <a:ext cx="1111837" cy="2520097"/>
            <a:chOff x="2860088" y="2821504"/>
            <a:chExt cx="1111837" cy="2520097"/>
          </a:xfrm>
        </p:grpSpPr>
        <p:cxnSp>
          <p:nvCxnSpPr>
            <p:cNvPr id="167" name="Straight Connector 166"/>
            <p:cNvCxnSpPr/>
            <p:nvPr/>
          </p:nvCxnSpPr>
          <p:spPr>
            <a:xfrm flipH="1">
              <a:off x="2860088" y="2821504"/>
              <a:ext cx="11118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2860088" y="3753826"/>
              <a:ext cx="11118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2860088" y="4541501"/>
              <a:ext cx="11118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2860088" y="5341601"/>
              <a:ext cx="11118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798706" y="2399065"/>
            <a:ext cx="2240269" cy="570755"/>
            <a:chOff x="8198838" y="3829029"/>
            <a:chExt cx="2240269" cy="570755"/>
          </a:xfrm>
        </p:grpSpPr>
        <p:sp>
          <p:nvSpPr>
            <p:cNvPr id="172" name="TextBox 171"/>
            <p:cNvSpPr txBox="1"/>
            <p:nvPr/>
          </p:nvSpPr>
          <p:spPr>
            <a:xfrm>
              <a:off x="8198838" y="3829029"/>
              <a:ext cx="941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Variety</a:t>
              </a:r>
              <a:endParaRPr lang="id-ID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198838" y="4138174"/>
              <a:ext cx="2240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Many different “types” of data.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798706" y="3290128"/>
            <a:ext cx="2078345" cy="740032"/>
            <a:chOff x="8198838" y="3829029"/>
            <a:chExt cx="2078345" cy="740032"/>
          </a:xfrm>
        </p:grpSpPr>
        <p:sp>
          <p:nvSpPr>
            <p:cNvPr id="175" name="TextBox 174"/>
            <p:cNvSpPr txBox="1"/>
            <p:nvPr/>
          </p:nvSpPr>
          <p:spPr>
            <a:xfrm>
              <a:off x="8198838" y="3829029"/>
              <a:ext cx="10339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Velocity</a:t>
              </a:r>
              <a:endParaRPr lang="id-ID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198839" y="4138174"/>
              <a:ext cx="2078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Rate of data production or collection.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798706" y="4140250"/>
            <a:ext cx="2202425" cy="570755"/>
            <a:chOff x="8198838" y="3829029"/>
            <a:chExt cx="2202425" cy="570755"/>
          </a:xfrm>
        </p:grpSpPr>
        <p:sp>
          <p:nvSpPr>
            <p:cNvPr id="178" name="TextBox 177"/>
            <p:cNvSpPr txBox="1"/>
            <p:nvPr/>
          </p:nvSpPr>
          <p:spPr>
            <a:xfrm>
              <a:off x="8198838" y="3829029"/>
              <a:ext cx="100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Volume</a:t>
              </a:r>
              <a:endParaRPr lang="id-ID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8198839" y="4138174"/>
              <a:ext cx="2202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Total quantity of data.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798706" y="5010639"/>
            <a:ext cx="2202425" cy="570755"/>
            <a:chOff x="8198838" y="3829029"/>
            <a:chExt cx="2202425" cy="570755"/>
          </a:xfrm>
        </p:grpSpPr>
        <p:sp>
          <p:nvSpPr>
            <p:cNvPr id="181" name="TextBox 180"/>
            <p:cNvSpPr txBox="1"/>
            <p:nvPr/>
          </p:nvSpPr>
          <p:spPr>
            <a:xfrm>
              <a:off x="8198838" y="3829029"/>
              <a:ext cx="11026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“Linked”</a:t>
              </a:r>
              <a:endParaRPr lang="id-ID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198838" y="4138174"/>
              <a:ext cx="2202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Networked or relational.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87863" y="2561254"/>
            <a:ext cx="535962" cy="2885937"/>
            <a:chOff x="4187863" y="2561254"/>
            <a:chExt cx="535962" cy="2885937"/>
          </a:xfrm>
        </p:grpSpPr>
        <p:grpSp>
          <p:nvGrpSpPr>
            <p:cNvPr id="3" name="Group 2"/>
            <p:cNvGrpSpPr/>
            <p:nvPr/>
          </p:nvGrpSpPr>
          <p:grpSpPr>
            <a:xfrm>
              <a:off x="4187863" y="2561254"/>
              <a:ext cx="535962" cy="2885937"/>
              <a:chOff x="4187863" y="2561254"/>
              <a:chExt cx="535962" cy="288593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187863" y="2561254"/>
                <a:ext cx="447141" cy="2885937"/>
                <a:chOff x="4187863" y="2561254"/>
                <a:chExt cx="447141" cy="2885937"/>
              </a:xfrm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4187863" y="2561254"/>
                  <a:ext cx="447141" cy="478063"/>
                  <a:chOff x="7268687" y="3862324"/>
                  <a:chExt cx="447141" cy="478063"/>
                </a:xfrm>
              </p:grpSpPr>
              <p:sp>
                <p:nvSpPr>
                  <p:cNvPr id="156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7268687" y="3862324"/>
                    <a:ext cx="447141" cy="478063"/>
                  </a:xfrm>
                  <a:custGeom>
                    <a:avLst/>
                    <a:gdLst>
                      <a:gd name="T0" fmla="*/ 265 w 305"/>
                      <a:gd name="T1" fmla="*/ 0 h 326"/>
                      <a:gd name="T2" fmla="*/ 41 w 305"/>
                      <a:gd name="T3" fmla="*/ 0 h 326"/>
                      <a:gd name="T4" fmla="*/ 0 w 305"/>
                      <a:gd name="T5" fmla="*/ 41 h 326"/>
                      <a:gd name="T6" fmla="*/ 0 w 305"/>
                      <a:gd name="T7" fmla="*/ 285 h 326"/>
                      <a:gd name="T8" fmla="*/ 41 w 305"/>
                      <a:gd name="T9" fmla="*/ 326 h 326"/>
                      <a:gd name="T10" fmla="*/ 265 w 305"/>
                      <a:gd name="T11" fmla="*/ 326 h 326"/>
                      <a:gd name="T12" fmla="*/ 305 w 305"/>
                      <a:gd name="T13" fmla="*/ 285 h 326"/>
                      <a:gd name="T14" fmla="*/ 305 w 305"/>
                      <a:gd name="T15" fmla="*/ 41 h 326"/>
                      <a:gd name="T16" fmla="*/ 265 w 305"/>
                      <a:gd name="T17" fmla="*/ 0 h 326"/>
                      <a:gd name="T18" fmla="*/ 285 w 305"/>
                      <a:gd name="T19" fmla="*/ 285 h 326"/>
                      <a:gd name="T20" fmla="*/ 265 w 305"/>
                      <a:gd name="T21" fmla="*/ 305 h 326"/>
                      <a:gd name="T22" fmla="*/ 41 w 305"/>
                      <a:gd name="T23" fmla="*/ 305 h 326"/>
                      <a:gd name="T24" fmla="*/ 21 w 305"/>
                      <a:gd name="T25" fmla="*/ 285 h 326"/>
                      <a:gd name="T26" fmla="*/ 21 w 305"/>
                      <a:gd name="T27" fmla="*/ 41 h 326"/>
                      <a:gd name="T28" fmla="*/ 41 w 305"/>
                      <a:gd name="T29" fmla="*/ 21 h 326"/>
                      <a:gd name="T30" fmla="*/ 265 w 305"/>
                      <a:gd name="T31" fmla="*/ 21 h 326"/>
                      <a:gd name="T32" fmla="*/ 285 w 305"/>
                      <a:gd name="T33" fmla="*/ 41 h 326"/>
                      <a:gd name="T34" fmla="*/ 285 w 305"/>
                      <a:gd name="T35" fmla="*/ 285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05" h="326">
                        <a:moveTo>
                          <a:pt x="265" y="0"/>
                        </a:move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18" y="0"/>
                          <a:pt x="0" y="18"/>
                          <a:pt x="0" y="41"/>
                        </a:cubicBezTo>
                        <a:cubicBezTo>
                          <a:pt x="0" y="285"/>
                          <a:pt x="0" y="285"/>
                          <a:pt x="0" y="285"/>
                        </a:cubicBezTo>
                        <a:cubicBezTo>
                          <a:pt x="0" y="307"/>
                          <a:pt x="18" y="326"/>
                          <a:pt x="41" y="326"/>
                        </a:cubicBezTo>
                        <a:cubicBezTo>
                          <a:pt x="265" y="326"/>
                          <a:pt x="265" y="326"/>
                          <a:pt x="265" y="326"/>
                        </a:cubicBezTo>
                        <a:cubicBezTo>
                          <a:pt x="287" y="326"/>
                          <a:pt x="305" y="307"/>
                          <a:pt x="305" y="285"/>
                        </a:cubicBezTo>
                        <a:cubicBezTo>
                          <a:pt x="305" y="41"/>
                          <a:pt x="305" y="41"/>
                          <a:pt x="305" y="41"/>
                        </a:cubicBezTo>
                        <a:cubicBezTo>
                          <a:pt x="305" y="18"/>
                          <a:pt x="287" y="0"/>
                          <a:pt x="265" y="0"/>
                        </a:cubicBezTo>
                        <a:close/>
                        <a:moveTo>
                          <a:pt x="285" y="285"/>
                        </a:moveTo>
                        <a:cubicBezTo>
                          <a:pt x="285" y="296"/>
                          <a:pt x="276" y="305"/>
                          <a:pt x="265" y="305"/>
                        </a:cubicBezTo>
                        <a:cubicBezTo>
                          <a:pt x="41" y="305"/>
                          <a:pt x="41" y="305"/>
                          <a:pt x="41" y="305"/>
                        </a:cubicBezTo>
                        <a:cubicBezTo>
                          <a:pt x="30" y="305"/>
                          <a:pt x="21" y="296"/>
                          <a:pt x="21" y="285"/>
                        </a:cubicBezTo>
                        <a:cubicBezTo>
                          <a:pt x="21" y="41"/>
                          <a:pt x="21" y="41"/>
                          <a:pt x="21" y="41"/>
                        </a:cubicBezTo>
                        <a:cubicBezTo>
                          <a:pt x="21" y="30"/>
                          <a:pt x="30" y="21"/>
                          <a:pt x="41" y="21"/>
                        </a:cubicBezTo>
                        <a:cubicBezTo>
                          <a:pt x="265" y="21"/>
                          <a:pt x="265" y="21"/>
                          <a:pt x="265" y="21"/>
                        </a:cubicBezTo>
                        <a:cubicBezTo>
                          <a:pt x="276" y="21"/>
                          <a:pt x="285" y="30"/>
                          <a:pt x="285" y="41"/>
                        </a:cubicBezTo>
                        <a:lnTo>
                          <a:pt x="285" y="28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157" name="Freeform 24"/>
                  <p:cNvSpPr>
                    <a:spLocks noEditPoints="1"/>
                  </p:cNvSpPr>
                  <p:nvPr/>
                </p:nvSpPr>
                <p:spPr bwMode="auto">
                  <a:xfrm>
                    <a:off x="7328677" y="3922313"/>
                    <a:ext cx="328398" cy="297476"/>
                  </a:xfrm>
                  <a:custGeom>
                    <a:avLst/>
                    <a:gdLst>
                      <a:gd name="T0" fmla="*/ 213 w 224"/>
                      <a:gd name="T1" fmla="*/ 0 h 203"/>
                      <a:gd name="T2" fmla="*/ 10 w 224"/>
                      <a:gd name="T3" fmla="*/ 0 h 203"/>
                      <a:gd name="T4" fmla="*/ 0 w 224"/>
                      <a:gd name="T5" fmla="*/ 10 h 203"/>
                      <a:gd name="T6" fmla="*/ 0 w 224"/>
                      <a:gd name="T7" fmla="*/ 193 h 203"/>
                      <a:gd name="T8" fmla="*/ 10 w 224"/>
                      <a:gd name="T9" fmla="*/ 203 h 203"/>
                      <a:gd name="T10" fmla="*/ 213 w 224"/>
                      <a:gd name="T11" fmla="*/ 203 h 203"/>
                      <a:gd name="T12" fmla="*/ 224 w 224"/>
                      <a:gd name="T13" fmla="*/ 193 h 203"/>
                      <a:gd name="T14" fmla="*/ 224 w 224"/>
                      <a:gd name="T15" fmla="*/ 10 h 203"/>
                      <a:gd name="T16" fmla="*/ 213 w 224"/>
                      <a:gd name="T17" fmla="*/ 0 h 203"/>
                      <a:gd name="T18" fmla="*/ 213 w 224"/>
                      <a:gd name="T19" fmla="*/ 10 h 203"/>
                      <a:gd name="T20" fmla="*/ 213 w 224"/>
                      <a:gd name="T21" fmla="*/ 151 h 203"/>
                      <a:gd name="T22" fmla="*/ 180 w 224"/>
                      <a:gd name="T23" fmla="*/ 115 h 203"/>
                      <a:gd name="T24" fmla="*/ 173 w 224"/>
                      <a:gd name="T25" fmla="*/ 112 h 203"/>
                      <a:gd name="T26" fmla="*/ 165 w 224"/>
                      <a:gd name="T27" fmla="*/ 115 h 203"/>
                      <a:gd name="T28" fmla="*/ 139 w 224"/>
                      <a:gd name="T29" fmla="*/ 145 h 203"/>
                      <a:gd name="T30" fmla="*/ 58 w 224"/>
                      <a:gd name="T31" fmla="*/ 54 h 203"/>
                      <a:gd name="T32" fmla="*/ 51 w 224"/>
                      <a:gd name="T33" fmla="*/ 51 h 203"/>
                      <a:gd name="T34" fmla="*/ 43 w 224"/>
                      <a:gd name="T35" fmla="*/ 54 h 203"/>
                      <a:gd name="T36" fmla="*/ 10 w 224"/>
                      <a:gd name="T37" fmla="*/ 92 h 203"/>
                      <a:gd name="T38" fmla="*/ 10 w 224"/>
                      <a:gd name="T39" fmla="*/ 10 h 203"/>
                      <a:gd name="T40" fmla="*/ 213 w 224"/>
                      <a:gd name="T41" fmla="*/ 10 h 203"/>
                      <a:gd name="T42" fmla="*/ 10 w 224"/>
                      <a:gd name="T43" fmla="*/ 108 h 203"/>
                      <a:gd name="T44" fmla="*/ 51 w 224"/>
                      <a:gd name="T45" fmla="*/ 61 h 203"/>
                      <a:gd name="T46" fmla="*/ 133 w 224"/>
                      <a:gd name="T47" fmla="*/ 154 h 203"/>
                      <a:gd name="T48" fmla="*/ 139 w 224"/>
                      <a:gd name="T49" fmla="*/ 161 h 203"/>
                      <a:gd name="T50" fmla="*/ 167 w 224"/>
                      <a:gd name="T51" fmla="*/ 193 h 203"/>
                      <a:gd name="T52" fmla="*/ 10 w 224"/>
                      <a:gd name="T53" fmla="*/ 193 h 203"/>
                      <a:gd name="T54" fmla="*/ 10 w 224"/>
                      <a:gd name="T55" fmla="*/ 108 h 203"/>
                      <a:gd name="T56" fmla="*/ 180 w 224"/>
                      <a:gd name="T57" fmla="*/ 193 h 203"/>
                      <a:gd name="T58" fmla="*/ 145 w 224"/>
                      <a:gd name="T59" fmla="*/ 153 h 203"/>
                      <a:gd name="T60" fmla="*/ 173 w 224"/>
                      <a:gd name="T61" fmla="*/ 122 h 203"/>
                      <a:gd name="T62" fmla="*/ 213 w 224"/>
                      <a:gd name="T63" fmla="*/ 166 h 203"/>
                      <a:gd name="T64" fmla="*/ 213 w 224"/>
                      <a:gd name="T65" fmla="*/ 193 h 203"/>
                      <a:gd name="T66" fmla="*/ 180 w 224"/>
                      <a:gd name="T67" fmla="*/ 19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24" h="203">
                        <a:moveTo>
                          <a:pt x="213" y="0"/>
                        </a:move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4" y="0"/>
                          <a:pt x="0" y="4"/>
                          <a:pt x="0" y="10"/>
                        </a:cubicBezTo>
                        <a:cubicBezTo>
                          <a:pt x="0" y="193"/>
                          <a:pt x="0" y="193"/>
                          <a:pt x="0" y="193"/>
                        </a:cubicBezTo>
                        <a:cubicBezTo>
                          <a:pt x="0" y="199"/>
                          <a:pt x="4" y="203"/>
                          <a:pt x="10" y="203"/>
                        </a:cubicBezTo>
                        <a:cubicBezTo>
                          <a:pt x="213" y="203"/>
                          <a:pt x="213" y="203"/>
                          <a:pt x="213" y="203"/>
                        </a:cubicBezTo>
                        <a:cubicBezTo>
                          <a:pt x="219" y="203"/>
                          <a:pt x="224" y="199"/>
                          <a:pt x="224" y="193"/>
                        </a:cubicBezTo>
                        <a:cubicBezTo>
                          <a:pt x="224" y="10"/>
                          <a:pt x="224" y="10"/>
                          <a:pt x="224" y="10"/>
                        </a:cubicBezTo>
                        <a:cubicBezTo>
                          <a:pt x="224" y="4"/>
                          <a:pt x="219" y="0"/>
                          <a:pt x="213" y="0"/>
                        </a:cubicBezTo>
                        <a:close/>
                        <a:moveTo>
                          <a:pt x="213" y="10"/>
                        </a:moveTo>
                        <a:cubicBezTo>
                          <a:pt x="213" y="151"/>
                          <a:pt x="213" y="151"/>
                          <a:pt x="213" y="151"/>
                        </a:cubicBezTo>
                        <a:cubicBezTo>
                          <a:pt x="180" y="115"/>
                          <a:pt x="180" y="115"/>
                          <a:pt x="180" y="115"/>
                        </a:cubicBezTo>
                        <a:cubicBezTo>
                          <a:pt x="178" y="113"/>
                          <a:pt x="176" y="112"/>
                          <a:pt x="173" y="112"/>
                        </a:cubicBezTo>
                        <a:cubicBezTo>
                          <a:pt x="170" y="112"/>
                          <a:pt x="167" y="113"/>
                          <a:pt x="165" y="11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58" y="54"/>
                          <a:pt x="58" y="54"/>
                          <a:pt x="58" y="54"/>
                        </a:cubicBezTo>
                        <a:cubicBezTo>
                          <a:pt x="56" y="52"/>
                          <a:pt x="54" y="51"/>
                          <a:pt x="51" y="51"/>
                        </a:cubicBezTo>
                        <a:cubicBezTo>
                          <a:pt x="48" y="51"/>
                          <a:pt x="45" y="52"/>
                          <a:pt x="43" y="54"/>
                        </a:cubicBezTo>
                        <a:cubicBezTo>
                          <a:pt x="10" y="92"/>
                          <a:pt x="10" y="92"/>
                          <a:pt x="10" y="92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213" y="10"/>
                        </a:lnTo>
                        <a:close/>
                        <a:moveTo>
                          <a:pt x="10" y="108"/>
                        </a:moveTo>
                        <a:cubicBezTo>
                          <a:pt x="51" y="61"/>
                          <a:pt x="51" y="61"/>
                          <a:pt x="51" y="61"/>
                        </a:cubicBezTo>
                        <a:cubicBezTo>
                          <a:pt x="133" y="154"/>
                          <a:pt x="133" y="154"/>
                          <a:pt x="133" y="154"/>
                        </a:cubicBezTo>
                        <a:cubicBezTo>
                          <a:pt x="139" y="161"/>
                          <a:pt x="139" y="161"/>
                          <a:pt x="139" y="161"/>
                        </a:cubicBezTo>
                        <a:cubicBezTo>
                          <a:pt x="167" y="193"/>
                          <a:pt x="167" y="193"/>
                          <a:pt x="167" y="193"/>
                        </a:cubicBezTo>
                        <a:cubicBezTo>
                          <a:pt x="10" y="193"/>
                          <a:pt x="10" y="193"/>
                          <a:pt x="10" y="193"/>
                        </a:cubicBezTo>
                        <a:lnTo>
                          <a:pt x="10" y="108"/>
                        </a:lnTo>
                        <a:close/>
                        <a:moveTo>
                          <a:pt x="180" y="193"/>
                        </a:moveTo>
                        <a:cubicBezTo>
                          <a:pt x="145" y="153"/>
                          <a:pt x="145" y="153"/>
                          <a:pt x="145" y="153"/>
                        </a:cubicBezTo>
                        <a:cubicBezTo>
                          <a:pt x="173" y="122"/>
                          <a:pt x="173" y="122"/>
                          <a:pt x="173" y="122"/>
                        </a:cubicBezTo>
                        <a:cubicBezTo>
                          <a:pt x="213" y="166"/>
                          <a:pt x="213" y="166"/>
                          <a:pt x="213" y="166"/>
                        </a:cubicBezTo>
                        <a:cubicBezTo>
                          <a:pt x="213" y="193"/>
                          <a:pt x="213" y="193"/>
                          <a:pt x="213" y="193"/>
                        </a:cubicBezTo>
                        <a:lnTo>
                          <a:pt x="180" y="19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158" name="Freeform 25"/>
                  <p:cNvSpPr>
                    <a:spLocks noEditPoints="1"/>
                  </p:cNvSpPr>
                  <p:nvPr/>
                </p:nvSpPr>
                <p:spPr bwMode="auto">
                  <a:xfrm>
                    <a:off x="7507409" y="3966223"/>
                    <a:ext cx="89676" cy="89676"/>
                  </a:xfrm>
                  <a:custGeom>
                    <a:avLst/>
                    <a:gdLst>
                      <a:gd name="T0" fmla="*/ 30 w 61"/>
                      <a:gd name="T1" fmla="*/ 61 h 61"/>
                      <a:gd name="T2" fmla="*/ 61 w 61"/>
                      <a:gd name="T3" fmla="*/ 31 h 61"/>
                      <a:gd name="T4" fmla="*/ 30 w 61"/>
                      <a:gd name="T5" fmla="*/ 0 h 61"/>
                      <a:gd name="T6" fmla="*/ 0 w 61"/>
                      <a:gd name="T7" fmla="*/ 31 h 61"/>
                      <a:gd name="T8" fmla="*/ 30 w 61"/>
                      <a:gd name="T9" fmla="*/ 61 h 61"/>
                      <a:gd name="T10" fmla="*/ 30 w 61"/>
                      <a:gd name="T11" fmla="*/ 11 h 61"/>
                      <a:gd name="T12" fmla="*/ 51 w 61"/>
                      <a:gd name="T13" fmla="*/ 31 h 61"/>
                      <a:gd name="T14" fmla="*/ 30 w 61"/>
                      <a:gd name="T15" fmla="*/ 51 h 61"/>
                      <a:gd name="T16" fmla="*/ 10 w 61"/>
                      <a:gd name="T17" fmla="*/ 31 h 61"/>
                      <a:gd name="T18" fmla="*/ 30 w 61"/>
                      <a:gd name="T19" fmla="*/ 1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61">
                        <a:moveTo>
                          <a:pt x="30" y="61"/>
                        </a:moveTo>
                        <a:cubicBezTo>
                          <a:pt x="47" y="61"/>
                          <a:pt x="61" y="48"/>
                          <a:pt x="61" y="31"/>
                        </a:cubicBezTo>
                        <a:cubicBezTo>
                          <a:pt x="61" y="14"/>
                          <a:pt x="47" y="0"/>
                          <a:pt x="30" y="0"/>
                        </a:cubicBezTo>
                        <a:cubicBezTo>
                          <a:pt x="14" y="0"/>
                          <a:pt x="0" y="14"/>
                          <a:pt x="0" y="31"/>
                        </a:cubicBezTo>
                        <a:cubicBezTo>
                          <a:pt x="0" y="48"/>
                          <a:pt x="14" y="61"/>
                          <a:pt x="30" y="61"/>
                        </a:cubicBezTo>
                        <a:close/>
                        <a:moveTo>
                          <a:pt x="30" y="11"/>
                        </a:moveTo>
                        <a:cubicBezTo>
                          <a:pt x="42" y="11"/>
                          <a:pt x="51" y="20"/>
                          <a:pt x="51" y="31"/>
                        </a:cubicBezTo>
                        <a:cubicBezTo>
                          <a:pt x="51" y="42"/>
                          <a:pt x="42" y="51"/>
                          <a:pt x="30" y="51"/>
                        </a:cubicBezTo>
                        <a:cubicBezTo>
                          <a:pt x="19" y="51"/>
                          <a:pt x="10" y="42"/>
                          <a:pt x="10" y="31"/>
                        </a:cubicBezTo>
                        <a:cubicBezTo>
                          <a:pt x="10" y="20"/>
                          <a:pt x="19" y="11"/>
                          <a:pt x="30" y="1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53" name="Freeform 24"/>
                <p:cNvSpPr>
                  <a:spLocks/>
                </p:cNvSpPr>
                <p:nvPr/>
              </p:nvSpPr>
              <p:spPr bwMode="auto">
                <a:xfrm>
                  <a:off x="4399552" y="5102661"/>
                  <a:ext cx="158442" cy="344530"/>
                </a:xfrm>
                <a:custGeom>
                  <a:avLst/>
                  <a:gdLst>
                    <a:gd name="T0" fmla="*/ 63 w 63"/>
                    <a:gd name="T1" fmla="*/ 44 h 137"/>
                    <a:gd name="T2" fmla="*/ 42 w 63"/>
                    <a:gd name="T3" fmla="*/ 44 h 137"/>
                    <a:gd name="T4" fmla="*/ 42 w 63"/>
                    <a:gd name="T5" fmla="*/ 30 h 137"/>
                    <a:gd name="T6" fmla="*/ 48 w 63"/>
                    <a:gd name="T7" fmla="*/ 24 h 137"/>
                    <a:gd name="T8" fmla="*/ 63 w 63"/>
                    <a:gd name="T9" fmla="*/ 24 h 137"/>
                    <a:gd name="T10" fmla="*/ 63 w 63"/>
                    <a:gd name="T11" fmla="*/ 0 h 137"/>
                    <a:gd name="T12" fmla="*/ 42 w 63"/>
                    <a:gd name="T13" fmla="*/ 0 h 137"/>
                    <a:gd name="T14" fmla="*/ 13 w 63"/>
                    <a:gd name="T15" fmla="*/ 29 h 137"/>
                    <a:gd name="T16" fmla="*/ 13 w 63"/>
                    <a:gd name="T17" fmla="*/ 44 h 137"/>
                    <a:gd name="T18" fmla="*/ 0 w 63"/>
                    <a:gd name="T19" fmla="*/ 44 h 137"/>
                    <a:gd name="T20" fmla="*/ 0 w 63"/>
                    <a:gd name="T21" fmla="*/ 68 h 137"/>
                    <a:gd name="T22" fmla="*/ 13 w 63"/>
                    <a:gd name="T23" fmla="*/ 68 h 137"/>
                    <a:gd name="T24" fmla="*/ 13 w 63"/>
                    <a:gd name="T25" fmla="*/ 137 h 137"/>
                    <a:gd name="T26" fmla="*/ 42 w 63"/>
                    <a:gd name="T27" fmla="*/ 137 h 137"/>
                    <a:gd name="T28" fmla="*/ 42 w 63"/>
                    <a:gd name="T29" fmla="*/ 68 h 137"/>
                    <a:gd name="T30" fmla="*/ 61 w 63"/>
                    <a:gd name="T31" fmla="*/ 68 h 137"/>
                    <a:gd name="T32" fmla="*/ 63 w 63"/>
                    <a:gd name="T33" fmla="*/ 44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3" h="137">
                      <a:moveTo>
                        <a:pt x="63" y="44"/>
                      </a:move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25"/>
                        <a:pt x="45" y="24"/>
                        <a:pt x="48" y="24"/>
                      </a:cubicBezTo>
                      <a:cubicBezTo>
                        <a:pt x="50" y="24"/>
                        <a:pt x="63" y="24"/>
                        <a:pt x="63" y="24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19" y="0"/>
                        <a:pt x="13" y="18"/>
                        <a:pt x="13" y="29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99"/>
                        <a:pt x="13" y="137"/>
                        <a:pt x="13" y="137"/>
                      </a:cubicBezTo>
                      <a:cubicBezTo>
                        <a:pt x="42" y="137"/>
                        <a:pt x="42" y="137"/>
                        <a:pt x="42" y="137"/>
                      </a:cubicBezTo>
                      <a:cubicBezTo>
                        <a:pt x="42" y="137"/>
                        <a:pt x="42" y="99"/>
                        <a:pt x="42" y="68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lnTo>
                        <a:pt x="63" y="4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4204712" y="3406419"/>
                <a:ext cx="519113" cy="519113"/>
                <a:chOff x="6350" y="4763"/>
                <a:chExt cx="3371851" cy="3371850"/>
              </a:xfrm>
              <a:solidFill>
                <a:schemeClr val="accent3"/>
              </a:solidFill>
            </p:grpSpPr>
            <p:sp>
              <p:nvSpPr>
                <p:cNvPr id="57" name="Freeform 5"/>
                <p:cNvSpPr>
                  <a:spLocks noEditPoints="1"/>
                </p:cNvSpPr>
                <p:nvPr/>
              </p:nvSpPr>
              <p:spPr bwMode="auto">
                <a:xfrm>
                  <a:off x="989013" y="4763"/>
                  <a:ext cx="2389188" cy="2393950"/>
                </a:xfrm>
                <a:custGeom>
                  <a:avLst/>
                  <a:gdLst>
                    <a:gd name="T0" fmla="*/ 444 w 635"/>
                    <a:gd name="T1" fmla="*/ 64 h 636"/>
                    <a:gd name="T2" fmla="*/ 259 w 635"/>
                    <a:gd name="T3" fmla="*/ 178 h 636"/>
                    <a:gd name="T4" fmla="*/ 21 w 635"/>
                    <a:gd name="T5" fmla="*/ 416 h 636"/>
                    <a:gd name="T6" fmla="*/ 21 w 635"/>
                    <a:gd name="T7" fmla="*/ 495 h 636"/>
                    <a:gd name="T8" fmla="*/ 140 w 635"/>
                    <a:gd name="T9" fmla="*/ 614 h 636"/>
                    <a:gd name="T10" fmla="*/ 219 w 635"/>
                    <a:gd name="T11" fmla="*/ 614 h 636"/>
                    <a:gd name="T12" fmla="*/ 457 w 635"/>
                    <a:gd name="T13" fmla="*/ 376 h 636"/>
                    <a:gd name="T14" fmla="*/ 571 w 635"/>
                    <a:gd name="T15" fmla="*/ 191 h 636"/>
                    <a:gd name="T16" fmla="*/ 635 w 635"/>
                    <a:gd name="T17" fmla="*/ 0 h 636"/>
                    <a:gd name="T18" fmla="*/ 444 w 635"/>
                    <a:gd name="T19" fmla="*/ 64 h 636"/>
                    <a:gd name="T20" fmla="*/ 279 w 635"/>
                    <a:gd name="T21" fmla="*/ 475 h 636"/>
                    <a:gd name="T22" fmla="*/ 160 w 635"/>
                    <a:gd name="T23" fmla="*/ 475 h 636"/>
                    <a:gd name="T24" fmla="*/ 160 w 635"/>
                    <a:gd name="T25" fmla="*/ 356 h 636"/>
                    <a:gd name="T26" fmla="*/ 279 w 635"/>
                    <a:gd name="T27" fmla="*/ 356 h 636"/>
                    <a:gd name="T28" fmla="*/ 279 w 635"/>
                    <a:gd name="T29" fmla="*/ 475 h 636"/>
                    <a:gd name="T30" fmla="*/ 437 w 635"/>
                    <a:gd name="T31" fmla="*/ 317 h 636"/>
                    <a:gd name="T32" fmla="*/ 318 w 635"/>
                    <a:gd name="T33" fmla="*/ 317 h 636"/>
                    <a:gd name="T34" fmla="*/ 318 w 635"/>
                    <a:gd name="T35" fmla="*/ 198 h 636"/>
                    <a:gd name="T36" fmla="*/ 437 w 635"/>
                    <a:gd name="T37" fmla="*/ 198 h 636"/>
                    <a:gd name="T38" fmla="*/ 437 w 635"/>
                    <a:gd name="T39" fmla="*/ 317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35" h="636">
                      <a:moveTo>
                        <a:pt x="444" y="64"/>
                      </a:moveTo>
                      <a:cubicBezTo>
                        <a:pt x="386" y="83"/>
                        <a:pt x="302" y="135"/>
                        <a:pt x="259" y="178"/>
                      </a:cubicBezTo>
                      <a:cubicBezTo>
                        <a:pt x="21" y="416"/>
                        <a:pt x="21" y="416"/>
                        <a:pt x="21" y="416"/>
                      </a:cubicBezTo>
                      <a:cubicBezTo>
                        <a:pt x="0" y="438"/>
                        <a:pt x="0" y="473"/>
                        <a:pt x="21" y="495"/>
                      </a:cubicBezTo>
                      <a:cubicBezTo>
                        <a:pt x="140" y="614"/>
                        <a:pt x="140" y="614"/>
                        <a:pt x="140" y="614"/>
                      </a:cubicBezTo>
                      <a:cubicBezTo>
                        <a:pt x="162" y="636"/>
                        <a:pt x="198" y="636"/>
                        <a:pt x="219" y="614"/>
                      </a:cubicBezTo>
                      <a:cubicBezTo>
                        <a:pt x="457" y="376"/>
                        <a:pt x="457" y="376"/>
                        <a:pt x="457" y="376"/>
                      </a:cubicBezTo>
                      <a:cubicBezTo>
                        <a:pt x="500" y="333"/>
                        <a:pt x="552" y="249"/>
                        <a:pt x="571" y="191"/>
                      </a:cubicBezTo>
                      <a:cubicBezTo>
                        <a:pt x="635" y="0"/>
                        <a:pt x="635" y="0"/>
                        <a:pt x="635" y="0"/>
                      </a:cubicBezTo>
                      <a:lnTo>
                        <a:pt x="444" y="64"/>
                      </a:lnTo>
                      <a:close/>
                      <a:moveTo>
                        <a:pt x="279" y="475"/>
                      </a:moveTo>
                      <a:cubicBezTo>
                        <a:pt x="246" y="508"/>
                        <a:pt x="193" y="508"/>
                        <a:pt x="160" y="475"/>
                      </a:cubicBezTo>
                      <a:cubicBezTo>
                        <a:pt x="127" y="442"/>
                        <a:pt x="127" y="389"/>
                        <a:pt x="160" y="356"/>
                      </a:cubicBezTo>
                      <a:cubicBezTo>
                        <a:pt x="193" y="324"/>
                        <a:pt x="246" y="324"/>
                        <a:pt x="279" y="356"/>
                      </a:cubicBezTo>
                      <a:cubicBezTo>
                        <a:pt x="311" y="389"/>
                        <a:pt x="311" y="442"/>
                        <a:pt x="279" y="475"/>
                      </a:cubicBezTo>
                      <a:close/>
                      <a:moveTo>
                        <a:pt x="437" y="317"/>
                      </a:moveTo>
                      <a:cubicBezTo>
                        <a:pt x="404" y="350"/>
                        <a:pt x="351" y="350"/>
                        <a:pt x="318" y="317"/>
                      </a:cubicBezTo>
                      <a:cubicBezTo>
                        <a:pt x="285" y="284"/>
                        <a:pt x="285" y="231"/>
                        <a:pt x="318" y="198"/>
                      </a:cubicBezTo>
                      <a:cubicBezTo>
                        <a:pt x="351" y="165"/>
                        <a:pt x="404" y="165"/>
                        <a:pt x="437" y="198"/>
                      </a:cubicBezTo>
                      <a:cubicBezTo>
                        <a:pt x="470" y="231"/>
                        <a:pt x="470" y="284"/>
                        <a:pt x="437" y="3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93663" y="960438"/>
                  <a:ext cx="1125538" cy="990600"/>
                </a:xfrm>
                <a:custGeom>
                  <a:avLst/>
                  <a:gdLst>
                    <a:gd name="T0" fmla="*/ 101 w 299"/>
                    <a:gd name="T1" fmla="*/ 241 h 263"/>
                    <a:gd name="T2" fmla="*/ 299 w 299"/>
                    <a:gd name="T3" fmla="*/ 43 h 263"/>
                    <a:gd name="T4" fmla="*/ 141 w 299"/>
                    <a:gd name="T5" fmla="*/ 43 h 263"/>
                    <a:gd name="T6" fmla="*/ 22 w 299"/>
                    <a:gd name="T7" fmla="*/ 162 h 263"/>
                    <a:gd name="T8" fmla="*/ 22 w 299"/>
                    <a:gd name="T9" fmla="*/ 241 h 263"/>
                    <a:gd name="T10" fmla="*/ 101 w 299"/>
                    <a:gd name="T11" fmla="*/ 241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9" h="263">
                      <a:moveTo>
                        <a:pt x="101" y="241"/>
                      </a:moveTo>
                      <a:cubicBezTo>
                        <a:pt x="299" y="43"/>
                        <a:pt x="299" y="43"/>
                        <a:pt x="299" y="43"/>
                      </a:cubicBezTo>
                      <a:cubicBezTo>
                        <a:pt x="255" y="0"/>
                        <a:pt x="184" y="0"/>
                        <a:pt x="141" y="43"/>
                      </a:cubicBezTo>
                      <a:cubicBezTo>
                        <a:pt x="22" y="162"/>
                        <a:pt x="22" y="162"/>
                        <a:pt x="22" y="162"/>
                      </a:cubicBezTo>
                      <a:cubicBezTo>
                        <a:pt x="0" y="184"/>
                        <a:pt x="0" y="219"/>
                        <a:pt x="22" y="241"/>
                      </a:cubicBezTo>
                      <a:cubicBezTo>
                        <a:pt x="43" y="263"/>
                        <a:pt x="79" y="263"/>
                        <a:pt x="101" y="2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9" name="Freeform 58"/>
                <p:cNvSpPr>
                  <a:spLocks/>
                </p:cNvSpPr>
                <p:nvPr/>
              </p:nvSpPr>
              <p:spPr bwMode="auto">
                <a:xfrm>
                  <a:off x="1433513" y="2165351"/>
                  <a:ext cx="992188" cy="1123950"/>
                </a:xfrm>
                <a:custGeom>
                  <a:avLst/>
                  <a:gdLst>
                    <a:gd name="T0" fmla="*/ 22 w 264"/>
                    <a:gd name="T1" fmla="*/ 198 h 299"/>
                    <a:gd name="T2" fmla="*/ 22 w 264"/>
                    <a:gd name="T3" fmla="*/ 277 h 299"/>
                    <a:gd name="T4" fmla="*/ 101 w 264"/>
                    <a:gd name="T5" fmla="*/ 277 h 299"/>
                    <a:gd name="T6" fmla="*/ 220 w 264"/>
                    <a:gd name="T7" fmla="*/ 159 h 299"/>
                    <a:gd name="T8" fmla="*/ 220 w 264"/>
                    <a:gd name="T9" fmla="*/ 0 h 299"/>
                    <a:gd name="T10" fmla="*/ 22 w 264"/>
                    <a:gd name="T11" fmla="*/ 198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4" h="299">
                      <a:moveTo>
                        <a:pt x="22" y="198"/>
                      </a:moveTo>
                      <a:cubicBezTo>
                        <a:pt x="0" y="220"/>
                        <a:pt x="0" y="256"/>
                        <a:pt x="22" y="277"/>
                      </a:cubicBezTo>
                      <a:cubicBezTo>
                        <a:pt x="44" y="299"/>
                        <a:pt x="80" y="299"/>
                        <a:pt x="101" y="277"/>
                      </a:cubicBezTo>
                      <a:cubicBezTo>
                        <a:pt x="220" y="159"/>
                        <a:pt x="220" y="159"/>
                        <a:pt x="220" y="159"/>
                      </a:cubicBezTo>
                      <a:cubicBezTo>
                        <a:pt x="264" y="115"/>
                        <a:pt x="264" y="44"/>
                        <a:pt x="220" y="0"/>
                      </a:cubicBezTo>
                      <a:lnTo>
                        <a:pt x="22" y="1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804863" y="2017713"/>
                  <a:ext cx="560388" cy="561975"/>
                </a:xfrm>
                <a:custGeom>
                  <a:avLst/>
                  <a:gdLst>
                    <a:gd name="T0" fmla="*/ 11 w 149"/>
                    <a:gd name="T1" fmla="*/ 19 h 149"/>
                    <a:gd name="T2" fmla="*/ 11 w 149"/>
                    <a:gd name="T3" fmla="*/ 59 h 149"/>
                    <a:gd name="T4" fmla="*/ 90 w 149"/>
                    <a:gd name="T5" fmla="*/ 138 h 149"/>
                    <a:gd name="T6" fmla="*/ 130 w 149"/>
                    <a:gd name="T7" fmla="*/ 138 h 149"/>
                    <a:gd name="T8" fmla="*/ 149 w 149"/>
                    <a:gd name="T9" fmla="*/ 118 h 149"/>
                    <a:gd name="T10" fmla="*/ 31 w 149"/>
                    <a:gd name="T11" fmla="*/ 0 h 149"/>
                    <a:gd name="T12" fmla="*/ 11 w 149"/>
                    <a:gd name="T13" fmla="*/ 1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9" h="149">
                      <a:moveTo>
                        <a:pt x="11" y="19"/>
                      </a:moveTo>
                      <a:cubicBezTo>
                        <a:pt x="0" y="30"/>
                        <a:pt x="0" y="48"/>
                        <a:pt x="11" y="59"/>
                      </a:cubicBezTo>
                      <a:cubicBezTo>
                        <a:pt x="90" y="138"/>
                        <a:pt x="90" y="138"/>
                        <a:pt x="90" y="138"/>
                      </a:cubicBezTo>
                      <a:cubicBezTo>
                        <a:pt x="101" y="149"/>
                        <a:pt x="119" y="149"/>
                        <a:pt x="130" y="138"/>
                      </a:cubicBezTo>
                      <a:cubicBezTo>
                        <a:pt x="149" y="118"/>
                        <a:pt x="149" y="118"/>
                        <a:pt x="149" y="118"/>
                      </a:cubicBezTo>
                      <a:cubicBezTo>
                        <a:pt x="31" y="0"/>
                        <a:pt x="31" y="0"/>
                        <a:pt x="31" y="0"/>
                      </a:cubicBezTo>
                      <a:lnTo>
                        <a:pt x="11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1" name="Freeform 60"/>
                <p:cNvSpPr>
                  <a:spLocks/>
                </p:cNvSpPr>
                <p:nvPr/>
              </p:nvSpPr>
              <p:spPr bwMode="auto">
                <a:xfrm>
                  <a:off x="6350" y="2322513"/>
                  <a:ext cx="1054100" cy="1054100"/>
                </a:xfrm>
                <a:custGeom>
                  <a:avLst/>
                  <a:gdLst>
                    <a:gd name="T0" fmla="*/ 0 w 280"/>
                    <a:gd name="T1" fmla="*/ 280 h 280"/>
                    <a:gd name="T2" fmla="*/ 224 w 280"/>
                    <a:gd name="T3" fmla="*/ 56 h 280"/>
                    <a:gd name="T4" fmla="*/ 0 w 280"/>
                    <a:gd name="T5" fmla="*/ 28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0" h="280">
                      <a:moveTo>
                        <a:pt x="0" y="280"/>
                      </a:moveTo>
                      <a:cubicBezTo>
                        <a:pt x="112" y="224"/>
                        <a:pt x="280" y="112"/>
                        <a:pt x="224" y="56"/>
                      </a:cubicBezTo>
                      <a:cubicBezTo>
                        <a:pt x="168" y="0"/>
                        <a:pt x="56" y="168"/>
                        <a:pt x="0" y="2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4271409" y="4261463"/>
              <a:ext cx="400028" cy="426726"/>
              <a:chOff x="7938" y="-1587"/>
              <a:chExt cx="1450975" cy="1547812"/>
            </a:xfrm>
            <a:solidFill>
              <a:schemeClr val="accent1"/>
            </a:solidFill>
          </p:grpSpPr>
          <p:sp>
            <p:nvSpPr>
              <p:cNvPr id="64" name="Freeform 5"/>
              <p:cNvSpPr>
                <a:spLocks noEditPoints="1"/>
              </p:cNvSpPr>
              <p:nvPr/>
            </p:nvSpPr>
            <p:spPr bwMode="auto">
              <a:xfrm>
                <a:off x="7938" y="-1587"/>
                <a:ext cx="1450975" cy="1547812"/>
              </a:xfrm>
              <a:custGeom>
                <a:avLst/>
                <a:gdLst>
                  <a:gd name="T0" fmla="*/ 358 w 384"/>
                  <a:gd name="T1" fmla="*/ 0 h 410"/>
                  <a:gd name="T2" fmla="*/ 26 w 384"/>
                  <a:gd name="T3" fmla="*/ 0 h 410"/>
                  <a:gd name="T4" fmla="*/ 0 w 384"/>
                  <a:gd name="T5" fmla="*/ 26 h 410"/>
                  <a:gd name="T6" fmla="*/ 0 w 384"/>
                  <a:gd name="T7" fmla="*/ 358 h 410"/>
                  <a:gd name="T8" fmla="*/ 26 w 384"/>
                  <a:gd name="T9" fmla="*/ 384 h 410"/>
                  <a:gd name="T10" fmla="*/ 51 w 384"/>
                  <a:gd name="T11" fmla="*/ 384 h 410"/>
                  <a:gd name="T12" fmla="*/ 77 w 384"/>
                  <a:gd name="T13" fmla="*/ 410 h 410"/>
                  <a:gd name="T14" fmla="*/ 102 w 384"/>
                  <a:gd name="T15" fmla="*/ 384 h 410"/>
                  <a:gd name="T16" fmla="*/ 282 w 384"/>
                  <a:gd name="T17" fmla="*/ 384 h 410"/>
                  <a:gd name="T18" fmla="*/ 307 w 384"/>
                  <a:gd name="T19" fmla="*/ 410 h 410"/>
                  <a:gd name="T20" fmla="*/ 333 w 384"/>
                  <a:gd name="T21" fmla="*/ 384 h 410"/>
                  <a:gd name="T22" fmla="*/ 358 w 384"/>
                  <a:gd name="T23" fmla="*/ 384 h 410"/>
                  <a:gd name="T24" fmla="*/ 384 w 384"/>
                  <a:gd name="T25" fmla="*/ 358 h 410"/>
                  <a:gd name="T26" fmla="*/ 384 w 384"/>
                  <a:gd name="T27" fmla="*/ 26 h 410"/>
                  <a:gd name="T28" fmla="*/ 358 w 384"/>
                  <a:gd name="T29" fmla="*/ 0 h 410"/>
                  <a:gd name="T30" fmla="*/ 333 w 384"/>
                  <a:gd name="T31" fmla="*/ 333 h 410"/>
                  <a:gd name="T32" fmla="*/ 51 w 384"/>
                  <a:gd name="T33" fmla="*/ 333 h 410"/>
                  <a:gd name="T34" fmla="*/ 51 w 384"/>
                  <a:gd name="T35" fmla="*/ 205 h 410"/>
                  <a:gd name="T36" fmla="*/ 333 w 384"/>
                  <a:gd name="T37" fmla="*/ 205 h 410"/>
                  <a:gd name="T38" fmla="*/ 333 w 384"/>
                  <a:gd name="T39" fmla="*/ 333 h 410"/>
                  <a:gd name="T40" fmla="*/ 333 w 384"/>
                  <a:gd name="T41" fmla="*/ 179 h 410"/>
                  <a:gd name="T42" fmla="*/ 51 w 384"/>
                  <a:gd name="T43" fmla="*/ 179 h 410"/>
                  <a:gd name="T44" fmla="*/ 51 w 384"/>
                  <a:gd name="T45" fmla="*/ 51 h 410"/>
                  <a:gd name="T46" fmla="*/ 333 w 384"/>
                  <a:gd name="T47" fmla="*/ 51 h 410"/>
                  <a:gd name="T48" fmla="*/ 333 w 384"/>
                  <a:gd name="T49" fmla="*/ 179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4" h="410">
                    <a:moveTo>
                      <a:pt x="358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72"/>
                      <a:pt x="12" y="384"/>
                      <a:pt x="26" y="384"/>
                    </a:cubicBezTo>
                    <a:cubicBezTo>
                      <a:pt x="51" y="384"/>
                      <a:pt x="51" y="384"/>
                      <a:pt x="51" y="384"/>
                    </a:cubicBezTo>
                    <a:cubicBezTo>
                      <a:pt x="51" y="398"/>
                      <a:pt x="63" y="410"/>
                      <a:pt x="77" y="410"/>
                    </a:cubicBezTo>
                    <a:cubicBezTo>
                      <a:pt x="91" y="410"/>
                      <a:pt x="102" y="398"/>
                      <a:pt x="102" y="384"/>
                    </a:cubicBezTo>
                    <a:cubicBezTo>
                      <a:pt x="282" y="384"/>
                      <a:pt x="282" y="384"/>
                      <a:pt x="282" y="384"/>
                    </a:cubicBezTo>
                    <a:cubicBezTo>
                      <a:pt x="282" y="398"/>
                      <a:pt x="293" y="410"/>
                      <a:pt x="307" y="410"/>
                    </a:cubicBezTo>
                    <a:cubicBezTo>
                      <a:pt x="321" y="410"/>
                      <a:pt x="333" y="398"/>
                      <a:pt x="333" y="384"/>
                    </a:cubicBezTo>
                    <a:cubicBezTo>
                      <a:pt x="358" y="384"/>
                      <a:pt x="358" y="384"/>
                      <a:pt x="358" y="384"/>
                    </a:cubicBezTo>
                    <a:cubicBezTo>
                      <a:pt x="372" y="384"/>
                      <a:pt x="384" y="372"/>
                      <a:pt x="384" y="358"/>
                    </a:cubicBezTo>
                    <a:cubicBezTo>
                      <a:pt x="384" y="26"/>
                      <a:pt x="384" y="26"/>
                      <a:pt x="384" y="26"/>
                    </a:cubicBezTo>
                    <a:cubicBezTo>
                      <a:pt x="384" y="12"/>
                      <a:pt x="372" y="0"/>
                      <a:pt x="358" y="0"/>
                    </a:cubicBezTo>
                    <a:close/>
                    <a:moveTo>
                      <a:pt x="333" y="333"/>
                    </a:moveTo>
                    <a:cubicBezTo>
                      <a:pt x="51" y="333"/>
                      <a:pt x="51" y="333"/>
                      <a:pt x="51" y="333"/>
                    </a:cubicBezTo>
                    <a:cubicBezTo>
                      <a:pt x="51" y="205"/>
                      <a:pt x="51" y="205"/>
                      <a:pt x="51" y="205"/>
                    </a:cubicBezTo>
                    <a:cubicBezTo>
                      <a:pt x="333" y="205"/>
                      <a:pt x="333" y="205"/>
                      <a:pt x="333" y="205"/>
                    </a:cubicBezTo>
                    <a:lnTo>
                      <a:pt x="333" y="333"/>
                    </a:lnTo>
                    <a:close/>
                    <a:moveTo>
                      <a:pt x="333" y="179"/>
                    </a:moveTo>
                    <a:cubicBezTo>
                      <a:pt x="51" y="179"/>
                      <a:pt x="51" y="179"/>
                      <a:pt x="51" y="17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33" y="51"/>
                      <a:pt x="333" y="51"/>
                      <a:pt x="333" y="51"/>
                    </a:cubicBezTo>
                    <a:lnTo>
                      <a:pt x="333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6"/>
              <p:cNvSpPr>
                <a:spLocks noEditPoints="1"/>
              </p:cNvSpPr>
              <p:nvPr/>
            </p:nvSpPr>
            <p:spPr bwMode="auto">
              <a:xfrm>
                <a:off x="300038" y="866775"/>
                <a:ext cx="868363" cy="290512"/>
              </a:xfrm>
              <a:custGeom>
                <a:avLst/>
                <a:gdLst>
                  <a:gd name="T0" fmla="*/ 547 w 547"/>
                  <a:gd name="T1" fmla="*/ 0 h 183"/>
                  <a:gd name="T2" fmla="*/ 0 w 547"/>
                  <a:gd name="T3" fmla="*/ 0 h 183"/>
                  <a:gd name="T4" fmla="*/ 0 w 547"/>
                  <a:gd name="T5" fmla="*/ 183 h 183"/>
                  <a:gd name="T6" fmla="*/ 547 w 547"/>
                  <a:gd name="T7" fmla="*/ 183 h 183"/>
                  <a:gd name="T8" fmla="*/ 547 w 547"/>
                  <a:gd name="T9" fmla="*/ 0 h 183"/>
                  <a:gd name="T10" fmla="*/ 364 w 547"/>
                  <a:gd name="T11" fmla="*/ 124 h 183"/>
                  <a:gd name="T12" fmla="*/ 183 w 547"/>
                  <a:gd name="T13" fmla="*/ 124 h 183"/>
                  <a:gd name="T14" fmla="*/ 183 w 547"/>
                  <a:gd name="T15" fmla="*/ 62 h 183"/>
                  <a:gd name="T16" fmla="*/ 364 w 547"/>
                  <a:gd name="T17" fmla="*/ 62 h 183"/>
                  <a:gd name="T18" fmla="*/ 364 w 547"/>
                  <a:gd name="T19" fmla="*/ 124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7" h="183">
                    <a:moveTo>
                      <a:pt x="547" y="0"/>
                    </a:moveTo>
                    <a:lnTo>
                      <a:pt x="0" y="0"/>
                    </a:lnTo>
                    <a:lnTo>
                      <a:pt x="0" y="183"/>
                    </a:lnTo>
                    <a:lnTo>
                      <a:pt x="547" y="183"/>
                    </a:lnTo>
                    <a:lnTo>
                      <a:pt x="547" y="0"/>
                    </a:lnTo>
                    <a:close/>
                    <a:moveTo>
                      <a:pt x="364" y="124"/>
                    </a:moveTo>
                    <a:lnTo>
                      <a:pt x="183" y="124"/>
                    </a:lnTo>
                    <a:lnTo>
                      <a:pt x="183" y="62"/>
                    </a:lnTo>
                    <a:lnTo>
                      <a:pt x="364" y="62"/>
                    </a:lnTo>
                    <a:lnTo>
                      <a:pt x="364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7"/>
              <p:cNvSpPr>
                <a:spLocks noEditPoints="1"/>
              </p:cNvSpPr>
              <p:nvPr/>
            </p:nvSpPr>
            <p:spPr bwMode="auto">
              <a:xfrm>
                <a:off x="300038" y="288925"/>
                <a:ext cx="868363" cy="290512"/>
              </a:xfrm>
              <a:custGeom>
                <a:avLst/>
                <a:gdLst>
                  <a:gd name="T0" fmla="*/ 547 w 547"/>
                  <a:gd name="T1" fmla="*/ 0 h 183"/>
                  <a:gd name="T2" fmla="*/ 0 w 547"/>
                  <a:gd name="T3" fmla="*/ 0 h 183"/>
                  <a:gd name="T4" fmla="*/ 0 w 547"/>
                  <a:gd name="T5" fmla="*/ 183 h 183"/>
                  <a:gd name="T6" fmla="*/ 547 w 547"/>
                  <a:gd name="T7" fmla="*/ 183 h 183"/>
                  <a:gd name="T8" fmla="*/ 547 w 547"/>
                  <a:gd name="T9" fmla="*/ 0 h 183"/>
                  <a:gd name="T10" fmla="*/ 364 w 547"/>
                  <a:gd name="T11" fmla="*/ 121 h 183"/>
                  <a:gd name="T12" fmla="*/ 183 w 547"/>
                  <a:gd name="T13" fmla="*/ 121 h 183"/>
                  <a:gd name="T14" fmla="*/ 183 w 547"/>
                  <a:gd name="T15" fmla="*/ 59 h 183"/>
                  <a:gd name="T16" fmla="*/ 364 w 547"/>
                  <a:gd name="T17" fmla="*/ 59 h 183"/>
                  <a:gd name="T18" fmla="*/ 364 w 547"/>
                  <a:gd name="T19" fmla="*/ 121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7" h="183">
                    <a:moveTo>
                      <a:pt x="547" y="0"/>
                    </a:moveTo>
                    <a:lnTo>
                      <a:pt x="0" y="0"/>
                    </a:lnTo>
                    <a:lnTo>
                      <a:pt x="0" y="183"/>
                    </a:lnTo>
                    <a:lnTo>
                      <a:pt x="547" y="183"/>
                    </a:lnTo>
                    <a:lnTo>
                      <a:pt x="547" y="0"/>
                    </a:lnTo>
                    <a:close/>
                    <a:moveTo>
                      <a:pt x="364" y="121"/>
                    </a:moveTo>
                    <a:lnTo>
                      <a:pt x="183" y="121"/>
                    </a:lnTo>
                    <a:lnTo>
                      <a:pt x="183" y="59"/>
                    </a:lnTo>
                    <a:lnTo>
                      <a:pt x="364" y="59"/>
                    </a:lnTo>
                    <a:lnTo>
                      <a:pt x="364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637156" y="3551632"/>
            <a:ext cx="3178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 complex systems models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Always produce big data?</a:t>
            </a:r>
            <a:endParaRPr lang="id-ID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98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04345" y="1671893"/>
            <a:ext cx="281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What have we seen thus far?</a:t>
            </a:r>
            <a:endParaRPr lang="id-ID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5491" y="902452"/>
            <a:ext cx="3217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Types of data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4345" y="2110271"/>
            <a:ext cx="3829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Tabular (spreadsheets)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Quantitative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and qualitative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Time series/panel/longitudinal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Edge 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Adjacency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686052" y="5480049"/>
            <a:ext cx="723899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241801" y="5003800"/>
            <a:ext cx="1676400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35989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07943" y="4185501"/>
            <a:ext cx="0" cy="996098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14370" y="2110271"/>
            <a:ext cx="38296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Image and Video</a:t>
            </a:r>
            <a:b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Audio</a:t>
            </a:r>
            <a:b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Text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737101" y="5684790"/>
            <a:ext cx="685800" cy="548640"/>
            <a:chOff x="13828713" y="2805113"/>
            <a:chExt cx="1381125" cy="1166812"/>
          </a:xfrm>
          <a:solidFill>
            <a:schemeClr val="bg1"/>
          </a:solidFill>
        </p:grpSpPr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05109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1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952337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4833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32005" y="2357159"/>
            <a:ext cx="5928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Models generate data.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The why and how of data, not the what.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15"/>
          <p:cNvSpPr>
            <a:spLocks noEditPoints="1"/>
          </p:cNvSpPr>
          <p:nvPr/>
        </p:nvSpPr>
        <p:spPr bwMode="auto">
          <a:xfrm>
            <a:off x="6814820" y="5712412"/>
            <a:ext cx="594360" cy="502920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659672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046490" y="882264"/>
            <a:ext cx="20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Is there a difference?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85235" y="145535"/>
            <a:ext cx="682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Hello, World.  Hello, Model.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568818" y="1490121"/>
            <a:ext cx="1054364" cy="1054364"/>
            <a:chOff x="5568818" y="1490121"/>
            <a:chExt cx="1054364" cy="1054364"/>
          </a:xfrm>
        </p:grpSpPr>
        <p:sp>
          <p:nvSpPr>
            <p:cNvPr id="19" name="Rectangle 18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651326" y="1743036"/>
            <a:ext cx="88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Truth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544485"/>
            <a:ext cx="0" cy="16456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979525" y="3516923"/>
            <a:ext cx="3761169" cy="1366576"/>
            <a:chOff x="1979525" y="3587055"/>
            <a:chExt cx="3761169" cy="1366576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979525" y="3587055"/>
              <a:ext cx="3589293" cy="136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5518366" y="4183668"/>
              <a:ext cx="271305" cy="1733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6096000" y="4200211"/>
            <a:ext cx="0" cy="130628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flipH="1">
            <a:off x="6451307" y="4823209"/>
            <a:ext cx="3761169" cy="1366576"/>
            <a:chOff x="1979525" y="3587055"/>
            <a:chExt cx="3761169" cy="1366576"/>
          </a:xfrm>
          <a:solidFill>
            <a:schemeClr val="accent2"/>
          </a:solidFill>
        </p:grpSpPr>
        <p:sp>
          <p:nvSpPr>
            <p:cNvPr id="32" name="Rectangle 31"/>
            <p:cNvSpPr/>
            <p:nvPr/>
          </p:nvSpPr>
          <p:spPr>
            <a:xfrm>
              <a:off x="1979525" y="3587055"/>
              <a:ext cx="3589293" cy="136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5518366" y="4183668"/>
              <a:ext cx="271305" cy="1733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096000" y="5551714"/>
            <a:ext cx="0" cy="14318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98124" y="3660070"/>
            <a:ext cx="288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Truth. Reality.  The “real” world.</a:t>
            </a:r>
            <a:endParaRPr lang="id-I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0180" y="319686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World</a:t>
            </a:r>
            <a:endParaRPr lang="id-ID" sz="12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09570" y="4969609"/>
            <a:ext cx="28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cs typeface="Raavi" panose="02000500000000000000" pitchFamily="2"/>
              </a:rPr>
              <a:t>Concept.  Model.  Simulation.</a:t>
            </a:r>
            <a:endParaRPr lang="id-ID" sz="1400" dirty="0">
              <a:solidFill>
                <a:schemeClr val="bg1"/>
              </a:solidFill>
              <a:cs typeface="Raavi" panose="02000500000000000000" pitchFamily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49598" y="4480233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Model</a:t>
            </a:r>
            <a:endParaRPr lang="id-ID" sz="12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788832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" grpId="0"/>
      <p:bldP spid="47" grpId="0"/>
      <p:bldP spid="28" grpId="0"/>
      <p:bldP spid="63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189966" y="882264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Kuhn and Popper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0632" y="145535"/>
            <a:ext cx="2770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“Progress”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568818" y="1490121"/>
            <a:ext cx="1054364" cy="1054364"/>
            <a:chOff x="5568818" y="1490121"/>
            <a:chExt cx="1054364" cy="1054364"/>
          </a:xfrm>
        </p:grpSpPr>
        <p:sp>
          <p:nvSpPr>
            <p:cNvPr id="19" name="Rectangle 18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937943" y="1743036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?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544485"/>
            <a:ext cx="0" cy="16456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979525" y="3516923"/>
            <a:ext cx="3761169" cy="1366576"/>
            <a:chOff x="1979525" y="3587055"/>
            <a:chExt cx="3761169" cy="1366576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979525" y="3587055"/>
              <a:ext cx="3589293" cy="136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5518366" y="4183668"/>
              <a:ext cx="271305" cy="1733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6096000" y="4200211"/>
            <a:ext cx="0" cy="130628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flipH="1">
            <a:off x="5927432" y="4868426"/>
            <a:ext cx="3761169" cy="1366576"/>
            <a:chOff x="1979525" y="3587055"/>
            <a:chExt cx="3761169" cy="1366576"/>
          </a:xfrm>
          <a:solidFill>
            <a:schemeClr val="accent2"/>
          </a:solidFill>
        </p:grpSpPr>
        <p:sp>
          <p:nvSpPr>
            <p:cNvPr id="32" name="Rectangle 31"/>
            <p:cNvSpPr/>
            <p:nvPr/>
          </p:nvSpPr>
          <p:spPr>
            <a:xfrm>
              <a:off x="1979525" y="3587055"/>
              <a:ext cx="3589293" cy="136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5518366" y="4183668"/>
              <a:ext cx="271305" cy="1733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096000" y="5551714"/>
            <a:ext cx="0" cy="14318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98124" y="3660070"/>
            <a:ext cx="288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Truth. Reality.  The “real” world.</a:t>
            </a:r>
            <a:endParaRPr lang="id-I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0180" y="319686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World</a:t>
            </a:r>
            <a:endParaRPr lang="id-ID" sz="12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85695" y="5014826"/>
            <a:ext cx="28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cs typeface="Raavi" panose="02000500000000000000" pitchFamily="2"/>
              </a:rPr>
              <a:t>Concept.  Model.  Simulation.</a:t>
            </a:r>
            <a:endParaRPr lang="id-ID" sz="1400" dirty="0">
              <a:solidFill>
                <a:schemeClr val="bg1"/>
              </a:solidFill>
              <a:cs typeface="Raavi" panose="02000500000000000000" pitchFamily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25723" y="4525450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Model</a:t>
            </a:r>
            <a:endParaRPr lang="id-ID" sz="12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005182" y="4868426"/>
            <a:ext cx="1366837" cy="1366837"/>
          </a:xfrm>
        </p:spPr>
      </p:sp>
    </p:spTree>
    <p:extLst>
      <p:ext uri="{BB962C8B-B14F-4D97-AF65-F5344CB8AC3E}">
        <p14:creationId xmlns:p14="http://schemas.microsoft.com/office/powerpoint/2010/main" val="179582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" grpId="0"/>
      <p:bldP spid="47" grpId="0"/>
      <p:bldP spid="28" grpId="0"/>
      <p:bldP spid="63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04345" y="1671893"/>
            <a:ext cx="270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  <a:latin typeface="+mj-lt"/>
              </a:rPr>
              <a:t>DGP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, not </a:t>
            </a:r>
            <a:r>
              <a:rPr lang="en-US" i="1" dirty="0" err="1" smtClean="0">
                <a:solidFill>
                  <a:schemeClr val="accent2"/>
                </a:solidFill>
                <a:latin typeface="+mj-lt"/>
              </a:rPr>
              <a:t>deus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accent2"/>
                </a:solidFill>
                <a:latin typeface="+mj-lt"/>
              </a:rPr>
              <a:t>ex </a:t>
            </a:r>
            <a:r>
              <a:rPr lang="en-US" i="1" dirty="0" err="1" smtClean="0">
                <a:solidFill>
                  <a:schemeClr val="accent2"/>
                </a:solidFill>
                <a:latin typeface="+mj-lt"/>
              </a:rPr>
              <a:t>machina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.</a:t>
            </a:r>
            <a:endParaRPr lang="id-ID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5491" y="902452"/>
            <a:ext cx="3732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Model as reality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4345" y="2110271"/>
            <a:ext cx="38296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Kuhn: Consensus and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normal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Popper: Means of theory falsification.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We only have one world.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Rate of experimentation.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Rate of observation.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Counterfactuality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2686052" y="5480049"/>
            <a:ext cx="723899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573309" y="5335308"/>
            <a:ext cx="1013383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641509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084393" y="4185501"/>
            <a:ext cx="0" cy="996098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278563" y="5008561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Freeform 15"/>
          <p:cNvSpPr>
            <a:spLocks noEditPoints="1"/>
          </p:cNvSpPr>
          <p:nvPr/>
        </p:nvSpPr>
        <p:spPr bwMode="auto">
          <a:xfrm>
            <a:off x="6814820" y="5712412"/>
            <a:ext cx="594360" cy="502920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6309854" y="2512243"/>
            <a:ext cx="31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vs. observational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7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3" y="5465761"/>
            <a:ext cx="75247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310562" y="5008561"/>
            <a:ext cx="166687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1" y="4752582"/>
            <a:ext cx="2989704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085705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8894" y="2357159"/>
            <a:ext cx="4334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Inverse problem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But given data, can we recover “a” model?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927597" y="5673045"/>
            <a:ext cx="432806" cy="432478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5988975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6283842"/>
            <a:ext cx="12192000" cy="574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1" name="Freeform 150"/>
          <p:cNvSpPr/>
          <p:nvPr/>
        </p:nvSpPr>
        <p:spPr>
          <a:xfrm>
            <a:off x="5613739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0" name="Freeform 149"/>
          <p:cNvSpPr/>
          <p:nvPr/>
        </p:nvSpPr>
        <p:spPr>
          <a:xfrm>
            <a:off x="5896116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9" name="Freeform 148"/>
          <p:cNvSpPr/>
          <p:nvPr/>
        </p:nvSpPr>
        <p:spPr>
          <a:xfrm>
            <a:off x="6199748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5170151" y="1417488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Posit and deduce.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158" y="680759"/>
            <a:ext cx="4501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Forward problem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885497" y="3483749"/>
            <a:ext cx="1416136" cy="3374251"/>
            <a:chOff x="8885497" y="3483749"/>
            <a:chExt cx="1416136" cy="3374251"/>
          </a:xfrm>
        </p:grpSpPr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8885497" y="3483749"/>
              <a:ext cx="473138" cy="1099254"/>
            </a:xfrm>
            <a:custGeom>
              <a:avLst/>
              <a:gdLst>
                <a:gd name="T0" fmla="*/ 433 w 433"/>
                <a:gd name="T1" fmla="*/ 499 h 1006"/>
                <a:gd name="T2" fmla="*/ 0 w 433"/>
                <a:gd name="T3" fmla="*/ 0 h 1006"/>
                <a:gd name="T4" fmla="*/ 0 w 433"/>
                <a:gd name="T5" fmla="*/ 506 h 1006"/>
                <a:gd name="T6" fmla="*/ 433 w 433"/>
                <a:gd name="T7" fmla="*/ 1006 h 1006"/>
                <a:gd name="T8" fmla="*/ 433 w 433"/>
                <a:gd name="T9" fmla="*/ 499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006">
                  <a:moveTo>
                    <a:pt x="433" y="499"/>
                  </a:moveTo>
                  <a:lnTo>
                    <a:pt x="0" y="0"/>
                  </a:lnTo>
                  <a:lnTo>
                    <a:pt x="0" y="506"/>
                  </a:lnTo>
                  <a:lnTo>
                    <a:pt x="433" y="1006"/>
                  </a:lnTo>
                  <a:lnTo>
                    <a:pt x="433" y="49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8885497" y="3483749"/>
              <a:ext cx="1416136" cy="3374251"/>
              <a:chOff x="8885497" y="3483749"/>
              <a:chExt cx="1416136" cy="3374251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9358635" y="4029006"/>
                <a:ext cx="942998" cy="28289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8885497" y="3483749"/>
                <a:ext cx="1416136" cy="545256"/>
              </a:xfrm>
              <a:custGeom>
                <a:avLst/>
                <a:gdLst>
                  <a:gd name="T0" fmla="*/ 863 w 1296"/>
                  <a:gd name="T1" fmla="*/ 0 h 499"/>
                  <a:gd name="T2" fmla="*/ 0 w 1296"/>
                  <a:gd name="T3" fmla="*/ 0 h 499"/>
                  <a:gd name="T4" fmla="*/ 433 w 1296"/>
                  <a:gd name="T5" fmla="*/ 499 h 499"/>
                  <a:gd name="T6" fmla="*/ 1296 w 1296"/>
                  <a:gd name="T7" fmla="*/ 499 h 499"/>
                  <a:gd name="T8" fmla="*/ 863 w 1296"/>
                  <a:gd name="T9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6" h="499">
                    <a:moveTo>
                      <a:pt x="863" y="0"/>
                    </a:moveTo>
                    <a:lnTo>
                      <a:pt x="0" y="0"/>
                    </a:lnTo>
                    <a:lnTo>
                      <a:pt x="433" y="499"/>
                    </a:lnTo>
                    <a:lnTo>
                      <a:pt x="1296" y="499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8885497" y="3747090"/>
                <a:ext cx="473138" cy="641413"/>
              </a:xfrm>
              <a:custGeom>
                <a:avLst/>
                <a:gdLst>
                  <a:gd name="T0" fmla="*/ 433 w 433"/>
                  <a:gd name="T1" fmla="*/ 500 h 587"/>
                  <a:gd name="T2" fmla="*/ 0 w 433"/>
                  <a:gd name="T3" fmla="*/ 0 h 587"/>
                  <a:gd name="T4" fmla="*/ 0 w 433"/>
                  <a:gd name="T5" fmla="*/ 88 h 587"/>
                  <a:gd name="T6" fmla="*/ 433 w 433"/>
                  <a:gd name="T7" fmla="*/ 587 h 587"/>
                  <a:gd name="T8" fmla="*/ 433 w 433"/>
                  <a:gd name="T9" fmla="*/ 50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587">
                    <a:moveTo>
                      <a:pt x="433" y="50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433" y="587"/>
                    </a:lnTo>
                    <a:lnTo>
                      <a:pt x="433" y="50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9358635" y="4195096"/>
                <a:ext cx="640321" cy="289565"/>
              </a:xfrm>
              <a:custGeom>
                <a:avLst/>
                <a:gdLst>
                  <a:gd name="T0" fmla="*/ 0 w 586"/>
                  <a:gd name="T1" fmla="*/ 90 h 265"/>
                  <a:gd name="T2" fmla="*/ 419 w 586"/>
                  <a:gd name="T3" fmla="*/ 90 h 265"/>
                  <a:gd name="T4" fmla="*/ 419 w 586"/>
                  <a:gd name="T5" fmla="*/ 0 h 265"/>
                  <a:gd name="T6" fmla="*/ 586 w 586"/>
                  <a:gd name="T7" fmla="*/ 132 h 265"/>
                  <a:gd name="T8" fmla="*/ 419 w 586"/>
                  <a:gd name="T9" fmla="*/ 265 h 265"/>
                  <a:gd name="T10" fmla="*/ 419 w 586"/>
                  <a:gd name="T11" fmla="*/ 177 h 265"/>
                  <a:gd name="T12" fmla="*/ 0 w 586"/>
                  <a:gd name="T13" fmla="*/ 177 h 265"/>
                  <a:gd name="T14" fmla="*/ 0 w 586"/>
                  <a:gd name="T15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6" h="265">
                    <a:moveTo>
                      <a:pt x="0" y="90"/>
                    </a:moveTo>
                    <a:lnTo>
                      <a:pt x="419" y="90"/>
                    </a:lnTo>
                    <a:lnTo>
                      <a:pt x="419" y="0"/>
                    </a:lnTo>
                    <a:lnTo>
                      <a:pt x="586" y="132"/>
                    </a:lnTo>
                    <a:lnTo>
                      <a:pt x="419" y="265"/>
                    </a:lnTo>
                    <a:lnTo>
                      <a:pt x="419" y="177"/>
                    </a:lnTo>
                    <a:lnTo>
                      <a:pt x="0" y="177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941407" y="4036654"/>
            <a:ext cx="1417229" cy="2821346"/>
            <a:chOff x="7941407" y="4036654"/>
            <a:chExt cx="1417229" cy="2821346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8412359" y="4583003"/>
              <a:ext cx="946276" cy="22749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941407" y="4036654"/>
              <a:ext cx="470953" cy="1099254"/>
            </a:xfrm>
            <a:custGeom>
              <a:avLst/>
              <a:gdLst>
                <a:gd name="T0" fmla="*/ 431 w 431"/>
                <a:gd name="T1" fmla="*/ 500 h 1006"/>
                <a:gd name="T2" fmla="*/ 0 w 431"/>
                <a:gd name="T3" fmla="*/ 0 h 1006"/>
                <a:gd name="T4" fmla="*/ 0 w 431"/>
                <a:gd name="T5" fmla="*/ 507 h 1006"/>
                <a:gd name="T6" fmla="*/ 431 w 431"/>
                <a:gd name="T7" fmla="*/ 1006 h 1006"/>
                <a:gd name="T8" fmla="*/ 431 w 431"/>
                <a:gd name="T9" fmla="*/ 50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006">
                  <a:moveTo>
                    <a:pt x="431" y="500"/>
                  </a:moveTo>
                  <a:lnTo>
                    <a:pt x="0" y="0"/>
                  </a:lnTo>
                  <a:lnTo>
                    <a:pt x="0" y="507"/>
                  </a:lnTo>
                  <a:lnTo>
                    <a:pt x="431" y="1006"/>
                  </a:lnTo>
                  <a:lnTo>
                    <a:pt x="431" y="5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941407" y="4036654"/>
              <a:ext cx="1417229" cy="546349"/>
            </a:xfrm>
            <a:custGeom>
              <a:avLst/>
              <a:gdLst>
                <a:gd name="T0" fmla="*/ 864 w 1297"/>
                <a:gd name="T1" fmla="*/ 0 h 500"/>
                <a:gd name="T2" fmla="*/ 0 w 1297"/>
                <a:gd name="T3" fmla="*/ 0 h 500"/>
                <a:gd name="T4" fmla="*/ 431 w 1297"/>
                <a:gd name="T5" fmla="*/ 500 h 500"/>
                <a:gd name="T6" fmla="*/ 1297 w 1297"/>
                <a:gd name="T7" fmla="*/ 500 h 500"/>
                <a:gd name="T8" fmla="*/ 864 w 1297"/>
                <a:gd name="T9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7" h="500">
                  <a:moveTo>
                    <a:pt x="864" y="0"/>
                  </a:moveTo>
                  <a:lnTo>
                    <a:pt x="0" y="0"/>
                  </a:lnTo>
                  <a:lnTo>
                    <a:pt x="431" y="500"/>
                  </a:lnTo>
                  <a:lnTo>
                    <a:pt x="1297" y="50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7941407" y="4301087"/>
              <a:ext cx="470953" cy="641413"/>
            </a:xfrm>
            <a:custGeom>
              <a:avLst/>
              <a:gdLst>
                <a:gd name="T0" fmla="*/ 431 w 431"/>
                <a:gd name="T1" fmla="*/ 499 h 587"/>
                <a:gd name="T2" fmla="*/ 0 w 431"/>
                <a:gd name="T3" fmla="*/ 0 h 587"/>
                <a:gd name="T4" fmla="*/ 0 w 431"/>
                <a:gd name="T5" fmla="*/ 87 h 587"/>
                <a:gd name="T6" fmla="*/ 431 w 431"/>
                <a:gd name="T7" fmla="*/ 587 h 587"/>
                <a:gd name="T8" fmla="*/ 431 w 431"/>
                <a:gd name="T9" fmla="*/ 49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587">
                  <a:moveTo>
                    <a:pt x="431" y="499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431" y="587"/>
                  </a:lnTo>
                  <a:lnTo>
                    <a:pt x="431" y="49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8412359" y="4750186"/>
              <a:ext cx="641414" cy="287379"/>
            </a:xfrm>
            <a:custGeom>
              <a:avLst/>
              <a:gdLst>
                <a:gd name="T0" fmla="*/ 0 w 587"/>
                <a:gd name="T1" fmla="*/ 88 h 263"/>
                <a:gd name="T2" fmla="*/ 419 w 587"/>
                <a:gd name="T3" fmla="*/ 88 h 263"/>
                <a:gd name="T4" fmla="*/ 419 w 587"/>
                <a:gd name="T5" fmla="*/ 0 h 263"/>
                <a:gd name="T6" fmla="*/ 587 w 587"/>
                <a:gd name="T7" fmla="*/ 131 h 263"/>
                <a:gd name="T8" fmla="*/ 419 w 587"/>
                <a:gd name="T9" fmla="*/ 263 h 263"/>
                <a:gd name="T10" fmla="*/ 419 w 587"/>
                <a:gd name="T11" fmla="*/ 176 h 263"/>
                <a:gd name="T12" fmla="*/ 0 w 587"/>
                <a:gd name="T13" fmla="*/ 176 h 263"/>
                <a:gd name="T14" fmla="*/ 0 w 587"/>
                <a:gd name="T15" fmla="*/ 8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263">
                  <a:moveTo>
                    <a:pt x="0" y="88"/>
                  </a:moveTo>
                  <a:lnTo>
                    <a:pt x="419" y="88"/>
                  </a:lnTo>
                  <a:lnTo>
                    <a:pt x="419" y="0"/>
                  </a:lnTo>
                  <a:lnTo>
                    <a:pt x="587" y="131"/>
                  </a:lnTo>
                  <a:lnTo>
                    <a:pt x="419" y="263"/>
                  </a:lnTo>
                  <a:lnTo>
                    <a:pt x="419" y="176"/>
                  </a:lnTo>
                  <a:lnTo>
                    <a:pt x="0" y="17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21960" y="4163179"/>
            <a:ext cx="354012" cy="352956"/>
            <a:chOff x="2138511" y="2464802"/>
            <a:chExt cx="354012" cy="352956"/>
          </a:xfrm>
        </p:grpSpPr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2229829" y="2555417"/>
              <a:ext cx="171376" cy="1717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16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286917" y="3598730"/>
            <a:ext cx="354012" cy="352956"/>
            <a:chOff x="2138511" y="2986677"/>
            <a:chExt cx="354012" cy="352956"/>
          </a:xfrm>
        </p:grpSpPr>
        <p:sp>
          <p:nvSpPr>
            <p:cNvPr id="169" name="Oval 168"/>
            <p:cNvSpPr>
              <a:spLocks noChangeArrowheads="1"/>
            </p:cNvSpPr>
            <p:nvPr/>
          </p:nvSpPr>
          <p:spPr bwMode="auto">
            <a:xfrm>
              <a:off x="2229829" y="3077292"/>
              <a:ext cx="171376" cy="1717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169"/>
            <p:cNvSpPr>
              <a:spLocks noEditPoints="1"/>
            </p:cNvSpPr>
            <p:nvPr/>
          </p:nvSpPr>
          <p:spPr bwMode="auto">
            <a:xfrm>
              <a:off x="2138511" y="2986677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10434" y="3040471"/>
            <a:ext cx="354012" cy="352956"/>
            <a:chOff x="2138511" y="3551867"/>
            <a:chExt cx="354012" cy="352956"/>
          </a:xfrm>
        </p:grpSpPr>
        <p:sp>
          <p:nvSpPr>
            <p:cNvPr id="172" name="Oval 171"/>
            <p:cNvSpPr>
              <a:spLocks noChangeArrowheads="1"/>
            </p:cNvSpPr>
            <p:nvPr/>
          </p:nvSpPr>
          <p:spPr bwMode="auto">
            <a:xfrm>
              <a:off x="2229829" y="3642482"/>
              <a:ext cx="171376" cy="1717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172"/>
            <p:cNvSpPr>
              <a:spLocks noEditPoints="1"/>
            </p:cNvSpPr>
            <p:nvPr/>
          </p:nvSpPr>
          <p:spPr bwMode="auto">
            <a:xfrm>
              <a:off x="2138511" y="3551867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2" name="Freeform 15"/>
          <p:cNvSpPr>
            <a:spLocks noEditPoints="1"/>
          </p:cNvSpPr>
          <p:nvPr/>
        </p:nvSpPr>
        <p:spPr bwMode="auto">
          <a:xfrm>
            <a:off x="8649917" y="6174827"/>
            <a:ext cx="427770" cy="348207"/>
          </a:xfrm>
          <a:custGeom>
            <a:avLst/>
            <a:gdLst>
              <a:gd name="T0" fmla="*/ 192 w 384"/>
              <a:gd name="T1" fmla="*/ 72 h 312"/>
              <a:gd name="T2" fmla="*/ 0 w 384"/>
              <a:gd name="T3" fmla="*/ 0 h 312"/>
              <a:gd name="T4" fmla="*/ 0 w 384"/>
              <a:gd name="T5" fmla="*/ 264 h 312"/>
              <a:gd name="T6" fmla="*/ 12 w 384"/>
              <a:gd name="T7" fmla="*/ 264 h 312"/>
              <a:gd name="T8" fmla="*/ 24 w 384"/>
              <a:gd name="T9" fmla="*/ 264 h 312"/>
              <a:gd name="T10" fmla="*/ 24 w 384"/>
              <a:gd name="T11" fmla="*/ 288 h 312"/>
              <a:gd name="T12" fmla="*/ 168 w 384"/>
              <a:gd name="T13" fmla="*/ 312 h 312"/>
              <a:gd name="T14" fmla="*/ 216 w 384"/>
              <a:gd name="T15" fmla="*/ 312 h 312"/>
              <a:gd name="T16" fmla="*/ 360 w 384"/>
              <a:gd name="T17" fmla="*/ 288 h 312"/>
              <a:gd name="T18" fmla="*/ 360 w 384"/>
              <a:gd name="T19" fmla="*/ 264 h 312"/>
              <a:gd name="T20" fmla="*/ 372 w 384"/>
              <a:gd name="T21" fmla="*/ 264 h 312"/>
              <a:gd name="T22" fmla="*/ 384 w 384"/>
              <a:gd name="T23" fmla="*/ 264 h 312"/>
              <a:gd name="T24" fmla="*/ 384 w 384"/>
              <a:gd name="T25" fmla="*/ 0 h 312"/>
              <a:gd name="T26" fmla="*/ 192 w 384"/>
              <a:gd name="T27" fmla="*/ 72 h 312"/>
              <a:gd name="T28" fmla="*/ 168 w 384"/>
              <a:gd name="T29" fmla="*/ 251 h 312"/>
              <a:gd name="T30" fmla="*/ 24 w 384"/>
              <a:gd name="T31" fmla="*/ 228 h 312"/>
              <a:gd name="T32" fmla="*/ 24 w 384"/>
              <a:gd name="T33" fmla="*/ 24 h 312"/>
              <a:gd name="T34" fmla="*/ 57 w 384"/>
              <a:gd name="T35" fmla="*/ 25 h 312"/>
              <a:gd name="T36" fmla="*/ 63 w 384"/>
              <a:gd name="T37" fmla="*/ 26 h 312"/>
              <a:gd name="T38" fmla="*/ 65 w 384"/>
              <a:gd name="T39" fmla="*/ 26 h 312"/>
              <a:gd name="T40" fmla="*/ 167 w 384"/>
              <a:gd name="T41" fmla="*/ 67 h 312"/>
              <a:gd name="T42" fmla="*/ 168 w 384"/>
              <a:gd name="T43" fmla="*/ 72 h 312"/>
              <a:gd name="T44" fmla="*/ 168 w 384"/>
              <a:gd name="T45" fmla="*/ 251 h 312"/>
              <a:gd name="T46" fmla="*/ 360 w 384"/>
              <a:gd name="T47" fmla="*/ 228 h 312"/>
              <a:gd name="T48" fmla="*/ 216 w 384"/>
              <a:gd name="T49" fmla="*/ 251 h 312"/>
              <a:gd name="T50" fmla="*/ 216 w 384"/>
              <a:gd name="T51" fmla="*/ 72 h 312"/>
              <a:gd name="T52" fmla="*/ 360 w 384"/>
              <a:gd name="T53" fmla="*/ 24 h 312"/>
              <a:gd name="T54" fmla="*/ 360 w 384"/>
              <a:gd name="T55" fmla="*/ 22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4" h="312">
                <a:moveTo>
                  <a:pt x="192" y="72"/>
                </a:moveTo>
                <a:cubicBezTo>
                  <a:pt x="192" y="12"/>
                  <a:pt x="58" y="0"/>
                  <a:pt x="0" y="0"/>
                </a:cubicBezTo>
                <a:cubicBezTo>
                  <a:pt x="0" y="264"/>
                  <a:pt x="0" y="264"/>
                  <a:pt x="0" y="264"/>
                </a:cubicBezTo>
                <a:cubicBezTo>
                  <a:pt x="12" y="264"/>
                  <a:pt x="12" y="264"/>
                  <a:pt x="12" y="264"/>
                </a:cubicBezTo>
                <a:cubicBezTo>
                  <a:pt x="16" y="264"/>
                  <a:pt x="20" y="264"/>
                  <a:pt x="24" y="264"/>
                </a:cubicBezTo>
                <a:cubicBezTo>
                  <a:pt x="24" y="288"/>
                  <a:pt x="24" y="288"/>
                  <a:pt x="24" y="288"/>
                </a:cubicBezTo>
                <a:cubicBezTo>
                  <a:pt x="72" y="288"/>
                  <a:pt x="168" y="274"/>
                  <a:pt x="168" y="312"/>
                </a:cubicBezTo>
                <a:cubicBezTo>
                  <a:pt x="216" y="312"/>
                  <a:pt x="216" y="312"/>
                  <a:pt x="216" y="312"/>
                </a:cubicBezTo>
                <a:cubicBezTo>
                  <a:pt x="216" y="274"/>
                  <a:pt x="312" y="288"/>
                  <a:pt x="360" y="288"/>
                </a:cubicBezTo>
                <a:cubicBezTo>
                  <a:pt x="360" y="264"/>
                  <a:pt x="360" y="264"/>
                  <a:pt x="360" y="264"/>
                </a:cubicBezTo>
                <a:cubicBezTo>
                  <a:pt x="364" y="264"/>
                  <a:pt x="368" y="264"/>
                  <a:pt x="372" y="264"/>
                </a:cubicBezTo>
                <a:cubicBezTo>
                  <a:pt x="384" y="264"/>
                  <a:pt x="384" y="264"/>
                  <a:pt x="384" y="264"/>
                </a:cubicBezTo>
                <a:cubicBezTo>
                  <a:pt x="384" y="0"/>
                  <a:pt x="384" y="0"/>
                  <a:pt x="384" y="0"/>
                </a:cubicBezTo>
                <a:cubicBezTo>
                  <a:pt x="326" y="0"/>
                  <a:pt x="192" y="12"/>
                  <a:pt x="192" y="72"/>
                </a:cubicBezTo>
                <a:close/>
                <a:moveTo>
                  <a:pt x="168" y="251"/>
                </a:moveTo>
                <a:cubicBezTo>
                  <a:pt x="133" y="230"/>
                  <a:pt x="67" y="228"/>
                  <a:pt x="24" y="22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47" y="25"/>
                  <a:pt x="57" y="25"/>
                </a:cubicBezTo>
                <a:cubicBezTo>
                  <a:pt x="63" y="26"/>
                  <a:pt x="63" y="26"/>
                  <a:pt x="63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112" y="29"/>
                  <a:pt x="162" y="39"/>
                  <a:pt x="167" y="67"/>
                </a:cubicBezTo>
                <a:cubicBezTo>
                  <a:pt x="168" y="72"/>
                  <a:pt x="168" y="72"/>
                  <a:pt x="168" y="72"/>
                </a:cubicBezTo>
                <a:lnTo>
                  <a:pt x="168" y="251"/>
                </a:lnTo>
                <a:close/>
                <a:moveTo>
                  <a:pt x="360" y="228"/>
                </a:moveTo>
                <a:cubicBezTo>
                  <a:pt x="317" y="228"/>
                  <a:pt x="251" y="230"/>
                  <a:pt x="216" y="251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6" y="56"/>
                  <a:pt x="241" y="25"/>
                  <a:pt x="360" y="24"/>
                </a:cubicBezTo>
                <a:lnTo>
                  <a:pt x="360" y="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TextBox 216"/>
          <p:cNvSpPr txBox="1"/>
          <p:nvPr/>
        </p:nvSpPr>
        <p:spPr>
          <a:xfrm>
            <a:off x="1792147" y="2594392"/>
            <a:ext cx="315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 + parameters = data.</a:t>
            </a:r>
            <a:endParaRPr lang="id-ID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92147" y="3040586"/>
            <a:ext cx="504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90% of this class.</a:t>
            </a:r>
            <a:endParaRPr lang="id-ID" sz="5400" b="1" dirty="0">
              <a:solidFill>
                <a:schemeClr val="accent2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96223" y="4590653"/>
            <a:ext cx="1416136" cy="2267347"/>
            <a:chOff x="6996223" y="4590653"/>
            <a:chExt cx="1416136" cy="2267347"/>
          </a:xfrm>
        </p:grpSpPr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996223" y="4590653"/>
              <a:ext cx="1416136" cy="545256"/>
            </a:xfrm>
            <a:custGeom>
              <a:avLst/>
              <a:gdLst>
                <a:gd name="T0" fmla="*/ 865 w 1296"/>
                <a:gd name="T1" fmla="*/ 0 h 499"/>
                <a:gd name="T2" fmla="*/ 0 w 1296"/>
                <a:gd name="T3" fmla="*/ 0 h 499"/>
                <a:gd name="T4" fmla="*/ 432 w 1296"/>
                <a:gd name="T5" fmla="*/ 499 h 499"/>
                <a:gd name="T6" fmla="*/ 1296 w 1296"/>
                <a:gd name="T7" fmla="*/ 499 h 499"/>
                <a:gd name="T8" fmla="*/ 865 w 1296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499">
                  <a:moveTo>
                    <a:pt x="865" y="0"/>
                  </a:moveTo>
                  <a:lnTo>
                    <a:pt x="0" y="0"/>
                  </a:lnTo>
                  <a:lnTo>
                    <a:pt x="432" y="499"/>
                  </a:lnTo>
                  <a:lnTo>
                    <a:pt x="1296" y="499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7468268" y="5135908"/>
              <a:ext cx="944091" cy="17220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6996223" y="4590653"/>
              <a:ext cx="472045" cy="2267347"/>
            </a:xfrm>
            <a:custGeom>
              <a:avLst/>
              <a:gdLst>
                <a:gd name="T0" fmla="*/ 432 w 432"/>
                <a:gd name="T1" fmla="*/ 499 h 2075"/>
                <a:gd name="T2" fmla="*/ 0 w 432"/>
                <a:gd name="T3" fmla="*/ 0 h 2075"/>
                <a:gd name="T4" fmla="*/ 0 w 432"/>
                <a:gd name="T5" fmla="*/ 1576 h 2075"/>
                <a:gd name="T6" fmla="*/ 432 w 432"/>
                <a:gd name="T7" fmla="*/ 2075 h 2075"/>
                <a:gd name="T8" fmla="*/ 432 w 432"/>
                <a:gd name="T9" fmla="*/ 499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075">
                  <a:moveTo>
                    <a:pt x="432" y="499"/>
                  </a:moveTo>
                  <a:lnTo>
                    <a:pt x="0" y="0"/>
                  </a:lnTo>
                  <a:lnTo>
                    <a:pt x="0" y="1576"/>
                  </a:lnTo>
                  <a:lnTo>
                    <a:pt x="432" y="2075"/>
                  </a:lnTo>
                  <a:lnTo>
                    <a:pt x="432" y="4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7468268" y="5304184"/>
              <a:ext cx="641414" cy="286287"/>
            </a:xfrm>
            <a:custGeom>
              <a:avLst/>
              <a:gdLst>
                <a:gd name="T0" fmla="*/ 0 w 587"/>
                <a:gd name="T1" fmla="*/ 87 h 262"/>
                <a:gd name="T2" fmla="*/ 419 w 587"/>
                <a:gd name="T3" fmla="*/ 87 h 262"/>
                <a:gd name="T4" fmla="*/ 419 w 587"/>
                <a:gd name="T5" fmla="*/ 0 h 262"/>
                <a:gd name="T6" fmla="*/ 587 w 587"/>
                <a:gd name="T7" fmla="*/ 130 h 262"/>
                <a:gd name="T8" fmla="*/ 419 w 587"/>
                <a:gd name="T9" fmla="*/ 262 h 262"/>
                <a:gd name="T10" fmla="*/ 419 w 587"/>
                <a:gd name="T11" fmla="*/ 175 h 262"/>
                <a:gd name="T12" fmla="*/ 0 w 587"/>
                <a:gd name="T13" fmla="*/ 175 h 262"/>
                <a:gd name="T14" fmla="*/ 0 w 587"/>
                <a:gd name="T15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262">
                  <a:moveTo>
                    <a:pt x="0" y="87"/>
                  </a:moveTo>
                  <a:lnTo>
                    <a:pt x="419" y="87"/>
                  </a:lnTo>
                  <a:lnTo>
                    <a:pt x="419" y="0"/>
                  </a:lnTo>
                  <a:lnTo>
                    <a:pt x="587" y="130"/>
                  </a:lnTo>
                  <a:lnTo>
                    <a:pt x="419" y="262"/>
                  </a:lnTo>
                  <a:lnTo>
                    <a:pt x="419" y="175"/>
                  </a:lnTo>
                  <a:lnTo>
                    <a:pt x="0" y="17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6996223" y="4853992"/>
              <a:ext cx="472045" cy="641413"/>
            </a:xfrm>
            <a:custGeom>
              <a:avLst/>
              <a:gdLst>
                <a:gd name="T0" fmla="*/ 432 w 432"/>
                <a:gd name="T1" fmla="*/ 499 h 587"/>
                <a:gd name="T2" fmla="*/ 0 w 432"/>
                <a:gd name="T3" fmla="*/ 0 h 587"/>
                <a:gd name="T4" fmla="*/ 0 w 432"/>
                <a:gd name="T5" fmla="*/ 88 h 587"/>
                <a:gd name="T6" fmla="*/ 432 w 432"/>
                <a:gd name="T7" fmla="*/ 587 h 587"/>
                <a:gd name="T8" fmla="*/ 432 w 432"/>
                <a:gd name="T9" fmla="*/ 49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587">
                  <a:moveTo>
                    <a:pt x="432" y="499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32" y="587"/>
                  </a:lnTo>
                  <a:lnTo>
                    <a:pt x="432" y="49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562293" y="6024276"/>
            <a:ext cx="556106" cy="556106"/>
            <a:chOff x="4763" y="-3175"/>
            <a:chExt cx="1450975" cy="1450976"/>
          </a:xfrm>
          <a:solidFill>
            <a:schemeClr val="bg1"/>
          </a:solidFill>
        </p:grpSpPr>
        <p:sp>
          <p:nvSpPr>
            <p:cNvPr id="194" name="Freeform 19"/>
            <p:cNvSpPr>
              <a:spLocks/>
            </p:cNvSpPr>
            <p:nvPr/>
          </p:nvSpPr>
          <p:spPr bwMode="auto">
            <a:xfrm>
              <a:off x="231776" y="158750"/>
              <a:ext cx="161925" cy="161925"/>
            </a:xfrm>
            <a:custGeom>
              <a:avLst/>
              <a:gdLst>
                <a:gd name="T0" fmla="*/ 39 w 43"/>
                <a:gd name="T1" fmla="*/ 22 h 43"/>
                <a:gd name="T2" fmla="*/ 22 w 43"/>
                <a:gd name="T3" fmla="*/ 5 h 43"/>
                <a:gd name="T4" fmla="*/ 5 w 43"/>
                <a:gd name="T5" fmla="*/ 5 h 43"/>
                <a:gd name="T6" fmla="*/ 5 w 43"/>
                <a:gd name="T7" fmla="*/ 22 h 43"/>
                <a:gd name="T8" fmla="*/ 22 w 43"/>
                <a:gd name="T9" fmla="*/ 39 h 43"/>
                <a:gd name="T10" fmla="*/ 39 w 43"/>
                <a:gd name="T11" fmla="*/ 39 h 43"/>
                <a:gd name="T12" fmla="*/ 39 w 43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9" y="22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6" y="43"/>
                    <a:pt x="34" y="43"/>
                    <a:pt x="39" y="39"/>
                  </a:cubicBezTo>
                  <a:cubicBezTo>
                    <a:pt x="43" y="34"/>
                    <a:pt x="43" y="26"/>
                    <a:pt x="3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20"/>
            <p:cNvSpPr>
              <a:spLocks/>
            </p:cNvSpPr>
            <p:nvPr/>
          </p:nvSpPr>
          <p:spPr bwMode="auto">
            <a:xfrm>
              <a:off x="4763" y="630238"/>
              <a:ext cx="180975" cy="92075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21"/>
            <p:cNvSpPr>
              <a:spLocks/>
            </p:cNvSpPr>
            <p:nvPr/>
          </p:nvSpPr>
          <p:spPr bwMode="auto">
            <a:xfrm>
              <a:off x="1274763" y="722313"/>
              <a:ext cx="180975" cy="90488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22"/>
            <p:cNvSpPr>
              <a:spLocks/>
            </p:cNvSpPr>
            <p:nvPr/>
          </p:nvSpPr>
          <p:spPr bwMode="auto">
            <a:xfrm>
              <a:off x="1130301" y="222250"/>
              <a:ext cx="163513" cy="163513"/>
            </a:xfrm>
            <a:custGeom>
              <a:avLst/>
              <a:gdLst>
                <a:gd name="T0" fmla="*/ 38 w 43"/>
                <a:gd name="T1" fmla="*/ 5 h 43"/>
                <a:gd name="T2" fmla="*/ 21 w 43"/>
                <a:gd name="T3" fmla="*/ 5 h 43"/>
                <a:gd name="T4" fmla="*/ 4 w 43"/>
                <a:gd name="T5" fmla="*/ 22 h 43"/>
                <a:gd name="T6" fmla="*/ 4 w 43"/>
                <a:gd name="T7" fmla="*/ 39 h 43"/>
                <a:gd name="T8" fmla="*/ 21 w 43"/>
                <a:gd name="T9" fmla="*/ 39 h 43"/>
                <a:gd name="T10" fmla="*/ 38 w 43"/>
                <a:gd name="T11" fmla="*/ 22 h 43"/>
                <a:gd name="T12" fmla="*/ 38 w 43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8" y="5"/>
                  </a:moveTo>
                  <a:cubicBezTo>
                    <a:pt x="34" y="0"/>
                    <a:pt x="26" y="0"/>
                    <a:pt x="21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6"/>
                    <a:pt x="0" y="34"/>
                    <a:pt x="4" y="39"/>
                  </a:cubicBezTo>
                  <a:cubicBezTo>
                    <a:pt x="9" y="43"/>
                    <a:pt x="17" y="43"/>
                    <a:pt x="21" y="39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9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23"/>
            <p:cNvSpPr>
              <a:spLocks/>
            </p:cNvSpPr>
            <p:nvPr/>
          </p:nvSpPr>
          <p:spPr bwMode="auto">
            <a:xfrm>
              <a:off x="730251" y="-3175"/>
              <a:ext cx="90488" cy="180975"/>
            </a:xfrm>
            <a:custGeom>
              <a:avLst/>
              <a:gdLst>
                <a:gd name="T0" fmla="*/ 12 w 24"/>
                <a:gd name="T1" fmla="*/ 48 h 48"/>
                <a:gd name="T2" fmla="*/ 20 w 24"/>
                <a:gd name="T3" fmla="*/ 44 h 48"/>
                <a:gd name="T4" fmla="*/ 24 w 24"/>
                <a:gd name="T5" fmla="*/ 36 h 48"/>
                <a:gd name="T6" fmla="*/ 24 w 24"/>
                <a:gd name="T7" fmla="*/ 12 h 48"/>
                <a:gd name="T8" fmla="*/ 12 w 24"/>
                <a:gd name="T9" fmla="*/ 0 h 48"/>
                <a:gd name="T10" fmla="*/ 1 w 24"/>
                <a:gd name="T11" fmla="*/ 7 h 48"/>
                <a:gd name="T12" fmla="*/ 0 w 24"/>
                <a:gd name="T13" fmla="*/ 12 h 48"/>
                <a:gd name="T14" fmla="*/ 0 w 24"/>
                <a:gd name="T15" fmla="*/ 36 h 48"/>
                <a:gd name="T16" fmla="*/ 12 w 2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15" y="48"/>
                    <a:pt x="18" y="47"/>
                    <a:pt x="20" y="44"/>
                  </a:cubicBezTo>
                  <a:cubicBezTo>
                    <a:pt x="23" y="42"/>
                    <a:pt x="24" y="39"/>
                    <a:pt x="24" y="3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24"/>
            <p:cNvSpPr>
              <a:spLocks noEditPoints="1"/>
            </p:cNvSpPr>
            <p:nvPr/>
          </p:nvSpPr>
          <p:spPr bwMode="auto">
            <a:xfrm>
              <a:off x="368301" y="358775"/>
              <a:ext cx="725488" cy="815975"/>
            </a:xfrm>
            <a:custGeom>
              <a:avLst/>
              <a:gdLst>
                <a:gd name="T0" fmla="*/ 96 w 192"/>
                <a:gd name="T1" fmla="*/ 0 h 216"/>
                <a:gd name="T2" fmla="*/ 0 w 192"/>
                <a:gd name="T3" fmla="*/ 96 h 216"/>
                <a:gd name="T4" fmla="*/ 48 w 192"/>
                <a:gd name="T5" fmla="*/ 179 h 216"/>
                <a:gd name="T6" fmla="*/ 48 w 192"/>
                <a:gd name="T7" fmla="*/ 216 h 216"/>
                <a:gd name="T8" fmla="*/ 144 w 192"/>
                <a:gd name="T9" fmla="*/ 216 h 216"/>
                <a:gd name="T10" fmla="*/ 144 w 192"/>
                <a:gd name="T11" fmla="*/ 179 h 216"/>
                <a:gd name="T12" fmla="*/ 192 w 192"/>
                <a:gd name="T13" fmla="*/ 96 h 216"/>
                <a:gd name="T14" fmla="*/ 96 w 192"/>
                <a:gd name="T15" fmla="*/ 0 h 216"/>
                <a:gd name="T16" fmla="*/ 132 w 192"/>
                <a:gd name="T17" fmla="*/ 158 h 216"/>
                <a:gd name="T18" fmla="*/ 120 w 192"/>
                <a:gd name="T19" fmla="*/ 165 h 216"/>
                <a:gd name="T20" fmla="*/ 120 w 192"/>
                <a:gd name="T21" fmla="*/ 179 h 216"/>
                <a:gd name="T22" fmla="*/ 120 w 192"/>
                <a:gd name="T23" fmla="*/ 192 h 216"/>
                <a:gd name="T24" fmla="*/ 72 w 192"/>
                <a:gd name="T25" fmla="*/ 192 h 216"/>
                <a:gd name="T26" fmla="*/ 72 w 192"/>
                <a:gd name="T27" fmla="*/ 179 h 216"/>
                <a:gd name="T28" fmla="*/ 72 w 192"/>
                <a:gd name="T29" fmla="*/ 165 h 216"/>
                <a:gd name="T30" fmla="*/ 60 w 192"/>
                <a:gd name="T31" fmla="*/ 158 h 216"/>
                <a:gd name="T32" fmla="*/ 24 w 192"/>
                <a:gd name="T33" fmla="*/ 96 h 216"/>
                <a:gd name="T34" fmla="*/ 96 w 192"/>
                <a:gd name="T35" fmla="*/ 24 h 216"/>
                <a:gd name="T36" fmla="*/ 168 w 192"/>
                <a:gd name="T37" fmla="*/ 96 h 216"/>
                <a:gd name="T38" fmla="*/ 132 w 192"/>
                <a:gd name="T39" fmla="*/ 15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16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31"/>
                    <a:pt x="19" y="162"/>
                    <a:pt x="48" y="179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73" y="162"/>
                    <a:pt x="192" y="131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2" y="158"/>
                  </a:moveTo>
                  <a:cubicBezTo>
                    <a:pt x="120" y="165"/>
                    <a:pt x="120" y="165"/>
                    <a:pt x="120" y="16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37" y="145"/>
                    <a:pt x="24" y="122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ubicBezTo>
                    <a:pt x="136" y="24"/>
                    <a:pt x="168" y="56"/>
                    <a:pt x="168" y="96"/>
                  </a:cubicBezTo>
                  <a:cubicBezTo>
                    <a:pt x="168" y="122"/>
                    <a:pt x="154" y="145"/>
                    <a:pt x="132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25"/>
            <p:cNvSpPr>
              <a:spLocks/>
            </p:cNvSpPr>
            <p:nvPr/>
          </p:nvSpPr>
          <p:spPr bwMode="auto">
            <a:xfrm>
              <a:off x="549276" y="1265238"/>
              <a:ext cx="361950" cy="182563"/>
            </a:xfrm>
            <a:custGeom>
              <a:avLst/>
              <a:gdLst>
                <a:gd name="T0" fmla="*/ 0 w 96"/>
                <a:gd name="T1" fmla="*/ 24 h 48"/>
                <a:gd name="T2" fmla="*/ 25 w 96"/>
                <a:gd name="T3" fmla="*/ 24 h 48"/>
                <a:gd name="T4" fmla="*/ 24 w 96"/>
                <a:gd name="T5" fmla="*/ 27 h 48"/>
                <a:gd name="T6" fmla="*/ 48 w 96"/>
                <a:gd name="T7" fmla="*/ 48 h 48"/>
                <a:gd name="T8" fmla="*/ 72 w 96"/>
                <a:gd name="T9" fmla="*/ 27 h 48"/>
                <a:gd name="T10" fmla="*/ 71 w 96"/>
                <a:gd name="T11" fmla="*/ 24 h 48"/>
                <a:gd name="T12" fmla="*/ 96 w 96"/>
                <a:gd name="T13" fmla="*/ 24 h 48"/>
                <a:gd name="T14" fmla="*/ 96 w 96"/>
                <a:gd name="T15" fmla="*/ 0 h 48"/>
                <a:gd name="T16" fmla="*/ 0 w 96"/>
                <a:gd name="T17" fmla="*/ 0 h 48"/>
                <a:gd name="T18" fmla="*/ 0 w 96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9"/>
                    <a:pt x="35" y="48"/>
                    <a:pt x="48" y="48"/>
                  </a:cubicBezTo>
                  <a:cubicBezTo>
                    <a:pt x="61" y="48"/>
                    <a:pt x="72" y="39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15"/>
          <p:cNvSpPr>
            <a:spLocks noEditPoints="1"/>
          </p:cNvSpPr>
          <p:nvPr/>
        </p:nvSpPr>
        <p:spPr bwMode="auto">
          <a:xfrm>
            <a:off x="9584783" y="6199355"/>
            <a:ext cx="490701" cy="381027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32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0" grpId="0" animBg="1"/>
      <p:bldP spid="149" grpId="0" animBg="1"/>
      <p:bldP spid="2" grpId="0"/>
      <p:bldP spid="3" grpId="0"/>
      <p:bldP spid="192" grpId="0" animBg="1"/>
      <p:bldP spid="217" grpId="0"/>
      <p:bldP spid="219" grpId="0"/>
      <p:bldP spid="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6283842"/>
            <a:ext cx="12192000" cy="574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1" name="Freeform 150"/>
          <p:cNvSpPr/>
          <p:nvPr/>
        </p:nvSpPr>
        <p:spPr>
          <a:xfrm>
            <a:off x="5613739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0" name="Freeform 149"/>
          <p:cNvSpPr/>
          <p:nvPr/>
        </p:nvSpPr>
        <p:spPr>
          <a:xfrm>
            <a:off x="5896116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9" name="Freeform 148"/>
          <p:cNvSpPr/>
          <p:nvPr/>
        </p:nvSpPr>
        <p:spPr>
          <a:xfrm>
            <a:off x="6199748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5158227" y="1417488"/>
            <a:ext cx="18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Observe and infer.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2506" y="680759"/>
            <a:ext cx="4207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Inverse problem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885497" y="3483749"/>
            <a:ext cx="1416136" cy="3374251"/>
            <a:chOff x="8885497" y="3483749"/>
            <a:chExt cx="1416136" cy="3374251"/>
          </a:xfrm>
        </p:grpSpPr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8885497" y="3483749"/>
              <a:ext cx="473138" cy="1099254"/>
            </a:xfrm>
            <a:custGeom>
              <a:avLst/>
              <a:gdLst>
                <a:gd name="T0" fmla="*/ 433 w 433"/>
                <a:gd name="T1" fmla="*/ 499 h 1006"/>
                <a:gd name="T2" fmla="*/ 0 w 433"/>
                <a:gd name="T3" fmla="*/ 0 h 1006"/>
                <a:gd name="T4" fmla="*/ 0 w 433"/>
                <a:gd name="T5" fmla="*/ 506 h 1006"/>
                <a:gd name="T6" fmla="*/ 433 w 433"/>
                <a:gd name="T7" fmla="*/ 1006 h 1006"/>
                <a:gd name="T8" fmla="*/ 433 w 433"/>
                <a:gd name="T9" fmla="*/ 499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006">
                  <a:moveTo>
                    <a:pt x="433" y="499"/>
                  </a:moveTo>
                  <a:lnTo>
                    <a:pt x="0" y="0"/>
                  </a:lnTo>
                  <a:lnTo>
                    <a:pt x="0" y="506"/>
                  </a:lnTo>
                  <a:lnTo>
                    <a:pt x="433" y="1006"/>
                  </a:lnTo>
                  <a:lnTo>
                    <a:pt x="433" y="49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8885497" y="3483749"/>
              <a:ext cx="1416136" cy="3374251"/>
              <a:chOff x="8885497" y="3483749"/>
              <a:chExt cx="1416136" cy="3374251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9358635" y="4029006"/>
                <a:ext cx="942998" cy="28289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8885497" y="3483749"/>
                <a:ext cx="1416136" cy="545256"/>
              </a:xfrm>
              <a:custGeom>
                <a:avLst/>
                <a:gdLst>
                  <a:gd name="T0" fmla="*/ 863 w 1296"/>
                  <a:gd name="T1" fmla="*/ 0 h 499"/>
                  <a:gd name="T2" fmla="*/ 0 w 1296"/>
                  <a:gd name="T3" fmla="*/ 0 h 499"/>
                  <a:gd name="T4" fmla="*/ 433 w 1296"/>
                  <a:gd name="T5" fmla="*/ 499 h 499"/>
                  <a:gd name="T6" fmla="*/ 1296 w 1296"/>
                  <a:gd name="T7" fmla="*/ 499 h 499"/>
                  <a:gd name="T8" fmla="*/ 863 w 1296"/>
                  <a:gd name="T9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6" h="499">
                    <a:moveTo>
                      <a:pt x="863" y="0"/>
                    </a:moveTo>
                    <a:lnTo>
                      <a:pt x="0" y="0"/>
                    </a:lnTo>
                    <a:lnTo>
                      <a:pt x="433" y="499"/>
                    </a:lnTo>
                    <a:lnTo>
                      <a:pt x="1296" y="499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8885497" y="3747090"/>
                <a:ext cx="473138" cy="641413"/>
              </a:xfrm>
              <a:custGeom>
                <a:avLst/>
                <a:gdLst>
                  <a:gd name="T0" fmla="*/ 433 w 433"/>
                  <a:gd name="T1" fmla="*/ 500 h 587"/>
                  <a:gd name="T2" fmla="*/ 0 w 433"/>
                  <a:gd name="T3" fmla="*/ 0 h 587"/>
                  <a:gd name="T4" fmla="*/ 0 w 433"/>
                  <a:gd name="T5" fmla="*/ 88 h 587"/>
                  <a:gd name="T6" fmla="*/ 433 w 433"/>
                  <a:gd name="T7" fmla="*/ 587 h 587"/>
                  <a:gd name="T8" fmla="*/ 433 w 433"/>
                  <a:gd name="T9" fmla="*/ 50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587">
                    <a:moveTo>
                      <a:pt x="433" y="50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433" y="587"/>
                    </a:lnTo>
                    <a:lnTo>
                      <a:pt x="433" y="50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 flipH="1">
                <a:off x="9473127" y="4195096"/>
                <a:ext cx="828505" cy="289565"/>
              </a:xfrm>
              <a:custGeom>
                <a:avLst/>
                <a:gdLst>
                  <a:gd name="T0" fmla="*/ 0 w 586"/>
                  <a:gd name="T1" fmla="*/ 90 h 265"/>
                  <a:gd name="T2" fmla="*/ 419 w 586"/>
                  <a:gd name="T3" fmla="*/ 90 h 265"/>
                  <a:gd name="T4" fmla="*/ 419 w 586"/>
                  <a:gd name="T5" fmla="*/ 0 h 265"/>
                  <a:gd name="T6" fmla="*/ 586 w 586"/>
                  <a:gd name="T7" fmla="*/ 132 h 265"/>
                  <a:gd name="T8" fmla="*/ 419 w 586"/>
                  <a:gd name="T9" fmla="*/ 265 h 265"/>
                  <a:gd name="T10" fmla="*/ 419 w 586"/>
                  <a:gd name="T11" fmla="*/ 177 h 265"/>
                  <a:gd name="T12" fmla="*/ 0 w 586"/>
                  <a:gd name="T13" fmla="*/ 177 h 265"/>
                  <a:gd name="T14" fmla="*/ 0 w 586"/>
                  <a:gd name="T15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6" h="265">
                    <a:moveTo>
                      <a:pt x="0" y="90"/>
                    </a:moveTo>
                    <a:lnTo>
                      <a:pt x="419" y="90"/>
                    </a:lnTo>
                    <a:lnTo>
                      <a:pt x="419" y="0"/>
                    </a:lnTo>
                    <a:lnTo>
                      <a:pt x="586" y="132"/>
                    </a:lnTo>
                    <a:lnTo>
                      <a:pt x="419" y="265"/>
                    </a:lnTo>
                    <a:lnTo>
                      <a:pt x="419" y="177"/>
                    </a:lnTo>
                    <a:lnTo>
                      <a:pt x="0" y="177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941407" y="4036654"/>
            <a:ext cx="1417229" cy="2821346"/>
            <a:chOff x="7941407" y="4036654"/>
            <a:chExt cx="1417229" cy="2821346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8412359" y="4583003"/>
              <a:ext cx="946276" cy="2274997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941407" y="4036654"/>
              <a:ext cx="470953" cy="1099254"/>
            </a:xfrm>
            <a:custGeom>
              <a:avLst/>
              <a:gdLst>
                <a:gd name="T0" fmla="*/ 431 w 431"/>
                <a:gd name="T1" fmla="*/ 500 h 1006"/>
                <a:gd name="T2" fmla="*/ 0 w 431"/>
                <a:gd name="T3" fmla="*/ 0 h 1006"/>
                <a:gd name="T4" fmla="*/ 0 w 431"/>
                <a:gd name="T5" fmla="*/ 507 h 1006"/>
                <a:gd name="T6" fmla="*/ 431 w 431"/>
                <a:gd name="T7" fmla="*/ 1006 h 1006"/>
                <a:gd name="T8" fmla="*/ 431 w 431"/>
                <a:gd name="T9" fmla="*/ 50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006">
                  <a:moveTo>
                    <a:pt x="431" y="500"/>
                  </a:moveTo>
                  <a:lnTo>
                    <a:pt x="0" y="0"/>
                  </a:lnTo>
                  <a:lnTo>
                    <a:pt x="0" y="507"/>
                  </a:lnTo>
                  <a:lnTo>
                    <a:pt x="431" y="1006"/>
                  </a:lnTo>
                  <a:lnTo>
                    <a:pt x="431" y="500"/>
                  </a:lnTo>
                  <a:close/>
                </a:path>
              </a:pathLst>
            </a:cu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941407" y="4036654"/>
              <a:ext cx="1417229" cy="546349"/>
            </a:xfrm>
            <a:custGeom>
              <a:avLst/>
              <a:gdLst>
                <a:gd name="T0" fmla="*/ 864 w 1297"/>
                <a:gd name="T1" fmla="*/ 0 h 500"/>
                <a:gd name="T2" fmla="*/ 0 w 1297"/>
                <a:gd name="T3" fmla="*/ 0 h 500"/>
                <a:gd name="T4" fmla="*/ 431 w 1297"/>
                <a:gd name="T5" fmla="*/ 500 h 500"/>
                <a:gd name="T6" fmla="*/ 1297 w 1297"/>
                <a:gd name="T7" fmla="*/ 500 h 500"/>
                <a:gd name="T8" fmla="*/ 864 w 1297"/>
                <a:gd name="T9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7" h="500">
                  <a:moveTo>
                    <a:pt x="864" y="0"/>
                  </a:moveTo>
                  <a:lnTo>
                    <a:pt x="0" y="0"/>
                  </a:lnTo>
                  <a:lnTo>
                    <a:pt x="431" y="500"/>
                  </a:lnTo>
                  <a:lnTo>
                    <a:pt x="1297" y="50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7941407" y="4301087"/>
              <a:ext cx="470953" cy="641413"/>
            </a:xfrm>
            <a:custGeom>
              <a:avLst/>
              <a:gdLst>
                <a:gd name="T0" fmla="*/ 431 w 431"/>
                <a:gd name="T1" fmla="*/ 499 h 587"/>
                <a:gd name="T2" fmla="*/ 0 w 431"/>
                <a:gd name="T3" fmla="*/ 0 h 587"/>
                <a:gd name="T4" fmla="*/ 0 w 431"/>
                <a:gd name="T5" fmla="*/ 87 h 587"/>
                <a:gd name="T6" fmla="*/ 431 w 431"/>
                <a:gd name="T7" fmla="*/ 587 h 587"/>
                <a:gd name="T8" fmla="*/ 431 w 431"/>
                <a:gd name="T9" fmla="*/ 49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587">
                  <a:moveTo>
                    <a:pt x="431" y="499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431" y="587"/>
                  </a:lnTo>
                  <a:lnTo>
                    <a:pt x="431" y="49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 flipH="1">
              <a:off x="8507364" y="4759672"/>
              <a:ext cx="842194" cy="287379"/>
            </a:xfrm>
            <a:custGeom>
              <a:avLst/>
              <a:gdLst>
                <a:gd name="T0" fmla="*/ 0 w 587"/>
                <a:gd name="T1" fmla="*/ 88 h 263"/>
                <a:gd name="T2" fmla="*/ 419 w 587"/>
                <a:gd name="T3" fmla="*/ 88 h 263"/>
                <a:gd name="T4" fmla="*/ 419 w 587"/>
                <a:gd name="T5" fmla="*/ 0 h 263"/>
                <a:gd name="T6" fmla="*/ 587 w 587"/>
                <a:gd name="T7" fmla="*/ 131 h 263"/>
                <a:gd name="T8" fmla="*/ 419 w 587"/>
                <a:gd name="T9" fmla="*/ 263 h 263"/>
                <a:gd name="T10" fmla="*/ 419 w 587"/>
                <a:gd name="T11" fmla="*/ 176 h 263"/>
                <a:gd name="T12" fmla="*/ 0 w 587"/>
                <a:gd name="T13" fmla="*/ 176 h 263"/>
                <a:gd name="T14" fmla="*/ 0 w 587"/>
                <a:gd name="T15" fmla="*/ 8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263">
                  <a:moveTo>
                    <a:pt x="0" y="88"/>
                  </a:moveTo>
                  <a:lnTo>
                    <a:pt x="419" y="88"/>
                  </a:lnTo>
                  <a:lnTo>
                    <a:pt x="419" y="0"/>
                  </a:lnTo>
                  <a:lnTo>
                    <a:pt x="587" y="131"/>
                  </a:lnTo>
                  <a:lnTo>
                    <a:pt x="419" y="263"/>
                  </a:lnTo>
                  <a:lnTo>
                    <a:pt x="419" y="176"/>
                  </a:lnTo>
                  <a:lnTo>
                    <a:pt x="0" y="17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10434" y="3040471"/>
            <a:ext cx="354012" cy="352956"/>
            <a:chOff x="2138511" y="3551867"/>
            <a:chExt cx="354012" cy="352956"/>
          </a:xfrm>
        </p:grpSpPr>
        <p:sp>
          <p:nvSpPr>
            <p:cNvPr id="172" name="Oval 171"/>
            <p:cNvSpPr>
              <a:spLocks noChangeArrowheads="1"/>
            </p:cNvSpPr>
            <p:nvPr/>
          </p:nvSpPr>
          <p:spPr bwMode="auto">
            <a:xfrm>
              <a:off x="2229829" y="3642482"/>
              <a:ext cx="171376" cy="1717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172"/>
            <p:cNvSpPr>
              <a:spLocks noEditPoints="1"/>
            </p:cNvSpPr>
            <p:nvPr/>
          </p:nvSpPr>
          <p:spPr bwMode="auto">
            <a:xfrm>
              <a:off x="2138511" y="3551867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2" name="Freeform 15"/>
          <p:cNvSpPr>
            <a:spLocks noEditPoints="1"/>
          </p:cNvSpPr>
          <p:nvPr/>
        </p:nvSpPr>
        <p:spPr bwMode="auto">
          <a:xfrm>
            <a:off x="8649917" y="6174827"/>
            <a:ext cx="427770" cy="348207"/>
          </a:xfrm>
          <a:custGeom>
            <a:avLst/>
            <a:gdLst>
              <a:gd name="T0" fmla="*/ 192 w 384"/>
              <a:gd name="T1" fmla="*/ 72 h 312"/>
              <a:gd name="T2" fmla="*/ 0 w 384"/>
              <a:gd name="T3" fmla="*/ 0 h 312"/>
              <a:gd name="T4" fmla="*/ 0 w 384"/>
              <a:gd name="T5" fmla="*/ 264 h 312"/>
              <a:gd name="T6" fmla="*/ 12 w 384"/>
              <a:gd name="T7" fmla="*/ 264 h 312"/>
              <a:gd name="T8" fmla="*/ 24 w 384"/>
              <a:gd name="T9" fmla="*/ 264 h 312"/>
              <a:gd name="T10" fmla="*/ 24 w 384"/>
              <a:gd name="T11" fmla="*/ 288 h 312"/>
              <a:gd name="T12" fmla="*/ 168 w 384"/>
              <a:gd name="T13" fmla="*/ 312 h 312"/>
              <a:gd name="T14" fmla="*/ 216 w 384"/>
              <a:gd name="T15" fmla="*/ 312 h 312"/>
              <a:gd name="T16" fmla="*/ 360 w 384"/>
              <a:gd name="T17" fmla="*/ 288 h 312"/>
              <a:gd name="T18" fmla="*/ 360 w 384"/>
              <a:gd name="T19" fmla="*/ 264 h 312"/>
              <a:gd name="T20" fmla="*/ 372 w 384"/>
              <a:gd name="T21" fmla="*/ 264 h 312"/>
              <a:gd name="T22" fmla="*/ 384 w 384"/>
              <a:gd name="T23" fmla="*/ 264 h 312"/>
              <a:gd name="T24" fmla="*/ 384 w 384"/>
              <a:gd name="T25" fmla="*/ 0 h 312"/>
              <a:gd name="T26" fmla="*/ 192 w 384"/>
              <a:gd name="T27" fmla="*/ 72 h 312"/>
              <a:gd name="T28" fmla="*/ 168 w 384"/>
              <a:gd name="T29" fmla="*/ 251 h 312"/>
              <a:gd name="T30" fmla="*/ 24 w 384"/>
              <a:gd name="T31" fmla="*/ 228 h 312"/>
              <a:gd name="T32" fmla="*/ 24 w 384"/>
              <a:gd name="T33" fmla="*/ 24 h 312"/>
              <a:gd name="T34" fmla="*/ 57 w 384"/>
              <a:gd name="T35" fmla="*/ 25 h 312"/>
              <a:gd name="T36" fmla="*/ 63 w 384"/>
              <a:gd name="T37" fmla="*/ 26 h 312"/>
              <a:gd name="T38" fmla="*/ 65 w 384"/>
              <a:gd name="T39" fmla="*/ 26 h 312"/>
              <a:gd name="T40" fmla="*/ 167 w 384"/>
              <a:gd name="T41" fmla="*/ 67 h 312"/>
              <a:gd name="T42" fmla="*/ 168 w 384"/>
              <a:gd name="T43" fmla="*/ 72 h 312"/>
              <a:gd name="T44" fmla="*/ 168 w 384"/>
              <a:gd name="T45" fmla="*/ 251 h 312"/>
              <a:gd name="T46" fmla="*/ 360 w 384"/>
              <a:gd name="T47" fmla="*/ 228 h 312"/>
              <a:gd name="T48" fmla="*/ 216 w 384"/>
              <a:gd name="T49" fmla="*/ 251 h 312"/>
              <a:gd name="T50" fmla="*/ 216 w 384"/>
              <a:gd name="T51" fmla="*/ 72 h 312"/>
              <a:gd name="T52" fmla="*/ 360 w 384"/>
              <a:gd name="T53" fmla="*/ 24 h 312"/>
              <a:gd name="T54" fmla="*/ 360 w 384"/>
              <a:gd name="T55" fmla="*/ 22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4" h="312">
                <a:moveTo>
                  <a:pt x="192" y="72"/>
                </a:moveTo>
                <a:cubicBezTo>
                  <a:pt x="192" y="12"/>
                  <a:pt x="58" y="0"/>
                  <a:pt x="0" y="0"/>
                </a:cubicBezTo>
                <a:cubicBezTo>
                  <a:pt x="0" y="264"/>
                  <a:pt x="0" y="264"/>
                  <a:pt x="0" y="264"/>
                </a:cubicBezTo>
                <a:cubicBezTo>
                  <a:pt x="12" y="264"/>
                  <a:pt x="12" y="264"/>
                  <a:pt x="12" y="264"/>
                </a:cubicBezTo>
                <a:cubicBezTo>
                  <a:pt x="16" y="264"/>
                  <a:pt x="20" y="264"/>
                  <a:pt x="24" y="264"/>
                </a:cubicBezTo>
                <a:cubicBezTo>
                  <a:pt x="24" y="288"/>
                  <a:pt x="24" y="288"/>
                  <a:pt x="24" y="288"/>
                </a:cubicBezTo>
                <a:cubicBezTo>
                  <a:pt x="72" y="288"/>
                  <a:pt x="168" y="274"/>
                  <a:pt x="168" y="312"/>
                </a:cubicBezTo>
                <a:cubicBezTo>
                  <a:pt x="216" y="312"/>
                  <a:pt x="216" y="312"/>
                  <a:pt x="216" y="312"/>
                </a:cubicBezTo>
                <a:cubicBezTo>
                  <a:pt x="216" y="274"/>
                  <a:pt x="312" y="288"/>
                  <a:pt x="360" y="288"/>
                </a:cubicBezTo>
                <a:cubicBezTo>
                  <a:pt x="360" y="264"/>
                  <a:pt x="360" y="264"/>
                  <a:pt x="360" y="264"/>
                </a:cubicBezTo>
                <a:cubicBezTo>
                  <a:pt x="364" y="264"/>
                  <a:pt x="368" y="264"/>
                  <a:pt x="372" y="264"/>
                </a:cubicBezTo>
                <a:cubicBezTo>
                  <a:pt x="384" y="264"/>
                  <a:pt x="384" y="264"/>
                  <a:pt x="384" y="264"/>
                </a:cubicBezTo>
                <a:cubicBezTo>
                  <a:pt x="384" y="0"/>
                  <a:pt x="384" y="0"/>
                  <a:pt x="384" y="0"/>
                </a:cubicBezTo>
                <a:cubicBezTo>
                  <a:pt x="326" y="0"/>
                  <a:pt x="192" y="12"/>
                  <a:pt x="192" y="72"/>
                </a:cubicBezTo>
                <a:close/>
                <a:moveTo>
                  <a:pt x="168" y="251"/>
                </a:moveTo>
                <a:cubicBezTo>
                  <a:pt x="133" y="230"/>
                  <a:pt x="67" y="228"/>
                  <a:pt x="24" y="22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47" y="25"/>
                  <a:pt x="57" y="25"/>
                </a:cubicBezTo>
                <a:cubicBezTo>
                  <a:pt x="63" y="26"/>
                  <a:pt x="63" y="26"/>
                  <a:pt x="63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112" y="29"/>
                  <a:pt x="162" y="39"/>
                  <a:pt x="167" y="67"/>
                </a:cubicBezTo>
                <a:cubicBezTo>
                  <a:pt x="168" y="72"/>
                  <a:pt x="168" y="72"/>
                  <a:pt x="168" y="72"/>
                </a:cubicBezTo>
                <a:lnTo>
                  <a:pt x="168" y="251"/>
                </a:lnTo>
                <a:close/>
                <a:moveTo>
                  <a:pt x="360" y="228"/>
                </a:moveTo>
                <a:cubicBezTo>
                  <a:pt x="317" y="228"/>
                  <a:pt x="251" y="230"/>
                  <a:pt x="216" y="251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6" y="56"/>
                  <a:pt x="241" y="25"/>
                  <a:pt x="360" y="24"/>
                </a:cubicBezTo>
                <a:lnTo>
                  <a:pt x="360" y="228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TextBox 216"/>
          <p:cNvSpPr txBox="1"/>
          <p:nvPr/>
        </p:nvSpPr>
        <p:spPr>
          <a:xfrm>
            <a:off x="1792147" y="2594392"/>
            <a:ext cx="434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Data (+ ~model) = Model + parameters</a:t>
            </a:r>
            <a:endParaRPr lang="id-ID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96223" y="4590653"/>
            <a:ext cx="1416136" cy="2267347"/>
            <a:chOff x="6996223" y="4590653"/>
            <a:chExt cx="1416136" cy="2267347"/>
          </a:xfrm>
        </p:grpSpPr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996223" y="4590653"/>
              <a:ext cx="1416136" cy="545256"/>
            </a:xfrm>
            <a:custGeom>
              <a:avLst/>
              <a:gdLst>
                <a:gd name="T0" fmla="*/ 865 w 1296"/>
                <a:gd name="T1" fmla="*/ 0 h 499"/>
                <a:gd name="T2" fmla="*/ 0 w 1296"/>
                <a:gd name="T3" fmla="*/ 0 h 499"/>
                <a:gd name="T4" fmla="*/ 432 w 1296"/>
                <a:gd name="T5" fmla="*/ 499 h 499"/>
                <a:gd name="T6" fmla="*/ 1296 w 1296"/>
                <a:gd name="T7" fmla="*/ 499 h 499"/>
                <a:gd name="T8" fmla="*/ 865 w 1296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499">
                  <a:moveTo>
                    <a:pt x="865" y="0"/>
                  </a:moveTo>
                  <a:lnTo>
                    <a:pt x="0" y="0"/>
                  </a:lnTo>
                  <a:lnTo>
                    <a:pt x="432" y="499"/>
                  </a:lnTo>
                  <a:lnTo>
                    <a:pt x="1296" y="499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7468268" y="5135908"/>
              <a:ext cx="944091" cy="172209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6996223" y="4590653"/>
              <a:ext cx="472045" cy="2267347"/>
            </a:xfrm>
            <a:custGeom>
              <a:avLst/>
              <a:gdLst>
                <a:gd name="T0" fmla="*/ 432 w 432"/>
                <a:gd name="T1" fmla="*/ 499 h 2075"/>
                <a:gd name="T2" fmla="*/ 0 w 432"/>
                <a:gd name="T3" fmla="*/ 0 h 2075"/>
                <a:gd name="T4" fmla="*/ 0 w 432"/>
                <a:gd name="T5" fmla="*/ 1576 h 2075"/>
                <a:gd name="T6" fmla="*/ 432 w 432"/>
                <a:gd name="T7" fmla="*/ 2075 h 2075"/>
                <a:gd name="T8" fmla="*/ 432 w 432"/>
                <a:gd name="T9" fmla="*/ 499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075">
                  <a:moveTo>
                    <a:pt x="432" y="499"/>
                  </a:moveTo>
                  <a:lnTo>
                    <a:pt x="0" y="0"/>
                  </a:lnTo>
                  <a:lnTo>
                    <a:pt x="0" y="1576"/>
                  </a:lnTo>
                  <a:lnTo>
                    <a:pt x="432" y="2075"/>
                  </a:lnTo>
                  <a:lnTo>
                    <a:pt x="432" y="49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 flipH="1">
              <a:off x="7567811" y="5304184"/>
              <a:ext cx="840009" cy="286287"/>
            </a:xfrm>
            <a:custGeom>
              <a:avLst/>
              <a:gdLst>
                <a:gd name="T0" fmla="*/ 0 w 587"/>
                <a:gd name="T1" fmla="*/ 87 h 262"/>
                <a:gd name="T2" fmla="*/ 419 w 587"/>
                <a:gd name="T3" fmla="*/ 87 h 262"/>
                <a:gd name="T4" fmla="*/ 419 w 587"/>
                <a:gd name="T5" fmla="*/ 0 h 262"/>
                <a:gd name="T6" fmla="*/ 587 w 587"/>
                <a:gd name="T7" fmla="*/ 130 h 262"/>
                <a:gd name="T8" fmla="*/ 419 w 587"/>
                <a:gd name="T9" fmla="*/ 262 h 262"/>
                <a:gd name="T10" fmla="*/ 419 w 587"/>
                <a:gd name="T11" fmla="*/ 175 h 262"/>
                <a:gd name="T12" fmla="*/ 0 w 587"/>
                <a:gd name="T13" fmla="*/ 175 h 262"/>
                <a:gd name="T14" fmla="*/ 0 w 587"/>
                <a:gd name="T15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262">
                  <a:moveTo>
                    <a:pt x="0" y="87"/>
                  </a:moveTo>
                  <a:lnTo>
                    <a:pt x="419" y="87"/>
                  </a:lnTo>
                  <a:lnTo>
                    <a:pt x="419" y="0"/>
                  </a:lnTo>
                  <a:lnTo>
                    <a:pt x="587" y="130"/>
                  </a:lnTo>
                  <a:lnTo>
                    <a:pt x="419" y="262"/>
                  </a:lnTo>
                  <a:lnTo>
                    <a:pt x="419" y="175"/>
                  </a:lnTo>
                  <a:lnTo>
                    <a:pt x="0" y="17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6996223" y="4853992"/>
              <a:ext cx="472045" cy="641413"/>
            </a:xfrm>
            <a:custGeom>
              <a:avLst/>
              <a:gdLst>
                <a:gd name="T0" fmla="*/ 432 w 432"/>
                <a:gd name="T1" fmla="*/ 499 h 587"/>
                <a:gd name="T2" fmla="*/ 0 w 432"/>
                <a:gd name="T3" fmla="*/ 0 h 587"/>
                <a:gd name="T4" fmla="*/ 0 w 432"/>
                <a:gd name="T5" fmla="*/ 88 h 587"/>
                <a:gd name="T6" fmla="*/ 432 w 432"/>
                <a:gd name="T7" fmla="*/ 587 h 587"/>
                <a:gd name="T8" fmla="*/ 432 w 432"/>
                <a:gd name="T9" fmla="*/ 49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587">
                  <a:moveTo>
                    <a:pt x="432" y="499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32" y="587"/>
                  </a:lnTo>
                  <a:lnTo>
                    <a:pt x="432" y="49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562293" y="6024276"/>
            <a:ext cx="556106" cy="556106"/>
            <a:chOff x="4763" y="-3175"/>
            <a:chExt cx="1450975" cy="1450976"/>
          </a:xfrm>
          <a:solidFill>
            <a:schemeClr val="bg1">
              <a:alpha val="25000"/>
            </a:schemeClr>
          </a:solidFill>
        </p:grpSpPr>
        <p:sp>
          <p:nvSpPr>
            <p:cNvPr id="194" name="Freeform 19"/>
            <p:cNvSpPr>
              <a:spLocks/>
            </p:cNvSpPr>
            <p:nvPr/>
          </p:nvSpPr>
          <p:spPr bwMode="auto">
            <a:xfrm>
              <a:off x="231776" y="158750"/>
              <a:ext cx="161925" cy="161925"/>
            </a:xfrm>
            <a:custGeom>
              <a:avLst/>
              <a:gdLst>
                <a:gd name="T0" fmla="*/ 39 w 43"/>
                <a:gd name="T1" fmla="*/ 22 h 43"/>
                <a:gd name="T2" fmla="*/ 22 w 43"/>
                <a:gd name="T3" fmla="*/ 5 h 43"/>
                <a:gd name="T4" fmla="*/ 5 w 43"/>
                <a:gd name="T5" fmla="*/ 5 h 43"/>
                <a:gd name="T6" fmla="*/ 5 w 43"/>
                <a:gd name="T7" fmla="*/ 22 h 43"/>
                <a:gd name="T8" fmla="*/ 22 w 43"/>
                <a:gd name="T9" fmla="*/ 39 h 43"/>
                <a:gd name="T10" fmla="*/ 39 w 43"/>
                <a:gd name="T11" fmla="*/ 39 h 43"/>
                <a:gd name="T12" fmla="*/ 39 w 43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9" y="22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6" y="43"/>
                    <a:pt x="34" y="43"/>
                    <a:pt x="39" y="39"/>
                  </a:cubicBezTo>
                  <a:cubicBezTo>
                    <a:pt x="43" y="34"/>
                    <a:pt x="43" y="26"/>
                    <a:pt x="3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20"/>
            <p:cNvSpPr>
              <a:spLocks/>
            </p:cNvSpPr>
            <p:nvPr/>
          </p:nvSpPr>
          <p:spPr bwMode="auto">
            <a:xfrm>
              <a:off x="4763" y="630238"/>
              <a:ext cx="180975" cy="92075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21"/>
            <p:cNvSpPr>
              <a:spLocks/>
            </p:cNvSpPr>
            <p:nvPr/>
          </p:nvSpPr>
          <p:spPr bwMode="auto">
            <a:xfrm>
              <a:off x="1274763" y="722313"/>
              <a:ext cx="180975" cy="90488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22"/>
            <p:cNvSpPr>
              <a:spLocks/>
            </p:cNvSpPr>
            <p:nvPr/>
          </p:nvSpPr>
          <p:spPr bwMode="auto">
            <a:xfrm>
              <a:off x="1130301" y="222250"/>
              <a:ext cx="163513" cy="163513"/>
            </a:xfrm>
            <a:custGeom>
              <a:avLst/>
              <a:gdLst>
                <a:gd name="T0" fmla="*/ 38 w 43"/>
                <a:gd name="T1" fmla="*/ 5 h 43"/>
                <a:gd name="T2" fmla="*/ 21 w 43"/>
                <a:gd name="T3" fmla="*/ 5 h 43"/>
                <a:gd name="T4" fmla="*/ 4 w 43"/>
                <a:gd name="T5" fmla="*/ 22 h 43"/>
                <a:gd name="T6" fmla="*/ 4 w 43"/>
                <a:gd name="T7" fmla="*/ 39 h 43"/>
                <a:gd name="T8" fmla="*/ 21 w 43"/>
                <a:gd name="T9" fmla="*/ 39 h 43"/>
                <a:gd name="T10" fmla="*/ 38 w 43"/>
                <a:gd name="T11" fmla="*/ 22 h 43"/>
                <a:gd name="T12" fmla="*/ 38 w 43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8" y="5"/>
                  </a:moveTo>
                  <a:cubicBezTo>
                    <a:pt x="34" y="0"/>
                    <a:pt x="26" y="0"/>
                    <a:pt x="21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6"/>
                    <a:pt x="0" y="34"/>
                    <a:pt x="4" y="39"/>
                  </a:cubicBezTo>
                  <a:cubicBezTo>
                    <a:pt x="9" y="43"/>
                    <a:pt x="17" y="43"/>
                    <a:pt x="21" y="39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9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23"/>
            <p:cNvSpPr>
              <a:spLocks/>
            </p:cNvSpPr>
            <p:nvPr/>
          </p:nvSpPr>
          <p:spPr bwMode="auto">
            <a:xfrm>
              <a:off x="730251" y="-3175"/>
              <a:ext cx="90488" cy="180975"/>
            </a:xfrm>
            <a:custGeom>
              <a:avLst/>
              <a:gdLst>
                <a:gd name="T0" fmla="*/ 12 w 24"/>
                <a:gd name="T1" fmla="*/ 48 h 48"/>
                <a:gd name="T2" fmla="*/ 20 w 24"/>
                <a:gd name="T3" fmla="*/ 44 h 48"/>
                <a:gd name="T4" fmla="*/ 24 w 24"/>
                <a:gd name="T5" fmla="*/ 36 h 48"/>
                <a:gd name="T6" fmla="*/ 24 w 24"/>
                <a:gd name="T7" fmla="*/ 12 h 48"/>
                <a:gd name="T8" fmla="*/ 12 w 24"/>
                <a:gd name="T9" fmla="*/ 0 h 48"/>
                <a:gd name="T10" fmla="*/ 1 w 24"/>
                <a:gd name="T11" fmla="*/ 7 h 48"/>
                <a:gd name="T12" fmla="*/ 0 w 24"/>
                <a:gd name="T13" fmla="*/ 12 h 48"/>
                <a:gd name="T14" fmla="*/ 0 w 24"/>
                <a:gd name="T15" fmla="*/ 36 h 48"/>
                <a:gd name="T16" fmla="*/ 12 w 2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15" y="48"/>
                    <a:pt x="18" y="47"/>
                    <a:pt x="20" y="44"/>
                  </a:cubicBezTo>
                  <a:cubicBezTo>
                    <a:pt x="23" y="42"/>
                    <a:pt x="24" y="39"/>
                    <a:pt x="24" y="3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24"/>
            <p:cNvSpPr>
              <a:spLocks noEditPoints="1"/>
            </p:cNvSpPr>
            <p:nvPr/>
          </p:nvSpPr>
          <p:spPr bwMode="auto">
            <a:xfrm>
              <a:off x="368301" y="358775"/>
              <a:ext cx="725488" cy="815975"/>
            </a:xfrm>
            <a:custGeom>
              <a:avLst/>
              <a:gdLst>
                <a:gd name="T0" fmla="*/ 96 w 192"/>
                <a:gd name="T1" fmla="*/ 0 h 216"/>
                <a:gd name="T2" fmla="*/ 0 w 192"/>
                <a:gd name="T3" fmla="*/ 96 h 216"/>
                <a:gd name="T4" fmla="*/ 48 w 192"/>
                <a:gd name="T5" fmla="*/ 179 h 216"/>
                <a:gd name="T6" fmla="*/ 48 w 192"/>
                <a:gd name="T7" fmla="*/ 216 h 216"/>
                <a:gd name="T8" fmla="*/ 144 w 192"/>
                <a:gd name="T9" fmla="*/ 216 h 216"/>
                <a:gd name="T10" fmla="*/ 144 w 192"/>
                <a:gd name="T11" fmla="*/ 179 h 216"/>
                <a:gd name="T12" fmla="*/ 192 w 192"/>
                <a:gd name="T13" fmla="*/ 96 h 216"/>
                <a:gd name="T14" fmla="*/ 96 w 192"/>
                <a:gd name="T15" fmla="*/ 0 h 216"/>
                <a:gd name="T16" fmla="*/ 132 w 192"/>
                <a:gd name="T17" fmla="*/ 158 h 216"/>
                <a:gd name="T18" fmla="*/ 120 w 192"/>
                <a:gd name="T19" fmla="*/ 165 h 216"/>
                <a:gd name="T20" fmla="*/ 120 w 192"/>
                <a:gd name="T21" fmla="*/ 179 h 216"/>
                <a:gd name="T22" fmla="*/ 120 w 192"/>
                <a:gd name="T23" fmla="*/ 192 h 216"/>
                <a:gd name="T24" fmla="*/ 72 w 192"/>
                <a:gd name="T25" fmla="*/ 192 h 216"/>
                <a:gd name="T26" fmla="*/ 72 w 192"/>
                <a:gd name="T27" fmla="*/ 179 h 216"/>
                <a:gd name="T28" fmla="*/ 72 w 192"/>
                <a:gd name="T29" fmla="*/ 165 h 216"/>
                <a:gd name="T30" fmla="*/ 60 w 192"/>
                <a:gd name="T31" fmla="*/ 158 h 216"/>
                <a:gd name="T32" fmla="*/ 24 w 192"/>
                <a:gd name="T33" fmla="*/ 96 h 216"/>
                <a:gd name="T34" fmla="*/ 96 w 192"/>
                <a:gd name="T35" fmla="*/ 24 h 216"/>
                <a:gd name="T36" fmla="*/ 168 w 192"/>
                <a:gd name="T37" fmla="*/ 96 h 216"/>
                <a:gd name="T38" fmla="*/ 132 w 192"/>
                <a:gd name="T39" fmla="*/ 15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16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31"/>
                    <a:pt x="19" y="162"/>
                    <a:pt x="48" y="179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73" y="162"/>
                    <a:pt x="192" y="131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2" y="158"/>
                  </a:moveTo>
                  <a:cubicBezTo>
                    <a:pt x="120" y="165"/>
                    <a:pt x="120" y="165"/>
                    <a:pt x="120" y="16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37" y="145"/>
                    <a:pt x="24" y="122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ubicBezTo>
                    <a:pt x="136" y="24"/>
                    <a:pt x="168" y="56"/>
                    <a:pt x="168" y="96"/>
                  </a:cubicBezTo>
                  <a:cubicBezTo>
                    <a:pt x="168" y="122"/>
                    <a:pt x="154" y="145"/>
                    <a:pt x="132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25"/>
            <p:cNvSpPr>
              <a:spLocks/>
            </p:cNvSpPr>
            <p:nvPr/>
          </p:nvSpPr>
          <p:spPr bwMode="auto">
            <a:xfrm>
              <a:off x="549276" y="1265238"/>
              <a:ext cx="361950" cy="182563"/>
            </a:xfrm>
            <a:custGeom>
              <a:avLst/>
              <a:gdLst>
                <a:gd name="T0" fmla="*/ 0 w 96"/>
                <a:gd name="T1" fmla="*/ 24 h 48"/>
                <a:gd name="T2" fmla="*/ 25 w 96"/>
                <a:gd name="T3" fmla="*/ 24 h 48"/>
                <a:gd name="T4" fmla="*/ 24 w 96"/>
                <a:gd name="T5" fmla="*/ 27 h 48"/>
                <a:gd name="T6" fmla="*/ 48 w 96"/>
                <a:gd name="T7" fmla="*/ 48 h 48"/>
                <a:gd name="T8" fmla="*/ 72 w 96"/>
                <a:gd name="T9" fmla="*/ 27 h 48"/>
                <a:gd name="T10" fmla="*/ 71 w 96"/>
                <a:gd name="T11" fmla="*/ 24 h 48"/>
                <a:gd name="T12" fmla="*/ 96 w 96"/>
                <a:gd name="T13" fmla="*/ 24 h 48"/>
                <a:gd name="T14" fmla="*/ 96 w 96"/>
                <a:gd name="T15" fmla="*/ 0 h 48"/>
                <a:gd name="T16" fmla="*/ 0 w 96"/>
                <a:gd name="T17" fmla="*/ 0 h 48"/>
                <a:gd name="T18" fmla="*/ 0 w 96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9"/>
                    <a:pt x="35" y="48"/>
                    <a:pt x="48" y="48"/>
                  </a:cubicBezTo>
                  <a:cubicBezTo>
                    <a:pt x="61" y="48"/>
                    <a:pt x="72" y="39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15"/>
          <p:cNvSpPr>
            <a:spLocks noEditPoints="1"/>
          </p:cNvSpPr>
          <p:nvPr/>
        </p:nvSpPr>
        <p:spPr bwMode="auto">
          <a:xfrm>
            <a:off x="9584783" y="6199355"/>
            <a:ext cx="490701" cy="381027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86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2" grpId="0" animBg="1"/>
      <p:bldP spid="217" grpId="0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17496" y="1490873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 look at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today’s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lecture 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agenda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2726" y="772750"/>
            <a:ext cx="487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MODELS AND DATA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3201" y="2889686"/>
            <a:ext cx="265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Why do we model?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3366931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344234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915164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6" name="Group 25"/>
          <p:cNvGrpSpPr/>
          <p:nvPr/>
        </p:nvGrpSpPr>
        <p:grpSpPr>
          <a:xfrm>
            <a:off x="4753456" y="3223972"/>
            <a:ext cx="444385" cy="436748"/>
            <a:chOff x="-20638" y="1588"/>
            <a:chExt cx="2955925" cy="2905125"/>
          </a:xfrm>
          <a:solidFill>
            <a:schemeClr val="bg1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595438" y="363538"/>
              <a:ext cx="955675" cy="955675"/>
            </a:xfrm>
            <a:custGeom>
              <a:avLst/>
              <a:gdLst>
                <a:gd name="T0" fmla="*/ 229 w 254"/>
                <a:gd name="T1" fmla="*/ 242 h 254"/>
                <a:gd name="T2" fmla="*/ 229 w 254"/>
                <a:gd name="T3" fmla="*/ 242 h 254"/>
                <a:gd name="T4" fmla="*/ 241 w 254"/>
                <a:gd name="T5" fmla="*/ 254 h 254"/>
                <a:gd name="T6" fmla="*/ 254 w 254"/>
                <a:gd name="T7" fmla="*/ 242 h 254"/>
                <a:gd name="T8" fmla="*/ 253 w 254"/>
                <a:gd name="T9" fmla="*/ 242 h 254"/>
                <a:gd name="T10" fmla="*/ 13 w 254"/>
                <a:gd name="T11" fmla="*/ 1 h 254"/>
                <a:gd name="T12" fmla="*/ 12 w 254"/>
                <a:gd name="T13" fmla="*/ 0 h 254"/>
                <a:gd name="T14" fmla="*/ 0 w 254"/>
                <a:gd name="T15" fmla="*/ 13 h 254"/>
                <a:gd name="T16" fmla="*/ 12 w 254"/>
                <a:gd name="T17" fmla="*/ 25 h 254"/>
                <a:gd name="T18" fmla="*/ 12 w 254"/>
                <a:gd name="T19" fmla="*/ 25 h 254"/>
                <a:gd name="T20" fmla="*/ 229 w 254"/>
                <a:gd name="T21" fmla="*/ 24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254">
                  <a:moveTo>
                    <a:pt x="229" y="242"/>
                  </a:moveTo>
                  <a:cubicBezTo>
                    <a:pt x="229" y="242"/>
                    <a:pt x="229" y="242"/>
                    <a:pt x="229" y="242"/>
                  </a:cubicBezTo>
                  <a:cubicBezTo>
                    <a:pt x="229" y="248"/>
                    <a:pt x="235" y="254"/>
                    <a:pt x="241" y="254"/>
                  </a:cubicBezTo>
                  <a:cubicBezTo>
                    <a:pt x="248" y="254"/>
                    <a:pt x="254" y="248"/>
                    <a:pt x="254" y="242"/>
                  </a:cubicBezTo>
                  <a:cubicBezTo>
                    <a:pt x="254" y="242"/>
                    <a:pt x="253" y="242"/>
                    <a:pt x="253" y="242"/>
                  </a:cubicBezTo>
                  <a:cubicBezTo>
                    <a:pt x="253" y="109"/>
                    <a:pt x="146" y="1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2" y="25"/>
                    <a:pt x="229" y="122"/>
                    <a:pt x="229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-20638" y="1588"/>
              <a:ext cx="2955925" cy="2905125"/>
              <a:chOff x="-20638" y="1588"/>
              <a:chExt cx="2955925" cy="2905125"/>
            </a:xfrm>
            <a:grpFill/>
          </p:grpSpPr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-20638" y="1588"/>
                <a:ext cx="2955925" cy="2905125"/>
              </a:xfrm>
              <a:custGeom>
                <a:avLst/>
                <a:gdLst>
                  <a:gd name="T0" fmla="*/ 227 w 785"/>
                  <a:gd name="T1" fmla="*/ 21 h 772"/>
                  <a:gd name="T2" fmla="*/ 176 w 785"/>
                  <a:gd name="T3" fmla="*/ 0 h 772"/>
                  <a:gd name="T4" fmla="*/ 148 w 785"/>
                  <a:gd name="T5" fmla="*/ 6 h 772"/>
                  <a:gd name="T6" fmla="*/ 103 w 785"/>
                  <a:gd name="T7" fmla="*/ 72 h 772"/>
                  <a:gd name="T8" fmla="*/ 103 w 785"/>
                  <a:gd name="T9" fmla="*/ 404 h 772"/>
                  <a:gd name="T10" fmla="*/ 28 w 785"/>
                  <a:gd name="T11" fmla="*/ 480 h 772"/>
                  <a:gd name="T12" fmla="*/ 28 w 785"/>
                  <a:gd name="T13" fmla="*/ 582 h 772"/>
                  <a:gd name="T14" fmla="*/ 197 w 785"/>
                  <a:gd name="T15" fmla="*/ 751 h 772"/>
                  <a:gd name="T16" fmla="*/ 248 w 785"/>
                  <a:gd name="T17" fmla="*/ 772 h 772"/>
                  <a:gd name="T18" fmla="*/ 299 w 785"/>
                  <a:gd name="T19" fmla="*/ 751 h 772"/>
                  <a:gd name="T20" fmla="*/ 375 w 785"/>
                  <a:gd name="T21" fmla="*/ 675 h 772"/>
                  <a:gd name="T22" fmla="*/ 707 w 785"/>
                  <a:gd name="T23" fmla="*/ 675 h 772"/>
                  <a:gd name="T24" fmla="*/ 773 w 785"/>
                  <a:gd name="T25" fmla="*/ 631 h 772"/>
                  <a:gd name="T26" fmla="*/ 758 w 785"/>
                  <a:gd name="T27" fmla="*/ 552 h 772"/>
                  <a:gd name="T28" fmla="*/ 227 w 785"/>
                  <a:gd name="T29" fmla="*/ 21 h 772"/>
                  <a:gd name="T30" fmla="*/ 341 w 785"/>
                  <a:gd name="T31" fmla="*/ 641 h 772"/>
                  <a:gd name="T32" fmla="*/ 265 w 785"/>
                  <a:gd name="T33" fmla="*/ 717 h 772"/>
                  <a:gd name="T34" fmla="*/ 248 w 785"/>
                  <a:gd name="T35" fmla="*/ 724 h 772"/>
                  <a:gd name="T36" fmla="*/ 231 w 785"/>
                  <a:gd name="T37" fmla="*/ 717 h 772"/>
                  <a:gd name="T38" fmla="*/ 62 w 785"/>
                  <a:gd name="T39" fmla="*/ 548 h 772"/>
                  <a:gd name="T40" fmla="*/ 55 w 785"/>
                  <a:gd name="T41" fmla="*/ 531 h 772"/>
                  <a:gd name="T42" fmla="*/ 62 w 785"/>
                  <a:gd name="T43" fmla="*/ 514 h 772"/>
                  <a:gd name="T44" fmla="*/ 138 w 785"/>
                  <a:gd name="T45" fmla="*/ 438 h 772"/>
                  <a:gd name="T46" fmla="*/ 138 w 785"/>
                  <a:gd name="T47" fmla="*/ 438 h 772"/>
                  <a:gd name="T48" fmla="*/ 341 w 785"/>
                  <a:gd name="T49" fmla="*/ 641 h 772"/>
                  <a:gd name="T50" fmla="*/ 341 w 785"/>
                  <a:gd name="T51" fmla="*/ 641 h 772"/>
                  <a:gd name="T52" fmla="*/ 375 w 785"/>
                  <a:gd name="T53" fmla="*/ 627 h 772"/>
                  <a:gd name="T54" fmla="*/ 364 w 785"/>
                  <a:gd name="T55" fmla="*/ 629 h 772"/>
                  <a:gd name="T56" fmla="*/ 150 w 785"/>
                  <a:gd name="T57" fmla="*/ 415 h 772"/>
                  <a:gd name="T58" fmla="*/ 152 w 785"/>
                  <a:gd name="T59" fmla="*/ 404 h 772"/>
                  <a:gd name="T60" fmla="*/ 152 w 785"/>
                  <a:gd name="T61" fmla="*/ 114 h 772"/>
                  <a:gd name="T62" fmla="*/ 665 w 785"/>
                  <a:gd name="T63" fmla="*/ 627 h 772"/>
                  <a:gd name="T64" fmla="*/ 375 w 785"/>
                  <a:gd name="T65" fmla="*/ 627 h 772"/>
                  <a:gd name="T66" fmla="*/ 729 w 785"/>
                  <a:gd name="T67" fmla="*/ 612 h 772"/>
                  <a:gd name="T68" fmla="*/ 707 w 785"/>
                  <a:gd name="T69" fmla="*/ 627 h 772"/>
                  <a:gd name="T70" fmla="*/ 699 w 785"/>
                  <a:gd name="T71" fmla="*/ 627 h 772"/>
                  <a:gd name="T72" fmla="*/ 152 w 785"/>
                  <a:gd name="T73" fmla="*/ 80 h 772"/>
                  <a:gd name="T74" fmla="*/ 152 w 785"/>
                  <a:gd name="T75" fmla="*/ 72 h 772"/>
                  <a:gd name="T76" fmla="*/ 167 w 785"/>
                  <a:gd name="T77" fmla="*/ 50 h 772"/>
                  <a:gd name="T78" fmla="*/ 176 w 785"/>
                  <a:gd name="T79" fmla="*/ 48 h 772"/>
                  <a:gd name="T80" fmla="*/ 193 w 785"/>
                  <a:gd name="T81" fmla="*/ 55 h 772"/>
                  <a:gd name="T82" fmla="*/ 724 w 785"/>
                  <a:gd name="T83" fmla="*/ 586 h 772"/>
                  <a:gd name="T84" fmla="*/ 729 w 785"/>
                  <a:gd name="T85" fmla="*/ 61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85" h="772">
                    <a:moveTo>
                      <a:pt x="227" y="21"/>
                    </a:moveTo>
                    <a:cubicBezTo>
                      <a:pt x="213" y="7"/>
                      <a:pt x="195" y="0"/>
                      <a:pt x="176" y="0"/>
                    </a:cubicBezTo>
                    <a:cubicBezTo>
                      <a:pt x="167" y="0"/>
                      <a:pt x="157" y="2"/>
                      <a:pt x="148" y="6"/>
                    </a:cubicBezTo>
                    <a:cubicBezTo>
                      <a:pt x="121" y="17"/>
                      <a:pt x="103" y="43"/>
                      <a:pt x="103" y="72"/>
                    </a:cubicBezTo>
                    <a:cubicBezTo>
                      <a:pt x="103" y="404"/>
                      <a:pt x="103" y="404"/>
                      <a:pt x="103" y="404"/>
                    </a:cubicBezTo>
                    <a:cubicBezTo>
                      <a:pt x="28" y="480"/>
                      <a:pt x="28" y="480"/>
                      <a:pt x="28" y="480"/>
                    </a:cubicBezTo>
                    <a:cubicBezTo>
                      <a:pt x="0" y="508"/>
                      <a:pt x="0" y="554"/>
                      <a:pt x="28" y="582"/>
                    </a:cubicBezTo>
                    <a:cubicBezTo>
                      <a:pt x="197" y="751"/>
                      <a:pt x="197" y="751"/>
                      <a:pt x="197" y="751"/>
                    </a:cubicBezTo>
                    <a:cubicBezTo>
                      <a:pt x="211" y="765"/>
                      <a:pt x="230" y="772"/>
                      <a:pt x="248" y="772"/>
                    </a:cubicBezTo>
                    <a:cubicBezTo>
                      <a:pt x="267" y="772"/>
                      <a:pt x="285" y="765"/>
                      <a:pt x="299" y="751"/>
                    </a:cubicBezTo>
                    <a:cubicBezTo>
                      <a:pt x="375" y="675"/>
                      <a:pt x="375" y="675"/>
                      <a:pt x="375" y="675"/>
                    </a:cubicBezTo>
                    <a:cubicBezTo>
                      <a:pt x="707" y="675"/>
                      <a:pt x="707" y="675"/>
                      <a:pt x="707" y="675"/>
                    </a:cubicBezTo>
                    <a:cubicBezTo>
                      <a:pt x="736" y="675"/>
                      <a:pt x="762" y="658"/>
                      <a:pt x="773" y="631"/>
                    </a:cubicBezTo>
                    <a:cubicBezTo>
                      <a:pt x="785" y="604"/>
                      <a:pt x="778" y="573"/>
                      <a:pt x="758" y="552"/>
                    </a:cubicBezTo>
                    <a:lnTo>
                      <a:pt x="227" y="21"/>
                    </a:lnTo>
                    <a:close/>
                    <a:moveTo>
                      <a:pt x="341" y="641"/>
                    </a:moveTo>
                    <a:cubicBezTo>
                      <a:pt x="265" y="717"/>
                      <a:pt x="265" y="717"/>
                      <a:pt x="265" y="717"/>
                    </a:cubicBezTo>
                    <a:cubicBezTo>
                      <a:pt x="259" y="723"/>
                      <a:pt x="252" y="724"/>
                      <a:pt x="248" y="724"/>
                    </a:cubicBezTo>
                    <a:cubicBezTo>
                      <a:pt x="245" y="724"/>
                      <a:pt x="237" y="723"/>
                      <a:pt x="231" y="71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6" y="542"/>
                      <a:pt x="55" y="534"/>
                      <a:pt x="55" y="531"/>
                    </a:cubicBezTo>
                    <a:cubicBezTo>
                      <a:pt x="55" y="527"/>
                      <a:pt x="56" y="520"/>
                      <a:pt x="62" y="514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341" y="641"/>
                      <a:pt x="341" y="641"/>
                      <a:pt x="341" y="641"/>
                    </a:cubicBezTo>
                    <a:cubicBezTo>
                      <a:pt x="341" y="641"/>
                      <a:pt x="341" y="641"/>
                      <a:pt x="341" y="641"/>
                    </a:cubicBezTo>
                    <a:close/>
                    <a:moveTo>
                      <a:pt x="375" y="627"/>
                    </a:moveTo>
                    <a:cubicBezTo>
                      <a:pt x="371" y="627"/>
                      <a:pt x="368" y="629"/>
                      <a:pt x="364" y="629"/>
                    </a:cubicBezTo>
                    <a:cubicBezTo>
                      <a:pt x="150" y="415"/>
                      <a:pt x="150" y="415"/>
                      <a:pt x="150" y="415"/>
                    </a:cubicBezTo>
                    <a:cubicBezTo>
                      <a:pt x="150" y="411"/>
                      <a:pt x="152" y="408"/>
                      <a:pt x="152" y="404"/>
                    </a:cubicBezTo>
                    <a:cubicBezTo>
                      <a:pt x="152" y="114"/>
                      <a:pt x="152" y="114"/>
                      <a:pt x="152" y="114"/>
                    </a:cubicBezTo>
                    <a:cubicBezTo>
                      <a:pt x="665" y="627"/>
                      <a:pt x="665" y="627"/>
                      <a:pt x="665" y="627"/>
                    </a:cubicBezTo>
                    <a:lnTo>
                      <a:pt x="375" y="627"/>
                    </a:lnTo>
                    <a:close/>
                    <a:moveTo>
                      <a:pt x="729" y="612"/>
                    </a:moveTo>
                    <a:cubicBezTo>
                      <a:pt x="725" y="621"/>
                      <a:pt x="716" y="627"/>
                      <a:pt x="707" y="627"/>
                    </a:cubicBezTo>
                    <a:cubicBezTo>
                      <a:pt x="699" y="627"/>
                      <a:pt x="699" y="627"/>
                      <a:pt x="699" y="627"/>
                    </a:cubicBezTo>
                    <a:cubicBezTo>
                      <a:pt x="152" y="80"/>
                      <a:pt x="152" y="80"/>
                      <a:pt x="152" y="80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63"/>
                      <a:pt x="158" y="54"/>
                      <a:pt x="167" y="50"/>
                    </a:cubicBezTo>
                    <a:cubicBezTo>
                      <a:pt x="170" y="49"/>
                      <a:pt x="173" y="48"/>
                      <a:pt x="176" y="48"/>
                    </a:cubicBezTo>
                    <a:cubicBezTo>
                      <a:pt x="182" y="48"/>
                      <a:pt x="188" y="51"/>
                      <a:pt x="193" y="55"/>
                    </a:cubicBezTo>
                    <a:cubicBezTo>
                      <a:pt x="724" y="586"/>
                      <a:pt x="724" y="586"/>
                      <a:pt x="724" y="586"/>
                    </a:cubicBezTo>
                    <a:cubicBezTo>
                      <a:pt x="731" y="593"/>
                      <a:pt x="733" y="603"/>
                      <a:pt x="729" y="6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549400" y="1588"/>
                <a:ext cx="1362075" cy="1362075"/>
              </a:xfrm>
              <a:custGeom>
                <a:avLst/>
                <a:gdLst>
                  <a:gd name="T0" fmla="*/ 24 w 362"/>
                  <a:gd name="T1" fmla="*/ 48 h 362"/>
                  <a:gd name="T2" fmla="*/ 24 w 362"/>
                  <a:gd name="T3" fmla="*/ 48 h 362"/>
                  <a:gd name="T4" fmla="*/ 314 w 362"/>
                  <a:gd name="T5" fmla="*/ 338 h 362"/>
                  <a:gd name="T6" fmla="*/ 314 w 362"/>
                  <a:gd name="T7" fmla="*/ 338 h 362"/>
                  <a:gd name="T8" fmla="*/ 338 w 362"/>
                  <a:gd name="T9" fmla="*/ 362 h 362"/>
                  <a:gd name="T10" fmla="*/ 362 w 362"/>
                  <a:gd name="T11" fmla="*/ 338 h 362"/>
                  <a:gd name="T12" fmla="*/ 362 w 362"/>
                  <a:gd name="T13" fmla="*/ 338 h 362"/>
                  <a:gd name="T14" fmla="*/ 25 w 362"/>
                  <a:gd name="T15" fmla="*/ 0 h 362"/>
                  <a:gd name="T16" fmla="*/ 24 w 362"/>
                  <a:gd name="T17" fmla="*/ 0 h 362"/>
                  <a:gd name="T18" fmla="*/ 0 w 362"/>
                  <a:gd name="T19" fmla="*/ 24 h 362"/>
                  <a:gd name="T20" fmla="*/ 24 w 362"/>
                  <a:gd name="T21" fmla="*/ 4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2" h="362"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  <a:cubicBezTo>
                      <a:pt x="184" y="48"/>
                      <a:pt x="314" y="178"/>
                      <a:pt x="314" y="338"/>
                    </a:cubicBezTo>
                    <a:cubicBezTo>
                      <a:pt x="314" y="338"/>
                      <a:pt x="314" y="338"/>
                      <a:pt x="314" y="338"/>
                    </a:cubicBezTo>
                    <a:cubicBezTo>
                      <a:pt x="314" y="351"/>
                      <a:pt x="325" y="362"/>
                      <a:pt x="338" y="362"/>
                    </a:cubicBezTo>
                    <a:cubicBezTo>
                      <a:pt x="351" y="362"/>
                      <a:pt x="362" y="351"/>
                      <a:pt x="362" y="338"/>
                    </a:cubicBezTo>
                    <a:cubicBezTo>
                      <a:pt x="362" y="338"/>
                      <a:pt x="362" y="338"/>
                      <a:pt x="362" y="338"/>
                    </a:cubicBezTo>
                    <a:cubicBezTo>
                      <a:pt x="362" y="151"/>
                      <a:pt x="211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cxnSp>
        <p:nvCxnSpPr>
          <p:cNvPr id="27" name="Straight Connector 26"/>
          <p:cNvCxnSpPr/>
          <p:nvPr/>
        </p:nvCxnSpPr>
        <p:spPr>
          <a:xfrm>
            <a:off x="6096000" y="348880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4753556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482897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4301789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000" y="4866678"/>
            <a:ext cx="0" cy="19913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7011" y="4301789"/>
            <a:ext cx="194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is data?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17011" y="4718964"/>
            <a:ext cx="261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“I know it when I see it.”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959727" y="4643878"/>
            <a:ext cx="484703" cy="370186"/>
            <a:chOff x="-84138" y="4763"/>
            <a:chExt cx="7424738" cy="5670550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>
            <a:endCxn id="8" idx="0"/>
          </p:cNvCxnSpPr>
          <p:nvPr/>
        </p:nvCxnSpPr>
        <p:spPr>
          <a:xfrm flipH="1">
            <a:off x="6227976" y="18606"/>
            <a:ext cx="258779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882658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5269283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/>
          <p:cNvSpPr txBox="1"/>
          <p:nvPr/>
        </p:nvSpPr>
        <p:spPr>
          <a:xfrm>
            <a:off x="1731526" y="3369561"/>
            <a:ext cx="261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Remind ourselves why we’re here!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9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5" grpId="0" animBg="1"/>
      <p:bldP spid="34" grpId="0" animBg="1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3" y="5465761"/>
            <a:ext cx="75247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2" y="5465761"/>
            <a:ext cx="75247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380662" y="5046663"/>
            <a:ext cx="159067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1" y="4752582"/>
            <a:ext cx="5025298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21299" y="4752975"/>
            <a:ext cx="0" cy="51435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22746" y="2357159"/>
            <a:ext cx="714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Unstructured Data and NLP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882498" y="5729254"/>
            <a:ext cx="587001" cy="666817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Enter NLP presentation, stage left.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5409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8826" y="1417488"/>
            <a:ext cx="21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View from the clouds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8093" y="680759"/>
            <a:ext cx="3655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NLP Concepts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384327" y="3450941"/>
            <a:ext cx="3423346" cy="3426109"/>
            <a:chOff x="4384327" y="3450941"/>
            <a:chExt cx="3423346" cy="3426109"/>
          </a:xfrm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4384327" y="3450941"/>
              <a:ext cx="3423346" cy="3426109"/>
            </a:xfrm>
            <a:custGeom>
              <a:avLst/>
              <a:gdLst>
                <a:gd name="T0" fmla="*/ 523 w 1046"/>
                <a:gd name="T1" fmla="*/ 1016 h 1047"/>
                <a:gd name="T2" fmla="*/ 31 w 1046"/>
                <a:gd name="T3" fmla="*/ 524 h 1047"/>
                <a:gd name="T4" fmla="*/ 523 w 1046"/>
                <a:gd name="T5" fmla="*/ 32 h 1047"/>
                <a:gd name="T6" fmla="*/ 1015 w 1046"/>
                <a:gd name="T7" fmla="*/ 524 h 1047"/>
                <a:gd name="T8" fmla="*/ 523 w 1046"/>
                <a:gd name="T9" fmla="*/ 1016 h 1047"/>
                <a:gd name="T10" fmla="*/ 523 w 1046"/>
                <a:gd name="T11" fmla="*/ 0 h 1047"/>
                <a:gd name="T12" fmla="*/ 0 w 1046"/>
                <a:gd name="T13" fmla="*/ 524 h 1047"/>
                <a:gd name="T14" fmla="*/ 523 w 1046"/>
                <a:gd name="T15" fmla="*/ 1047 h 1047"/>
                <a:gd name="T16" fmla="*/ 1046 w 1046"/>
                <a:gd name="T17" fmla="*/ 524 h 1047"/>
                <a:gd name="T18" fmla="*/ 523 w 1046"/>
                <a:gd name="T19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6" h="1047">
                  <a:moveTo>
                    <a:pt x="523" y="1016"/>
                  </a:moveTo>
                  <a:cubicBezTo>
                    <a:pt x="251" y="1016"/>
                    <a:pt x="31" y="796"/>
                    <a:pt x="31" y="524"/>
                  </a:cubicBezTo>
                  <a:cubicBezTo>
                    <a:pt x="31" y="252"/>
                    <a:pt x="251" y="32"/>
                    <a:pt x="523" y="32"/>
                  </a:cubicBezTo>
                  <a:cubicBezTo>
                    <a:pt x="795" y="32"/>
                    <a:pt x="1015" y="252"/>
                    <a:pt x="1015" y="524"/>
                  </a:cubicBezTo>
                  <a:cubicBezTo>
                    <a:pt x="1015" y="796"/>
                    <a:pt x="795" y="1016"/>
                    <a:pt x="523" y="1016"/>
                  </a:cubicBezTo>
                  <a:moveTo>
                    <a:pt x="523" y="0"/>
                  </a:moveTo>
                  <a:cubicBezTo>
                    <a:pt x="234" y="0"/>
                    <a:pt x="0" y="235"/>
                    <a:pt x="0" y="524"/>
                  </a:cubicBezTo>
                  <a:cubicBezTo>
                    <a:pt x="0" y="813"/>
                    <a:pt x="234" y="1047"/>
                    <a:pt x="523" y="1047"/>
                  </a:cubicBezTo>
                  <a:cubicBezTo>
                    <a:pt x="812" y="1047"/>
                    <a:pt x="1046" y="813"/>
                    <a:pt x="1046" y="524"/>
                  </a:cubicBezTo>
                  <a:cubicBezTo>
                    <a:pt x="1046" y="235"/>
                    <a:pt x="812" y="0"/>
                    <a:pt x="523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4583263" y="3654021"/>
              <a:ext cx="3024095" cy="3024095"/>
            </a:xfrm>
            <a:custGeom>
              <a:avLst/>
              <a:gdLst>
                <a:gd name="T0" fmla="*/ 462 w 924"/>
                <a:gd name="T1" fmla="*/ 891 h 924"/>
                <a:gd name="T2" fmla="*/ 32 w 924"/>
                <a:gd name="T3" fmla="*/ 462 h 924"/>
                <a:gd name="T4" fmla="*/ 462 w 924"/>
                <a:gd name="T5" fmla="*/ 32 h 924"/>
                <a:gd name="T6" fmla="*/ 892 w 924"/>
                <a:gd name="T7" fmla="*/ 462 h 924"/>
                <a:gd name="T8" fmla="*/ 462 w 924"/>
                <a:gd name="T9" fmla="*/ 891 h 924"/>
                <a:gd name="T10" fmla="*/ 462 w 924"/>
                <a:gd name="T11" fmla="*/ 0 h 924"/>
                <a:gd name="T12" fmla="*/ 0 w 924"/>
                <a:gd name="T13" fmla="*/ 462 h 924"/>
                <a:gd name="T14" fmla="*/ 462 w 924"/>
                <a:gd name="T15" fmla="*/ 924 h 924"/>
                <a:gd name="T16" fmla="*/ 924 w 924"/>
                <a:gd name="T17" fmla="*/ 462 h 924"/>
                <a:gd name="T18" fmla="*/ 462 w 924"/>
                <a:gd name="T19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4" h="924">
                  <a:moveTo>
                    <a:pt x="462" y="891"/>
                  </a:moveTo>
                  <a:cubicBezTo>
                    <a:pt x="225" y="891"/>
                    <a:pt x="32" y="699"/>
                    <a:pt x="32" y="462"/>
                  </a:cubicBezTo>
                  <a:cubicBezTo>
                    <a:pt x="32" y="225"/>
                    <a:pt x="225" y="32"/>
                    <a:pt x="462" y="32"/>
                  </a:cubicBezTo>
                  <a:cubicBezTo>
                    <a:pt x="699" y="32"/>
                    <a:pt x="892" y="225"/>
                    <a:pt x="892" y="462"/>
                  </a:cubicBezTo>
                  <a:cubicBezTo>
                    <a:pt x="892" y="699"/>
                    <a:pt x="699" y="891"/>
                    <a:pt x="462" y="891"/>
                  </a:cubicBezTo>
                  <a:moveTo>
                    <a:pt x="462" y="0"/>
                  </a:moveTo>
                  <a:cubicBezTo>
                    <a:pt x="207" y="0"/>
                    <a:pt x="0" y="207"/>
                    <a:pt x="0" y="462"/>
                  </a:cubicBezTo>
                  <a:cubicBezTo>
                    <a:pt x="0" y="717"/>
                    <a:pt x="207" y="924"/>
                    <a:pt x="462" y="924"/>
                  </a:cubicBezTo>
                  <a:cubicBezTo>
                    <a:pt x="717" y="924"/>
                    <a:pt x="924" y="717"/>
                    <a:pt x="924" y="462"/>
                  </a:cubicBezTo>
                  <a:cubicBezTo>
                    <a:pt x="924" y="207"/>
                    <a:pt x="717" y="0"/>
                    <a:pt x="462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4793250" y="3864008"/>
              <a:ext cx="2605501" cy="2604120"/>
            </a:xfrm>
            <a:custGeom>
              <a:avLst/>
              <a:gdLst>
                <a:gd name="T0" fmla="*/ 398 w 796"/>
                <a:gd name="T1" fmla="*/ 765 h 796"/>
                <a:gd name="T2" fmla="*/ 31 w 796"/>
                <a:gd name="T3" fmla="*/ 398 h 796"/>
                <a:gd name="T4" fmla="*/ 398 w 796"/>
                <a:gd name="T5" fmla="*/ 31 h 796"/>
                <a:gd name="T6" fmla="*/ 765 w 796"/>
                <a:gd name="T7" fmla="*/ 398 h 796"/>
                <a:gd name="T8" fmla="*/ 398 w 796"/>
                <a:gd name="T9" fmla="*/ 765 h 796"/>
                <a:gd name="T10" fmla="*/ 398 w 796"/>
                <a:gd name="T11" fmla="*/ 0 h 796"/>
                <a:gd name="T12" fmla="*/ 0 w 796"/>
                <a:gd name="T13" fmla="*/ 398 h 796"/>
                <a:gd name="T14" fmla="*/ 398 w 796"/>
                <a:gd name="T15" fmla="*/ 796 h 796"/>
                <a:gd name="T16" fmla="*/ 796 w 796"/>
                <a:gd name="T17" fmla="*/ 398 h 796"/>
                <a:gd name="T18" fmla="*/ 398 w 796"/>
                <a:gd name="T19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6" h="796">
                  <a:moveTo>
                    <a:pt x="398" y="765"/>
                  </a:moveTo>
                  <a:cubicBezTo>
                    <a:pt x="195" y="765"/>
                    <a:pt x="31" y="601"/>
                    <a:pt x="31" y="398"/>
                  </a:cubicBezTo>
                  <a:cubicBezTo>
                    <a:pt x="31" y="195"/>
                    <a:pt x="195" y="31"/>
                    <a:pt x="398" y="31"/>
                  </a:cubicBezTo>
                  <a:cubicBezTo>
                    <a:pt x="601" y="31"/>
                    <a:pt x="765" y="195"/>
                    <a:pt x="765" y="398"/>
                  </a:cubicBezTo>
                  <a:cubicBezTo>
                    <a:pt x="765" y="601"/>
                    <a:pt x="601" y="765"/>
                    <a:pt x="398" y="765"/>
                  </a:cubicBezTo>
                  <a:moveTo>
                    <a:pt x="398" y="0"/>
                  </a:moveTo>
                  <a:cubicBezTo>
                    <a:pt x="178" y="0"/>
                    <a:pt x="0" y="178"/>
                    <a:pt x="0" y="398"/>
                  </a:cubicBezTo>
                  <a:cubicBezTo>
                    <a:pt x="0" y="618"/>
                    <a:pt x="178" y="796"/>
                    <a:pt x="398" y="796"/>
                  </a:cubicBezTo>
                  <a:cubicBezTo>
                    <a:pt x="618" y="796"/>
                    <a:pt x="796" y="618"/>
                    <a:pt x="796" y="398"/>
                  </a:cubicBezTo>
                  <a:cubicBezTo>
                    <a:pt x="796" y="178"/>
                    <a:pt x="618" y="0"/>
                    <a:pt x="398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4996330" y="4067088"/>
              <a:ext cx="2199341" cy="2197960"/>
            </a:xfrm>
            <a:custGeom>
              <a:avLst/>
              <a:gdLst>
                <a:gd name="T0" fmla="*/ 336 w 672"/>
                <a:gd name="T1" fmla="*/ 639 h 672"/>
                <a:gd name="T2" fmla="*/ 33 w 672"/>
                <a:gd name="T3" fmla="*/ 336 h 672"/>
                <a:gd name="T4" fmla="*/ 336 w 672"/>
                <a:gd name="T5" fmla="*/ 32 h 672"/>
                <a:gd name="T6" fmla="*/ 640 w 672"/>
                <a:gd name="T7" fmla="*/ 336 h 672"/>
                <a:gd name="T8" fmla="*/ 336 w 672"/>
                <a:gd name="T9" fmla="*/ 639 h 672"/>
                <a:gd name="T10" fmla="*/ 336 w 672"/>
                <a:gd name="T11" fmla="*/ 0 h 672"/>
                <a:gd name="T12" fmla="*/ 0 w 672"/>
                <a:gd name="T13" fmla="*/ 336 h 672"/>
                <a:gd name="T14" fmla="*/ 336 w 672"/>
                <a:gd name="T15" fmla="*/ 672 h 672"/>
                <a:gd name="T16" fmla="*/ 672 w 672"/>
                <a:gd name="T17" fmla="*/ 336 h 672"/>
                <a:gd name="T18" fmla="*/ 336 w 67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2" h="672">
                  <a:moveTo>
                    <a:pt x="336" y="639"/>
                  </a:moveTo>
                  <a:cubicBezTo>
                    <a:pt x="168" y="639"/>
                    <a:pt x="33" y="503"/>
                    <a:pt x="33" y="336"/>
                  </a:cubicBezTo>
                  <a:cubicBezTo>
                    <a:pt x="33" y="168"/>
                    <a:pt x="168" y="32"/>
                    <a:pt x="336" y="32"/>
                  </a:cubicBezTo>
                  <a:cubicBezTo>
                    <a:pt x="504" y="32"/>
                    <a:pt x="640" y="168"/>
                    <a:pt x="640" y="336"/>
                  </a:cubicBezTo>
                  <a:cubicBezTo>
                    <a:pt x="640" y="503"/>
                    <a:pt x="504" y="639"/>
                    <a:pt x="336" y="639"/>
                  </a:cubicBezTo>
                  <a:moveTo>
                    <a:pt x="336" y="0"/>
                  </a:moveTo>
                  <a:cubicBezTo>
                    <a:pt x="151" y="0"/>
                    <a:pt x="0" y="150"/>
                    <a:pt x="0" y="336"/>
                  </a:cubicBezTo>
                  <a:cubicBezTo>
                    <a:pt x="0" y="521"/>
                    <a:pt x="151" y="672"/>
                    <a:pt x="336" y="672"/>
                  </a:cubicBezTo>
                  <a:cubicBezTo>
                    <a:pt x="521" y="672"/>
                    <a:pt x="672" y="521"/>
                    <a:pt x="672" y="336"/>
                  </a:cubicBezTo>
                  <a:cubicBezTo>
                    <a:pt x="672" y="150"/>
                    <a:pt x="521" y="0"/>
                    <a:pt x="336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5204936" y="4275694"/>
              <a:ext cx="1780748" cy="1780748"/>
            </a:xfrm>
            <a:custGeom>
              <a:avLst/>
              <a:gdLst>
                <a:gd name="T0" fmla="*/ 272 w 544"/>
                <a:gd name="T1" fmla="*/ 513 h 544"/>
                <a:gd name="T2" fmla="*/ 31 w 544"/>
                <a:gd name="T3" fmla="*/ 272 h 544"/>
                <a:gd name="T4" fmla="*/ 272 w 544"/>
                <a:gd name="T5" fmla="*/ 31 h 544"/>
                <a:gd name="T6" fmla="*/ 513 w 544"/>
                <a:gd name="T7" fmla="*/ 272 h 544"/>
                <a:gd name="T8" fmla="*/ 272 w 544"/>
                <a:gd name="T9" fmla="*/ 513 h 544"/>
                <a:gd name="T10" fmla="*/ 272 w 544"/>
                <a:gd name="T11" fmla="*/ 0 h 544"/>
                <a:gd name="T12" fmla="*/ 0 w 544"/>
                <a:gd name="T13" fmla="*/ 272 h 544"/>
                <a:gd name="T14" fmla="*/ 272 w 544"/>
                <a:gd name="T15" fmla="*/ 544 h 544"/>
                <a:gd name="T16" fmla="*/ 544 w 544"/>
                <a:gd name="T17" fmla="*/ 272 h 544"/>
                <a:gd name="T18" fmla="*/ 272 w 544"/>
                <a:gd name="T1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4" h="544">
                  <a:moveTo>
                    <a:pt x="272" y="513"/>
                  </a:moveTo>
                  <a:cubicBezTo>
                    <a:pt x="139" y="513"/>
                    <a:pt x="31" y="405"/>
                    <a:pt x="31" y="272"/>
                  </a:cubicBezTo>
                  <a:cubicBezTo>
                    <a:pt x="31" y="139"/>
                    <a:pt x="139" y="31"/>
                    <a:pt x="272" y="31"/>
                  </a:cubicBezTo>
                  <a:cubicBezTo>
                    <a:pt x="405" y="31"/>
                    <a:pt x="513" y="139"/>
                    <a:pt x="513" y="272"/>
                  </a:cubicBezTo>
                  <a:cubicBezTo>
                    <a:pt x="513" y="405"/>
                    <a:pt x="405" y="513"/>
                    <a:pt x="272" y="513"/>
                  </a:cubicBezTo>
                  <a:moveTo>
                    <a:pt x="272" y="0"/>
                  </a:moveTo>
                  <a:cubicBezTo>
                    <a:pt x="122" y="0"/>
                    <a:pt x="0" y="121"/>
                    <a:pt x="0" y="272"/>
                  </a:cubicBezTo>
                  <a:cubicBezTo>
                    <a:pt x="0" y="422"/>
                    <a:pt x="122" y="544"/>
                    <a:pt x="272" y="544"/>
                  </a:cubicBezTo>
                  <a:cubicBezTo>
                    <a:pt x="422" y="544"/>
                    <a:pt x="544" y="422"/>
                    <a:pt x="544" y="272"/>
                  </a:cubicBezTo>
                  <a:cubicBezTo>
                    <a:pt x="544" y="121"/>
                    <a:pt x="422" y="0"/>
                    <a:pt x="272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Freeform 13"/>
          <p:cNvSpPr>
            <a:spLocks/>
          </p:cNvSpPr>
          <p:nvPr/>
        </p:nvSpPr>
        <p:spPr bwMode="auto">
          <a:xfrm>
            <a:off x="4423009" y="4865592"/>
            <a:ext cx="1037504" cy="1793181"/>
          </a:xfrm>
          <a:custGeom>
            <a:avLst/>
            <a:gdLst>
              <a:gd name="T0" fmla="*/ 103 w 317"/>
              <a:gd name="T1" fmla="*/ 310 h 548"/>
              <a:gd name="T2" fmla="*/ 56 w 317"/>
              <a:gd name="T3" fmla="*/ 21 h 548"/>
              <a:gd name="T4" fmla="*/ 56 w 317"/>
              <a:gd name="T5" fmla="*/ 21 h 548"/>
              <a:gd name="T6" fmla="*/ 56 w 317"/>
              <a:gd name="T7" fmla="*/ 19 h 548"/>
              <a:gd name="T8" fmla="*/ 37 w 317"/>
              <a:gd name="T9" fmla="*/ 0 h 548"/>
              <a:gd name="T10" fmla="*/ 18 w 317"/>
              <a:gd name="T11" fmla="*/ 14 h 548"/>
              <a:gd name="T12" fmla="*/ 18 w 317"/>
              <a:gd name="T13" fmla="*/ 14 h 548"/>
              <a:gd name="T14" fmla="*/ 18 w 317"/>
              <a:gd name="T15" fmla="*/ 15 h 548"/>
              <a:gd name="T16" fmla="*/ 18 w 317"/>
              <a:gd name="T17" fmla="*/ 17 h 548"/>
              <a:gd name="T18" fmla="*/ 70 w 317"/>
              <a:gd name="T19" fmla="*/ 328 h 548"/>
              <a:gd name="T20" fmla="*/ 315 w 317"/>
              <a:gd name="T21" fmla="*/ 548 h 548"/>
              <a:gd name="T22" fmla="*/ 317 w 317"/>
              <a:gd name="T23" fmla="*/ 508 h 548"/>
              <a:gd name="T24" fmla="*/ 103 w 317"/>
              <a:gd name="T25" fmla="*/ 31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548">
                <a:moveTo>
                  <a:pt x="103" y="310"/>
                </a:moveTo>
                <a:cubicBezTo>
                  <a:pt x="57" y="223"/>
                  <a:pt x="38" y="122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0"/>
                  <a:pt x="56" y="20"/>
                  <a:pt x="56" y="19"/>
                </a:cubicBezTo>
                <a:cubicBezTo>
                  <a:pt x="56" y="9"/>
                  <a:pt x="47" y="0"/>
                  <a:pt x="37" y="0"/>
                </a:cubicBezTo>
                <a:cubicBezTo>
                  <a:pt x="28" y="0"/>
                  <a:pt x="20" y="6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7"/>
                </a:cubicBezTo>
                <a:cubicBezTo>
                  <a:pt x="0" y="126"/>
                  <a:pt x="20" y="235"/>
                  <a:pt x="70" y="328"/>
                </a:cubicBezTo>
                <a:cubicBezTo>
                  <a:pt x="122" y="425"/>
                  <a:pt x="207" y="504"/>
                  <a:pt x="315" y="548"/>
                </a:cubicBezTo>
                <a:cubicBezTo>
                  <a:pt x="317" y="508"/>
                  <a:pt x="317" y="508"/>
                  <a:pt x="317" y="508"/>
                </a:cubicBezTo>
                <a:cubicBezTo>
                  <a:pt x="223" y="466"/>
                  <a:pt x="149" y="395"/>
                  <a:pt x="103" y="3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4547344" y="4105770"/>
            <a:ext cx="920076" cy="2421762"/>
          </a:xfrm>
          <a:custGeom>
            <a:avLst/>
            <a:gdLst>
              <a:gd name="T0" fmla="*/ 102 w 281"/>
              <a:gd name="T1" fmla="*/ 522 h 740"/>
              <a:gd name="T2" fmla="*/ 59 w 281"/>
              <a:gd name="T3" fmla="*/ 260 h 740"/>
              <a:gd name="T4" fmla="*/ 74 w 281"/>
              <a:gd name="T5" fmla="*/ 200 h 740"/>
              <a:gd name="T6" fmla="*/ 176 w 281"/>
              <a:gd name="T7" fmla="*/ 37 h 740"/>
              <a:gd name="T8" fmla="*/ 176 w 281"/>
              <a:gd name="T9" fmla="*/ 37 h 740"/>
              <a:gd name="T10" fmla="*/ 183 w 281"/>
              <a:gd name="T11" fmla="*/ 21 h 740"/>
              <a:gd name="T12" fmla="*/ 162 w 281"/>
              <a:gd name="T13" fmla="*/ 0 h 740"/>
              <a:gd name="T14" fmla="*/ 146 w 281"/>
              <a:gd name="T15" fmla="*/ 8 h 740"/>
              <a:gd name="T16" fmla="*/ 34 w 281"/>
              <a:gd name="T17" fmla="*/ 187 h 740"/>
              <a:gd name="T18" fmla="*/ 18 w 281"/>
              <a:gd name="T19" fmla="*/ 253 h 740"/>
              <a:gd name="T20" fmla="*/ 65 w 281"/>
              <a:gd name="T21" fmla="*/ 542 h 740"/>
              <a:gd name="T22" fmla="*/ 279 w 281"/>
              <a:gd name="T23" fmla="*/ 740 h 740"/>
              <a:gd name="T24" fmla="*/ 281 w 281"/>
              <a:gd name="T25" fmla="*/ 695 h 740"/>
              <a:gd name="T26" fmla="*/ 102 w 281"/>
              <a:gd name="T27" fmla="*/ 52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1" h="740">
                <a:moveTo>
                  <a:pt x="102" y="522"/>
                </a:moveTo>
                <a:cubicBezTo>
                  <a:pt x="60" y="444"/>
                  <a:pt x="43" y="352"/>
                  <a:pt x="59" y="260"/>
                </a:cubicBezTo>
                <a:cubicBezTo>
                  <a:pt x="62" y="240"/>
                  <a:pt x="67" y="220"/>
                  <a:pt x="74" y="200"/>
                </a:cubicBezTo>
                <a:cubicBezTo>
                  <a:pt x="95" y="136"/>
                  <a:pt x="131" y="81"/>
                  <a:pt x="176" y="37"/>
                </a:cubicBezTo>
                <a:cubicBezTo>
                  <a:pt x="176" y="37"/>
                  <a:pt x="176" y="37"/>
                  <a:pt x="176" y="37"/>
                </a:cubicBezTo>
                <a:cubicBezTo>
                  <a:pt x="180" y="33"/>
                  <a:pt x="183" y="27"/>
                  <a:pt x="183" y="21"/>
                </a:cubicBezTo>
                <a:cubicBezTo>
                  <a:pt x="183" y="9"/>
                  <a:pt x="174" y="0"/>
                  <a:pt x="162" y="0"/>
                </a:cubicBezTo>
                <a:cubicBezTo>
                  <a:pt x="155" y="0"/>
                  <a:pt x="150" y="3"/>
                  <a:pt x="146" y="8"/>
                </a:cubicBezTo>
                <a:cubicBezTo>
                  <a:pt x="96" y="56"/>
                  <a:pt x="57" y="117"/>
                  <a:pt x="34" y="187"/>
                </a:cubicBezTo>
                <a:cubicBezTo>
                  <a:pt x="27" y="209"/>
                  <a:pt x="21" y="231"/>
                  <a:pt x="18" y="253"/>
                </a:cubicBezTo>
                <a:cubicBezTo>
                  <a:pt x="0" y="354"/>
                  <a:pt x="19" y="455"/>
                  <a:pt x="65" y="542"/>
                </a:cubicBezTo>
                <a:cubicBezTo>
                  <a:pt x="111" y="627"/>
                  <a:pt x="185" y="698"/>
                  <a:pt x="279" y="740"/>
                </a:cubicBezTo>
                <a:cubicBezTo>
                  <a:pt x="281" y="695"/>
                  <a:pt x="281" y="695"/>
                  <a:pt x="281" y="695"/>
                </a:cubicBezTo>
                <a:cubicBezTo>
                  <a:pt x="203" y="656"/>
                  <a:pt x="141" y="595"/>
                  <a:pt x="102" y="5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4528003" y="5905859"/>
            <a:ext cx="925602" cy="896591"/>
          </a:xfrm>
          <a:custGeom>
            <a:avLst/>
            <a:gdLst>
              <a:gd name="T0" fmla="*/ 38 w 283"/>
              <a:gd name="T1" fmla="*/ 10 h 274"/>
              <a:gd name="T2" fmla="*/ 37 w 283"/>
              <a:gd name="T3" fmla="*/ 10 h 274"/>
              <a:gd name="T4" fmla="*/ 20 w 283"/>
              <a:gd name="T5" fmla="*/ 0 h 274"/>
              <a:gd name="T6" fmla="*/ 0 w 283"/>
              <a:gd name="T7" fmla="*/ 21 h 274"/>
              <a:gd name="T8" fmla="*/ 3 w 283"/>
              <a:gd name="T9" fmla="*/ 32 h 274"/>
              <a:gd name="T10" fmla="*/ 281 w 283"/>
              <a:gd name="T11" fmla="*/ 274 h 274"/>
              <a:gd name="T12" fmla="*/ 283 w 283"/>
              <a:gd name="T13" fmla="*/ 230 h 274"/>
              <a:gd name="T14" fmla="*/ 38 w 283"/>
              <a:gd name="T15" fmla="*/ 1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74">
                <a:moveTo>
                  <a:pt x="38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4" y="4"/>
                  <a:pt x="27" y="0"/>
                  <a:pt x="20" y="0"/>
                </a:cubicBezTo>
                <a:cubicBezTo>
                  <a:pt x="9" y="0"/>
                  <a:pt x="0" y="10"/>
                  <a:pt x="0" y="21"/>
                </a:cubicBezTo>
                <a:cubicBezTo>
                  <a:pt x="0" y="25"/>
                  <a:pt x="1" y="29"/>
                  <a:pt x="3" y="32"/>
                </a:cubicBezTo>
                <a:cubicBezTo>
                  <a:pt x="62" y="140"/>
                  <a:pt x="158" y="228"/>
                  <a:pt x="281" y="274"/>
                </a:cubicBezTo>
                <a:cubicBezTo>
                  <a:pt x="283" y="230"/>
                  <a:pt x="283" y="230"/>
                  <a:pt x="283" y="230"/>
                </a:cubicBezTo>
                <a:cubicBezTo>
                  <a:pt x="175" y="186"/>
                  <a:pt x="90" y="107"/>
                  <a:pt x="38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6593339" y="4337861"/>
            <a:ext cx="1105197" cy="2347162"/>
          </a:xfrm>
          <a:custGeom>
            <a:avLst/>
            <a:gdLst>
              <a:gd name="T0" fmla="*/ 257 w 338"/>
              <a:gd name="T1" fmla="*/ 11 h 717"/>
              <a:gd name="T2" fmla="*/ 254 w 338"/>
              <a:gd name="T3" fmla="*/ 7 h 717"/>
              <a:gd name="T4" fmla="*/ 254 w 338"/>
              <a:gd name="T5" fmla="*/ 6 h 717"/>
              <a:gd name="T6" fmla="*/ 239 w 338"/>
              <a:gd name="T7" fmla="*/ 0 h 717"/>
              <a:gd name="T8" fmla="*/ 220 w 338"/>
              <a:gd name="T9" fmla="*/ 19 h 717"/>
              <a:gd name="T10" fmla="*/ 224 w 338"/>
              <a:gd name="T11" fmla="*/ 29 h 717"/>
              <a:gd name="T12" fmla="*/ 223 w 338"/>
              <a:gd name="T13" fmla="*/ 29 h 717"/>
              <a:gd name="T14" fmla="*/ 275 w 338"/>
              <a:gd name="T15" fmla="*/ 353 h 717"/>
              <a:gd name="T16" fmla="*/ 263 w 338"/>
              <a:gd name="T17" fmla="*/ 399 h 717"/>
              <a:gd name="T18" fmla="*/ 3 w 338"/>
              <a:gd name="T19" fmla="*/ 675 h 717"/>
              <a:gd name="T20" fmla="*/ 0 w 338"/>
              <a:gd name="T21" fmla="*/ 717 h 717"/>
              <a:gd name="T22" fmla="*/ 299 w 338"/>
              <a:gd name="T23" fmla="*/ 411 h 717"/>
              <a:gd name="T24" fmla="*/ 304 w 338"/>
              <a:gd name="T25" fmla="*/ 396 h 717"/>
              <a:gd name="T26" fmla="*/ 307 w 338"/>
              <a:gd name="T27" fmla="*/ 385 h 717"/>
              <a:gd name="T28" fmla="*/ 308 w 338"/>
              <a:gd name="T29" fmla="*/ 381 h 717"/>
              <a:gd name="T30" fmla="*/ 314 w 338"/>
              <a:gd name="T31" fmla="*/ 352 h 717"/>
              <a:gd name="T32" fmla="*/ 315 w 338"/>
              <a:gd name="T33" fmla="*/ 347 h 717"/>
              <a:gd name="T34" fmla="*/ 257 w 338"/>
              <a:gd name="T35" fmla="*/ 11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8" h="717">
                <a:moveTo>
                  <a:pt x="257" y="11"/>
                </a:moveTo>
                <a:cubicBezTo>
                  <a:pt x="256" y="10"/>
                  <a:pt x="255" y="8"/>
                  <a:pt x="254" y="7"/>
                </a:cubicBezTo>
                <a:cubicBezTo>
                  <a:pt x="254" y="6"/>
                  <a:pt x="254" y="6"/>
                  <a:pt x="254" y="6"/>
                </a:cubicBezTo>
                <a:cubicBezTo>
                  <a:pt x="250" y="2"/>
                  <a:pt x="245" y="0"/>
                  <a:pt x="239" y="0"/>
                </a:cubicBezTo>
                <a:cubicBezTo>
                  <a:pt x="229" y="0"/>
                  <a:pt x="220" y="8"/>
                  <a:pt x="220" y="19"/>
                </a:cubicBezTo>
                <a:cubicBezTo>
                  <a:pt x="220" y="22"/>
                  <a:pt x="222" y="26"/>
                  <a:pt x="224" y="29"/>
                </a:cubicBezTo>
                <a:cubicBezTo>
                  <a:pt x="223" y="29"/>
                  <a:pt x="223" y="29"/>
                  <a:pt x="223" y="29"/>
                </a:cubicBezTo>
                <a:cubicBezTo>
                  <a:pt x="279" y="124"/>
                  <a:pt x="300" y="239"/>
                  <a:pt x="275" y="353"/>
                </a:cubicBezTo>
                <a:cubicBezTo>
                  <a:pt x="272" y="368"/>
                  <a:pt x="268" y="384"/>
                  <a:pt x="263" y="399"/>
                </a:cubicBezTo>
                <a:cubicBezTo>
                  <a:pt x="220" y="530"/>
                  <a:pt x="122" y="627"/>
                  <a:pt x="3" y="675"/>
                </a:cubicBezTo>
                <a:cubicBezTo>
                  <a:pt x="0" y="717"/>
                  <a:pt x="0" y="717"/>
                  <a:pt x="0" y="717"/>
                </a:cubicBezTo>
                <a:cubicBezTo>
                  <a:pt x="136" y="668"/>
                  <a:pt x="250" y="559"/>
                  <a:pt x="299" y="411"/>
                </a:cubicBezTo>
                <a:cubicBezTo>
                  <a:pt x="301" y="406"/>
                  <a:pt x="302" y="401"/>
                  <a:pt x="304" y="396"/>
                </a:cubicBezTo>
                <a:cubicBezTo>
                  <a:pt x="305" y="392"/>
                  <a:pt x="306" y="389"/>
                  <a:pt x="307" y="385"/>
                </a:cubicBezTo>
                <a:cubicBezTo>
                  <a:pt x="307" y="384"/>
                  <a:pt x="307" y="383"/>
                  <a:pt x="308" y="381"/>
                </a:cubicBezTo>
                <a:cubicBezTo>
                  <a:pt x="310" y="372"/>
                  <a:pt x="313" y="362"/>
                  <a:pt x="314" y="352"/>
                </a:cubicBezTo>
                <a:cubicBezTo>
                  <a:pt x="315" y="351"/>
                  <a:pt x="315" y="349"/>
                  <a:pt x="315" y="347"/>
                </a:cubicBezTo>
                <a:cubicBezTo>
                  <a:pt x="338" y="229"/>
                  <a:pt x="315" y="110"/>
                  <a:pt x="257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6435849" y="3782500"/>
            <a:ext cx="1138352" cy="2764373"/>
          </a:xfrm>
          <a:custGeom>
            <a:avLst/>
            <a:gdLst>
              <a:gd name="T0" fmla="*/ 271 w 348"/>
              <a:gd name="T1" fmla="*/ 199 h 845"/>
              <a:gd name="T2" fmla="*/ 25 w 348"/>
              <a:gd name="T3" fmla="*/ 1 h 845"/>
              <a:gd name="T4" fmla="*/ 25 w 348"/>
              <a:gd name="T5" fmla="*/ 1 h 845"/>
              <a:gd name="T6" fmla="*/ 21 w 348"/>
              <a:gd name="T7" fmla="*/ 0 h 845"/>
              <a:gd name="T8" fmla="*/ 0 w 348"/>
              <a:gd name="T9" fmla="*/ 21 h 845"/>
              <a:gd name="T10" fmla="*/ 17 w 348"/>
              <a:gd name="T11" fmla="*/ 42 h 845"/>
              <a:gd name="T12" fmla="*/ 238 w 348"/>
              <a:gd name="T13" fmla="*/ 225 h 845"/>
              <a:gd name="T14" fmla="*/ 280 w 348"/>
              <a:gd name="T15" fmla="*/ 525 h 845"/>
              <a:gd name="T16" fmla="*/ 271 w 348"/>
              <a:gd name="T17" fmla="*/ 556 h 845"/>
              <a:gd name="T18" fmla="*/ 55 w 348"/>
              <a:gd name="T19" fmla="*/ 798 h 845"/>
              <a:gd name="T20" fmla="*/ 51 w 348"/>
              <a:gd name="T21" fmla="*/ 845 h 845"/>
              <a:gd name="T22" fmla="*/ 311 w 348"/>
              <a:gd name="T23" fmla="*/ 569 h 845"/>
              <a:gd name="T24" fmla="*/ 323 w 348"/>
              <a:gd name="T25" fmla="*/ 523 h 845"/>
              <a:gd name="T26" fmla="*/ 271 w 348"/>
              <a:gd name="T27" fmla="*/ 199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" h="845">
                <a:moveTo>
                  <a:pt x="271" y="199"/>
                </a:moveTo>
                <a:cubicBezTo>
                  <a:pt x="218" y="109"/>
                  <a:pt x="133" y="36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1"/>
                  <a:pt x="22" y="0"/>
                  <a:pt x="21" y="0"/>
                </a:cubicBezTo>
                <a:cubicBezTo>
                  <a:pt x="9" y="0"/>
                  <a:pt x="0" y="10"/>
                  <a:pt x="0" y="21"/>
                </a:cubicBezTo>
                <a:cubicBezTo>
                  <a:pt x="0" y="32"/>
                  <a:pt x="7" y="40"/>
                  <a:pt x="17" y="42"/>
                </a:cubicBezTo>
                <a:cubicBezTo>
                  <a:pt x="114" y="75"/>
                  <a:pt x="190" y="142"/>
                  <a:pt x="238" y="225"/>
                </a:cubicBezTo>
                <a:cubicBezTo>
                  <a:pt x="288" y="313"/>
                  <a:pt x="306" y="420"/>
                  <a:pt x="280" y="525"/>
                </a:cubicBezTo>
                <a:cubicBezTo>
                  <a:pt x="277" y="535"/>
                  <a:pt x="274" y="545"/>
                  <a:pt x="271" y="556"/>
                </a:cubicBezTo>
                <a:cubicBezTo>
                  <a:pt x="234" y="667"/>
                  <a:pt x="154" y="752"/>
                  <a:pt x="55" y="798"/>
                </a:cubicBezTo>
                <a:cubicBezTo>
                  <a:pt x="51" y="845"/>
                  <a:pt x="51" y="845"/>
                  <a:pt x="51" y="845"/>
                </a:cubicBezTo>
                <a:cubicBezTo>
                  <a:pt x="170" y="797"/>
                  <a:pt x="268" y="700"/>
                  <a:pt x="311" y="569"/>
                </a:cubicBezTo>
                <a:cubicBezTo>
                  <a:pt x="316" y="554"/>
                  <a:pt x="320" y="538"/>
                  <a:pt x="323" y="523"/>
                </a:cubicBezTo>
                <a:cubicBezTo>
                  <a:pt x="348" y="409"/>
                  <a:pt x="327" y="294"/>
                  <a:pt x="271" y="1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6579524" y="5425098"/>
            <a:ext cx="1181179" cy="1403600"/>
          </a:xfrm>
          <a:custGeom>
            <a:avLst/>
            <a:gdLst>
              <a:gd name="T0" fmla="*/ 340 w 361"/>
              <a:gd name="T1" fmla="*/ 0 h 429"/>
              <a:gd name="T2" fmla="*/ 319 w 361"/>
              <a:gd name="T3" fmla="*/ 15 h 429"/>
              <a:gd name="T4" fmla="*/ 319 w 361"/>
              <a:gd name="T5" fmla="*/ 20 h 429"/>
              <a:gd name="T6" fmla="*/ 318 w 361"/>
              <a:gd name="T7" fmla="*/ 20 h 429"/>
              <a:gd name="T8" fmla="*/ 312 w 361"/>
              <a:gd name="T9" fmla="*/ 49 h 429"/>
              <a:gd name="T10" fmla="*/ 311 w 361"/>
              <a:gd name="T11" fmla="*/ 53 h 429"/>
              <a:gd name="T12" fmla="*/ 308 w 361"/>
              <a:gd name="T13" fmla="*/ 64 h 429"/>
              <a:gd name="T14" fmla="*/ 303 w 361"/>
              <a:gd name="T15" fmla="*/ 79 h 429"/>
              <a:gd name="T16" fmla="*/ 4 w 361"/>
              <a:gd name="T17" fmla="*/ 385 h 429"/>
              <a:gd name="T18" fmla="*/ 0 w 361"/>
              <a:gd name="T19" fmla="*/ 429 h 429"/>
              <a:gd name="T20" fmla="*/ 342 w 361"/>
              <a:gd name="T21" fmla="*/ 92 h 429"/>
              <a:gd name="T22" fmla="*/ 358 w 361"/>
              <a:gd name="T23" fmla="*/ 33 h 429"/>
              <a:gd name="T24" fmla="*/ 361 w 361"/>
              <a:gd name="T25" fmla="*/ 22 h 429"/>
              <a:gd name="T26" fmla="*/ 340 w 361"/>
              <a:gd name="T27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1" h="429">
                <a:moveTo>
                  <a:pt x="340" y="0"/>
                </a:moveTo>
                <a:cubicBezTo>
                  <a:pt x="330" y="0"/>
                  <a:pt x="322" y="7"/>
                  <a:pt x="319" y="15"/>
                </a:cubicBezTo>
                <a:cubicBezTo>
                  <a:pt x="319" y="17"/>
                  <a:pt x="319" y="18"/>
                  <a:pt x="319" y="20"/>
                </a:cubicBezTo>
                <a:cubicBezTo>
                  <a:pt x="318" y="20"/>
                  <a:pt x="318" y="20"/>
                  <a:pt x="318" y="20"/>
                </a:cubicBezTo>
                <a:cubicBezTo>
                  <a:pt x="317" y="30"/>
                  <a:pt x="314" y="40"/>
                  <a:pt x="312" y="49"/>
                </a:cubicBezTo>
                <a:cubicBezTo>
                  <a:pt x="311" y="51"/>
                  <a:pt x="311" y="52"/>
                  <a:pt x="311" y="53"/>
                </a:cubicBezTo>
                <a:cubicBezTo>
                  <a:pt x="310" y="57"/>
                  <a:pt x="309" y="60"/>
                  <a:pt x="308" y="64"/>
                </a:cubicBezTo>
                <a:cubicBezTo>
                  <a:pt x="306" y="69"/>
                  <a:pt x="305" y="74"/>
                  <a:pt x="303" y="79"/>
                </a:cubicBezTo>
                <a:cubicBezTo>
                  <a:pt x="254" y="227"/>
                  <a:pt x="140" y="336"/>
                  <a:pt x="4" y="385"/>
                </a:cubicBezTo>
                <a:cubicBezTo>
                  <a:pt x="0" y="429"/>
                  <a:pt x="0" y="429"/>
                  <a:pt x="0" y="429"/>
                </a:cubicBezTo>
                <a:cubicBezTo>
                  <a:pt x="156" y="380"/>
                  <a:pt x="287" y="259"/>
                  <a:pt x="342" y="92"/>
                </a:cubicBezTo>
                <a:cubicBezTo>
                  <a:pt x="348" y="72"/>
                  <a:pt x="354" y="53"/>
                  <a:pt x="358" y="33"/>
                </a:cubicBezTo>
                <a:cubicBezTo>
                  <a:pt x="360" y="30"/>
                  <a:pt x="361" y="26"/>
                  <a:pt x="361" y="22"/>
                </a:cubicBezTo>
                <a:cubicBezTo>
                  <a:pt x="361" y="10"/>
                  <a:pt x="351" y="0"/>
                  <a:pt x="3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5961995" y="6171106"/>
            <a:ext cx="19341" cy="41445"/>
          </a:xfrm>
          <a:custGeom>
            <a:avLst/>
            <a:gdLst>
              <a:gd name="T0" fmla="*/ 0 w 6"/>
              <a:gd name="T1" fmla="*/ 0 h 13"/>
              <a:gd name="T2" fmla="*/ 6 w 6"/>
              <a:gd name="T3" fmla="*/ 13 h 13"/>
              <a:gd name="T4" fmla="*/ 0 w 6"/>
              <a:gd name="T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3">
                <a:moveTo>
                  <a:pt x="0" y="0"/>
                </a:moveTo>
                <a:cubicBezTo>
                  <a:pt x="2" y="4"/>
                  <a:pt x="4" y="8"/>
                  <a:pt x="6" y="13"/>
                </a:cubicBezTo>
                <a:cubicBezTo>
                  <a:pt x="4" y="8"/>
                  <a:pt x="2" y="4"/>
                  <a:pt x="0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7" name="Rectangle 31"/>
          <p:cNvSpPr>
            <a:spLocks noChangeArrowheads="1"/>
          </p:cNvSpPr>
          <p:nvPr/>
        </p:nvSpPr>
        <p:spPr bwMode="auto">
          <a:xfrm>
            <a:off x="6007585" y="6271955"/>
            <a:ext cx="1382" cy="2763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6" name="Group 125"/>
          <p:cNvGrpSpPr/>
          <p:nvPr/>
        </p:nvGrpSpPr>
        <p:grpSpPr>
          <a:xfrm>
            <a:off x="4064281" y="2326505"/>
            <a:ext cx="917543" cy="917543"/>
            <a:chOff x="5568818" y="4268069"/>
            <a:chExt cx="1054364" cy="1054364"/>
          </a:xfrm>
        </p:grpSpPr>
        <p:sp>
          <p:nvSpPr>
            <p:cNvPr id="127" name="Rectangle 126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210176" y="2326505"/>
            <a:ext cx="917543" cy="917543"/>
            <a:chOff x="5568818" y="4268069"/>
            <a:chExt cx="1054364" cy="1054364"/>
          </a:xfrm>
        </p:grpSpPr>
        <p:sp>
          <p:nvSpPr>
            <p:cNvPr id="134" name="Rectangle 133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173217" y="3608316"/>
            <a:ext cx="917543" cy="917543"/>
            <a:chOff x="5568818" y="4268069"/>
            <a:chExt cx="1054364" cy="1054364"/>
          </a:xfrm>
        </p:grpSpPr>
        <p:sp>
          <p:nvSpPr>
            <p:cNvPr id="150" name="Rectangle 149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103195" y="3608316"/>
            <a:ext cx="917543" cy="917543"/>
            <a:chOff x="5568818" y="4268069"/>
            <a:chExt cx="1054364" cy="1054364"/>
          </a:xfrm>
        </p:grpSpPr>
        <p:sp>
          <p:nvSpPr>
            <p:cNvPr id="148" name="Rectangle 147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168394" y="5331210"/>
            <a:ext cx="917543" cy="917543"/>
            <a:chOff x="5568818" y="4268069"/>
            <a:chExt cx="1054364" cy="1054364"/>
          </a:xfrm>
        </p:grpSpPr>
        <p:sp>
          <p:nvSpPr>
            <p:cNvPr id="179" name="Rectangle 178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106063" y="5331210"/>
            <a:ext cx="917543" cy="917543"/>
            <a:chOff x="5568818" y="4268069"/>
            <a:chExt cx="1054364" cy="1054364"/>
          </a:xfrm>
        </p:grpSpPr>
        <p:sp>
          <p:nvSpPr>
            <p:cNvPr id="174" name="Rectangle 173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188912" y="2464009"/>
            <a:ext cx="1847113" cy="616588"/>
            <a:chOff x="8624616" y="2386149"/>
            <a:chExt cx="1847113" cy="616588"/>
          </a:xfrm>
        </p:grpSpPr>
        <p:sp>
          <p:nvSpPr>
            <p:cNvPr id="186" name="TextBox 185"/>
            <p:cNvSpPr txBox="1"/>
            <p:nvPr/>
          </p:nvSpPr>
          <p:spPr>
            <a:xfrm>
              <a:off x="8624616" y="2386149"/>
              <a:ext cx="1129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Stopwords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624616" y="2679572"/>
              <a:ext cx="18471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Tokens or stems to be ignored.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9048257" y="3739699"/>
            <a:ext cx="1847113" cy="823120"/>
            <a:chOff x="8624616" y="3853724"/>
            <a:chExt cx="1847113" cy="823120"/>
          </a:xfrm>
        </p:grpSpPr>
        <p:sp>
          <p:nvSpPr>
            <p:cNvPr id="189" name="TextBox 188"/>
            <p:cNvSpPr txBox="1"/>
            <p:nvPr/>
          </p:nvSpPr>
          <p:spPr>
            <a:xfrm>
              <a:off x="8624616" y="3853724"/>
              <a:ext cx="15213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Parts of speech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624616" y="4147147"/>
              <a:ext cx="1847113" cy="52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Part of speech tagging; e.g., verbs, nouns.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9055405" y="5482148"/>
            <a:ext cx="1847113" cy="1053952"/>
            <a:chOff x="8624616" y="5270803"/>
            <a:chExt cx="1847113" cy="1053952"/>
          </a:xfrm>
        </p:grpSpPr>
        <p:sp>
          <p:nvSpPr>
            <p:cNvPr id="192" name="TextBox 191"/>
            <p:cNvSpPr txBox="1"/>
            <p:nvPr/>
          </p:nvSpPr>
          <p:spPr>
            <a:xfrm>
              <a:off x="8624616" y="5270803"/>
              <a:ext cx="1527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Representation</a:t>
              </a:r>
              <a:endParaRPr lang="id-ID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624616" y="5564226"/>
              <a:ext cx="1847113" cy="76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Segments can be represented in many ways; e.g., bag-of-words, sequences.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2148485" y="2489518"/>
            <a:ext cx="1847113" cy="1078253"/>
            <a:chOff x="2019206" y="2386149"/>
            <a:chExt cx="1847113" cy="1078253"/>
          </a:xfrm>
        </p:grpSpPr>
        <p:sp>
          <p:nvSpPr>
            <p:cNvPr id="195" name="TextBox 194"/>
            <p:cNvSpPr txBox="1"/>
            <p:nvPr/>
          </p:nvSpPr>
          <p:spPr>
            <a:xfrm>
              <a:off x="2814876" y="2386149"/>
              <a:ext cx="1051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Segments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019206" y="2679572"/>
              <a:ext cx="18471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“Units” of discourse or printing;</a:t>
              </a:r>
            </a:p>
            <a:p>
              <a:pPr algn="r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e.g., pages, paragraphs, sentences.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282146" y="3774833"/>
            <a:ext cx="1847114" cy="847421"/>
            <a:chOff x="2019206" y="3853724"/>
            <a:chExt cx="1847114" cy="847421"/>
          </a:xfrm>
        </p:grpSpPr>
        <p:sp>
          <p:nvSpPr>
            <p:cNvPr id="198" name="TextBox 197"/>
            <p:cNvSpPr txBox="1"/>
            <p:nvPr/>
          </p:nvSpPr>
          <p:spPr>
            <a:xfrm>
              <a:off x="3060009" y="3853724"/>
              <a:ext cx="80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Tokens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019206" y="4147147"/>
              <a:ext cx="18471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Symbols as they appear;  inflected, contracted, etc.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196238" y="5482148"/>
            <a:ext cx="1898790" cy="847421"/>
            <a:chOff x="1967529" y="5270803"/>
            <a:chExt cx="1898790" cy="847421"/>
          </a:xfrm>
        </p:grpSpPr>
        <p:sp>
          <p:nvSpPr>
            <p:cNvPr id="201" name="TextBox 200"/>
            <p:cNvSpPr txBox="1"/>
            <p:nvPr/>
          </p:nvSpPr>
          <p:spPr>
            <a:xfrm>
              <a:off x="1967529" y="5270803"/>
              <a:ext cx="1898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Stems and Lemmas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19206" y="5564226"/>
              <a:ext cx="18471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“Uninflected” tokens; e.g., de-conjugated or de-pluralized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4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6283842"/>
            <a:ext cx="12192000" cy="574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1" name="Freeform 150"/>
          <p:cNvSpPr/>
          <p:nvPr/>
        </p:nvSpPr>
        <p:spPr>
          <a:xfrm>
            <a:off x="5613739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0" name="Freeform 149"/>
          <p:cNvSpPr/>
          <p:nvPr/>
        </p:nvSpPr>
        <p:spPr>
          <a:xfrm>
            <a:off x="5896116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9" name="Freeform 148"/>
          <p:cNvSpPr/>
          <p:nvPr/>
        </p:nvSpPr>
        <p:spPr>
          <a:xfrm>
            <a:off x="6199748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4601604" y="1417488"/>
            <a:ext cx="298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How would you generate text?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6998" y="680759"/>
            <a:ext cx="6298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Forward problem in NLP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885497" y="3483749"/>
            <a:ext cx="1416136" cy="3374251"/>
            <a:chOff x="8885497" y="3483749"/>
            <a:chExt cx="1416136" cy="3374251"/>
          </a:xfrm>
        </p:grpSpPr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8885497" y="3483749"/>
              <a:ext cx="473138" cy="1099254"/>
            </a:xfrm>
            <a:custGeom>
              <a:avLst/>
              <a:gdLst>
                <a:gd name="T0" fmla="*/ 433 w 433"/>
                <a:gd name="T1" fmla="*/ 499 h 1006"/>
                <a:gd name="T2" fmla="*/ 0 w 433"/>
                <a:gd name="T3" fmla="*/ 0 h 1006"/>
                <a:gd name="T4" fmla="*/ 0 w 433"/>
                <a:gd name="T5" fmla="*/ 506 h 1006"/>
                <a:gd name="T6" fmla="*/ 433 w 433"/>
                <a:gd name="T7" fmla="*/ 1006 h 1006"/>
                <a:gd name="T8" fmla="*/ 433 w 433"/>
                <a:gd name="T9" fmla="*/ 499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006">
                  <a:moveTo>
                    <a:pt x="433" y="499"/>
                  </a:moveTo>
                  <a:lnTo>
                    <a:pt x="0" y="0"/>
                  </a:lnTo>
                  <a:lnTo>
                    <a:pt x="0" y="506"/>
                  </a:lnTo>
                  <a:lnTo>
                    <a:pt x="433" y="1006"/>
                  </a:lnTo>
                  <a:lnTo>
                    <a:pt x="433" y="49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8885497" y="3483749"/>
              <a:ext cx="1416136" cy="3374251"/>
              <a:chOff x="8885497" y="3483749"/>
              <a:chExt cx="1416136" cy="3374251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9358635" y="4029006"/>
                <a:ext cx="942998" cy="28289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8885497" y="3483749"/>
                <a:ext cx="1416136" cy="545256"/>
              </a:xfrm>
              <a:custGeom>
                <a:avLst/>
                <a:gdLst>
                  <a:gd name="T0" fmla="*/ 863 w 1296"/>
                  <a:gd name="T1" fmla="*/ 0 h 499"/>
                  <a:gd name="T2" fmla="*/ 0 w 1296"/>
                  <a:gd name="T3" fmla="*/ 0 h 499"/>
                  <a:gd name="T4" fmla="*/ 433 w 1296"/>
                  <a:gd name="T5" fmla="*/ 499 h 499"/>
                  <a:gd name="T6" fmla="*/ 1296 w 1296"/>
                  <a:gd name="T7" fmla="*/ 499 h 499"/>
                  <a:gd name="T8" fmla="*/ 863 w 1296"/>
                  <a:gd name="T9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6" h="499">
                    <a:moveTo>
                      <a:pt x="863" y="0"/>
                    </a:moveTo>
                    <a:lnTo>
                      <a:pt x="0" y="0"/>
                    </a:lnTo>
                    <a:lnTo>
                      <a:pt x="433" y="499"/>
                    </a:lnTo>
                    <a:lnTo>
                      <a:pt x="1296" y="499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8885497" y="3747090"/>
                <a:ext cx="473138" cy="641413"/>
              </a:xfrm>
              <a:custGeom>
                <a:avLst/>
                <a:gdLst>
                  <a:gd name="T0" fmla="*/ 433 w 433"/>
                  <a:gd name="T1" fmla="*/ 500 h 587"/>
                  <a:gd name="T2" fmla="*/ 0 w 433"/>
                  <a:gd name="T3" fmla="*/ 0 h 587"/>
                  <a:gd name="T4" fmla="*/ 0 w 433"/>
                  <a:gd name="T5" fmla="*/ 88 h 587"/>
                  <a:gd name="T6" fmla="*/ 433 w 433"/>
                  <a:gd name="T7" fmla="*/ 587 h 587"/>
                  <a:gd name="T8" fmla="*/ 433 w 433"/>
                  <a:gd name="T9" fmla="*/ 50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587">
                    <a:moveTo>
                      <a:pt x="433" y="50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433" y="587"/>
                    </a:lnTo>
                    <a:lnTo>
                      <a:pt x="433" y="50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9358635" y="4195096"/>
                <a:ext cx="640321" cy="289565"/>
              </a:xfrm>
              <a:custGeom>
                <a:avLst/>
                <a:gdLst>
                  <a:gd name="T0" fmla="*/ 0 w 586"/>
                  <a:gd name="T1" fmla="*/ 90 h 265"/>
                  <a:gd name="T2" fmla="*/ 419 w 586"/>
                  <a:gd name="T3" fmla="*/ 90 h 265"/>
                  <a:gd name="T4" fmla="*/ 419 w 586"/>
                  <a:gd name="T5" fmla="*/ 0 h 265"/>
                  <a:gd name="T6" fmla="*/ 586 w 586"/>
                  <a:gd name="T7" fmla="*/ 132 h 265"/>
                  <a:gd name="T8" fmla="*/ 419 w 586"/>
                  <a:gd name="T9" fmla="*/ 265 h 265"/>
                  <a:gd name="T10" fmla="*/ 419 w 586"/>
                  <a:gd name="T11" fmla="*/ 177 h 265"/>
                  <a:gd name="T12" fmla="*/ 0 w 586"/>
                  <a:gd name="T13" fmla="*/ 177 h 265"/>
                  <a:gd name="T14" fmla="*/ 0 w 586"/>
                  <a:gd name="T15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6" h="265">
                    <a:moveTo>
                      <a:pt x="0" y="90"/>
                    </a:moveTo>
                    <a:lnTo>
                      <a:pt x="419" y="90"/>
                    </a:lnTo>
                    <a:lnTo>
                      <a:pt x="419" y="0"/>
                    </a:lnTo>
                    <a:lnTo>
                      <a:pt x="586" y="132"/>
                    </a:lnTo>
                    <a:lnTo>
                      <a:pt x="419" y="265"/>
                    </a:lnTo>
                    <a:lnTo>
                      <a:pt x="419" y="177"/>
                    </a:lnTo>
                    <a:lnTo>
                      <a:pt x="0" y="177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941407" y="4036654"/>
            <a:ext cx="1417229" cy="2821346"/>
            <a:chOff x="7941407" y="4036654"/>
            <a:chExt cx="1417229" cy="2821346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8412359" y="4583003"/>
              <a:ext cx="946276" cy="22749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941407" y="4036654"/>
              <a:ext cx="470953" cy="1099254"/>
            </a:xfrm>
            <a:custGeom>
              <a:avLst/>
              <a:gdLst>
                <a:gd name="T0" fmla="*/ 431 w 431"/>
                <a:gd name="T1" fmla="*/ 500 h 1006"/>
                <a:gd name="T2" fmla="*/ 0 w 431"/>
                <a:gd name="T3" fmla="*/ 0 h 1006"/>
                <a:gd name="T4" fmla="*/ 0 w 431"/>
                <a:gd name="T5" fmla="*/ 507 h 1006"/>
                <a:gd name="T6" fmla="*/ 431 w 431"/>
                <a:gd name="T7" fmla="*/ 1006 h 1006"/>
                <a:gd name="T8" fmla="*/ 431 w 431"/>
                <a:gd name="T9" fmla="*/ 50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006">
                  <a:moveTo>
                    <a:pt x="431" y="500"/>
                  </a:moveTo>
                  <a:lnTo>
                    <a:pt x="0" y="0"/>
                  </a:lnTo>
                  <a:lnTo>
                    <a:pt x="0" y="507"/>
                  </a:lnTo>
                  <a:lnTo>
                    <a:pt x="431" y="1006"/>
                  </a:lnTo>
                  <a:lnTo>
                    <a:pt x="431" y="5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941407" y="4036654"/>
              <a:ext cx="1417229" cy="546349"/>
            </a:xfrm>
            <a:custGeom>
              <a:avLst/>
              <a:gdLst>
                <a:gd name="T0" fmla="*/ 864 w 1297"/>
                <a:gd name="T1" fmla="*/ 0 h 500"/>
                <a:gd name="T2" fmla="*/ 0 w 1297"/>
                <a:gd name="T3" fmla="*/ 0 h 500"/>
                <a:gd name="T4" fmla="*/ 431 w 1297"/>
                <a:gd name="T5" fmla="*/ 500 h 500"/>
                <a:gd name="T6" fmla="*/ 1297 w 1297"/>
                <a:gd name="T7" fmla="*/ 500 h 500"/>
                <a:gd name="T8" fmla="*/ 864 w 1297"/>
                <a:gd name="T9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7" h="500">
                  <a:moveTo>
                    <a:pt x="864" y="0"/>
                  </a:moveTo>
                  <a:lnTo>
                    <a:pt x="0" y="0"/>
                  </a:lnTo>
                  <a:lnTo>
                    <a:pt x="431" y="500"/>
                  </a:lnTo>
                  <a:lnTo>
                    <a:pt x="1297" y="50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7941407" y="4301087"/>
              <a:ext cx="470953" cy="641413"/>
            </a:xfrm>
            <a:custGeom>
              <a:avLst/>
              <a:gdLst>
                <a:gd name="T0" fmla="*/ 431 w 431"/>
                <a:gd name="T1" fmla="*/ 499 h 587"/>
                <a:gd name="T2" fmla="*/ 0 w 431"/>
                <a:gd name="T3" fmla="*/ 0 h 587"/>
                <a:gd name="T4" fmla="*/ 0 w 431"/>
                <a:gd name="T5" fmla="*/ 87 h 587"/>
                <a:gd name="T6" fmla="*/ 431 w 431"/>
                <a:gd name="T7" fmla="*/ 587 h 587"/>
                <a:gd name="T8" fmla="*/ 431 w 431"/>
                <a:gd name="T9" fmla="*/ 49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587">
                  <a:moveTo>
                    <a:pt x="431" y="499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431" y="587"/>
                  </a:lnTo>
                  <a:lnTo>
                    <a:pt x="431" y="49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8412359" y="4750186"/>
              <a:ext cx="641414" cy="287379"/>
            </a:xfrm>
            <a:custGeom>
              <a:avLst/>
              <a:gdLst>
                <a:gd name="T0" fmla="*/ 0 w 587"/>
                <a:gd name="T1" fmla="*/ 88 h 263"/>
                <a:gd name="T2" fmla="*/ 419 w 587"/>
                <a:gd name="T3" fmla="*/ 88 h 263"/>
                <a:gd name="T4" fmla="*/ 419 w 587"/>
                <a:gd name="T5" fmla="*/ 0 h 263"/>
                <a:gd name="T6" fmla="*/ 587 w 587"/>
                <a:gd name="T7" fmla="*/ 131 h 263"/>
                <a:gd name="T8" fmla="*/ 419 w 587"/>
                <a:gd name="T9" fmla="*/ 263 h 263"/>
                <a:gd name="T10" fmla="*/ 419 w 587"/>
                <a:gd name="T11" fmla="*/ 176 h 263"/>
                <a:gd name="T12" fmla="*/ 0 w 587"/>
                <a:gd name="T13" fmla="*/ 176 h 263"/>
                <a:gd name="T14" fmla="*/ 0 w 587"/>
                <a:gd name="T15" fmla="*/ 8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263">
                  <a:moveTo>
                    <a:pt x="0" y="88"/>
                  </a:moveTo>
                  <a:lnTo>
                    <a:pt x="419" y="88"/>
                  </a:lnTo>
                  <a:lnTo>
                    <a:pt x="419" y="0"/>
                  </a:lnTo>
                  <a:lnTo>
                    <a:pt x="587" y="131"/>
                  </a:lnTo>
                  <a:lnTo>
                    <a:pt x="419" y="263"/>
                  </a:lnTo>
                  <a:lnTo>
                    <a:pt x="419" y="176"/>
                  </a:lnTo>
                  <a:lnTo>
                    <a:pt x="0" y="17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21960" y="4163179"/>
            <a:ext cx="354012" cy="352956"/>
            <a:chOff x="2138511" y="2464802"/>
            <a:chExt cx="354012" cy="352956"/>
          </a:xfrm>
        </p:grpSpPr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2229829" y="2555417"/>
              <a:ext cx="171376" cy="1717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16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286917" y="3598730"/>
            <a:ext cx="354012" cy="352956"/>
            <a:chOff x="2138511" y="2986677"/>
            <a:chExt cx="354012" cy="352956"/>
          </a:xfrm>
        </p:grpSpPr>
        <p:sp>
          <p:nvSpPr>
            <p:cNvPr id="169" name="Oval 168"/>
            <p:cNvSpPr>
              <a:spLocks noChangeArrowheads="1"/>
            </p:cNvSpPr>
            <p:nvPr/>
          </p:nvSpPr>
          <p:spPr bwMode="auto">
            <a:xfrm>
              <a:off x="2229829" y="3077292"/>
              <a:ext cx="171376" cy="1717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169"/>
            <p:cNvSpPr>
              <a:spLocks noEditPoints="1"/>
            </p:cNvSpPr>
            <p:nvPr/>
          </p:nvSpPr>
          <p:spPr bwMode="auto">
            <a:xfrm>
              <a:off x="2138511" y="2986677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10434" y="3040471"/>
            <a:ext cx="354012" cy="352956"/>
            <a:chOff x="2138511" y="3551867"/>
            <a:chExt cx="354012" cy="352956"/>
          </a:xfrm>
        </p:grpSpPr>
        <p:sp>
          <p:nvSpPr>
            <p:cNvPr id="172" name="Oval 171"/>
            <p:cNvSpPr>
              <a:spLocks noChangeArrowheads="1"/>
            </p:cNvSpPr>
            <p:nvPr/>
          </p:nvSpPr>
          <p:spPr bwMode="auto">
            <a:xfrm>
              <a:off x="2229829" y="3642482"/>
              <a:ext cx="171376" cy="1717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172"/>
            <p:cNvSpPr>
              <a:spLocks noEditPoints="1"/>
            </p:cNvSpPr>
            <p:nvPr/>
          </p:nvSpPr>
          <p:spPr bwMode="auto">
            <a:xfrm>
              <a:off x="2138511" y="3551867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2" name="Freeform 15"/>
          <p:cNvSpPr>
            <a:spLocks noEditPoints="1"/>
          </p:cNvSpPr>
          <p:nvPr/>
        </p:nvSpPr>
        <p:spPr bwMode="auto">
          <a:xfrm>
            <a:off x="8649917" y="6174827"/>
            <a:ext cx="427770" cy="348207"/>
          </a:xfrm>
          <a:custGeom>
            <a:avLst/>
            <a:gdLst>
              <a:gd name="T0" fmla="*/ 192 w 384"/>
              <a:gd name="T1" fmla="*/ 72 h 312"/>
              <a:gd name="T2" fmla="*/ 0 w 384"/>
              <a:gd name="T3" fmla="*/ 0 h 312"/>
              <a:gd name="T4" fmla="*/ 0 w 384"/>
              <a:gd name="T5" fmla="*/ 264 h 312"/>
              <a:gd name="T6" fmla="*/ 12 w 384"/>
              <a:gd name="T7" fmla="*/ 264 h 312"/>
              <a:gd name="T8" fmla="*/ 24 w 384"/>
              <a:gd name="T9" fmla="*/ 264 h 312"/>
              <a:gd name="T10" fmla="*/ 24 w 384"/>
              <a:gd name="T11" fmla="*/ 288 h 312"/>
              <a:gd name="T12" fmla="*/ 168 w 384"/>
              <a:gd name="T13" fmla="*/ 312 h 312"/>
              <a:gd name="T14" fmla="*/ 216 w 384"/>
              <a:gd name="T15" fmla="*/ 312 h 312"/>
              <a:gd name="T16" fmla="*/ 360 w 384"/>
              <a:gd name="T17" fmla="*/ 288 h 312"/>
              <a:gd name="T18" fmla="*/ 360 w 384"/>
              <a:gd name="T19" fmla="*/ 264 h 312"/>
              <a:gd name="T20" fmla="*/ 372 w 384"/>
              <a:gd name="T21" fmla="*/ 264 h 312"/>
              <a:gd name="T22" fmla="*/ 384 w 384"/>
              <a:gd name="T23" fmla="*/ 264 h 312"/>
              <a:gd name="T24" fmla="*/ 384 w 384"/>
              <a:gd name="T25" fmla="*/ 0 h 312"/>
              <a:gd name="T26" fmla="*/ 192 w 384"/>
              <a:gd name="T27" fmla="*/ 72 h 312"/>
              <a:gd name="T28" fmla="*/ 168 w 384"/>
              <a:gd name="T29" fmla="*/ 251 h 312"/>
              <a:gd name="T30" fmla="*/ 24 w 384"/>
              <a:gd name="T31" fmla="*/ 228 h 312"/>
              <a:gd name="T32" fmla="*/ 24 w 384"/>
              <a:gd name="T33" fmla="*/ 24 h 312"/>
              <a:gd name="T34" fmla="*/ 57 w 384"/>
              <a:gd name="T35" fmla="*/ 25 h 312"/>
              <a:gd name="T36" fmla="*/ 63 w 384"/>
              <a:gd name="T37" fmla="*/ 26 h 312"/>
              <a:gd name="T38" fmla="*/ 65 w 384"/>
              <a:gd name="T39" fmla="*/ 26 h 312"/>
              <a:gd name="T40" fmla="*/ 167 w 384"/>
              <a:gd name="T41" fmla="*/ 67 h 312"/>
              <a:gd name="T42" fmla="*/ 168 w 384"/>
              <a:gd name="T43" fmla="*/ 72 h 312"/>
              <a:gd name="T44" fmla="*/ 168 w 384"/>
              <a:gd name="T45" fmla="*/ 251 h 312"/>
              <a:gd name="T46" fmla="*/ 360 w 384"/>
              <a:gd name="T47" fmla="*/ 228 h 312"/>
              <a:gd name="T48" fmla="*/ 216 w 384"/>
              <a:gd name="T49" fmla="*/ 251 h 312"/>
              <a:gd name="T50" fmla="*/ 216 w 384"/>
              <a:gd name="T51" fmla="*/ 72 h 312"/>
              <a:gd name="T52" fmla="*/ 360 w 384"/>
              <a:gd name="T53" fmla="*/ 24 h 312"/>
              <a:gd name="T54" fmla="*/ 360 w 384"/>
              <a:gd name="T55" fmla="*/ 22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4" h="312">
                <a:moveTo>
                  <a:pt x="192" y="72"/>
                </a:moveTo>
                <a:cubicBezTo>
                  <a:pt x="192" y="12"/>
                  <a:pt x="58" y="0"/>
                  <a:pt x="0" y="0"/>
                </a:cubicBezTo>
                <a:cubicBezTo>
                  <a:pt x="0" y="264"/>
                  <a:pt x="0" y="264"/>
                  <a:pt x="0" y="264"/>
                </a:cubicBezTo>
                <a:cubicBezTo>
                  <a:pt x="12" y="264"/>
                  <a:pt x="12" y="264"/>
                  <a:pt x="12" y="264"/>
                </a:cubicBezTo>
                <a:cubicBezTo>
                  <a:pt x="16" y="264"/>
                  <a:pt x="20" y="264"/>
                  <a:pt x="24" y="264"/>
                </a:cubicBezTo>
                <a:cubicBezTo>
                  <a:pt x="24" y="288"/>
                  <a:pt x="24" y="288"/>
                  <a:pt x="24" y="288"/>
                </a:cubicBezTo>
                <a:cubicBezTo>
                  <a:pt x="72" y="288"/>
                  <a:pt x="168" y="274"/>
                  <a:pt x="168" y="312"/>
                </a:cubicBezTo>
                <a:cubicBezTo>
                  <a:pt x="216" y="312"/>
                  <a:pt x="216" y="312"/>
                  <a:pt x="216" y="312"/>
                </a:cubicBezTo>
                <a:cubicBezTo>
                  <a:pt x="216" y="274"/>
                  <a:pt x="312" y="288"/>
                  <a:pt x="360" y="288"/>
                </a:cubicBezTo>
                <a:cubicBezTo>
                  <a:pt x="360" y="264"/>
                  <a:pt x="360" y="264"/>
                  <a:pt x="360" y="264"/>
                </a:cubicBezTo>
                <a:cubicBezTo>
                  <a:pt x="364" y="264"/>
                  <a:pt x="368" y="264"/>
                  <a:pt x="372" y="264"/>
                </a:cubicBezTo>
                <a:cubicBezTo>
                  <a:pt x="384" y="264"/>
                  <a:pt x="384" y="264"/>
                  <a:pt x="384" y="264"/>
                </a:cubicBezTo>
                <a:cubicBezTo>
                  <a:pt x="384" y="0"/>
                  <a:pt x="384" y="0"/>
                  <a:pt x="384" y="0"/>
                </a:cubicBezTo>
                <a:cubicBezTo>
                  <a:pt x="326" y="0"/>
                  <a:pt x="192" y="12"/>
                  <a:pt x="192" y="72"/>
                </a:cubicBezTo>
                <a:close/>
                <a:moveTo>
                  <a:pt x="168" y="251"/>
                </a:moveTo>
                <a:cubicBezTo>
                  <a:pt x="133" y="230"/>
                  <a:pt x="67" y="228"/>
                  <a:pt x="24" y="22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47" y="25"/>
                  <a:pt x="57" y="25"/>
                </a:cubicBezTo>
                <a:cubicBezTo>
                  <a:pt x="63" y="26"/>
                  <a:pt x="63" y="26"/>
                  <a:pt x="63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112" y="29"/>
                  <a:pt x="162" y="39"/>
                  <a:pt x="167" y="67"/>
                </a:cubicBezTo>
                <a:cubicBezTo>
                  <a:pt x="168" y="72"/>
                  <a:pt x="168" y="72"/>
                  <a:pt x="168" y="72"/>
                </a:cubicBezTo>
                <a:lnTo>
                  <a:pt x="168" y="251"/>
                </a:lnTo>
                <a:close/>
                <a:moveTo>
                  <a:pt x="360" y="228"/>
                </a:moveTo>
                <a:cubicBezTo>
                  <a:pt x="317" y="228"/>
                  <a:pt x="251" y="230"/>
                  <a:pt x="216" y="251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6" y="56"/>
                  <a:pt x="241" y="25"/>
                  <a:pt x="360" y="24"/>
                </a:cubicBezTo>
                <a:lnTo>
                  <a:pt x="360" y="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TextBox 216"/>
          <p:cNvSpPr txBox="1"/>
          <p:nvPr/>
        </p:nvSpPr>
        <p:spPr>
          <a:xfrm>
            <a:off x="1792147" y="2594392"/>
            <a:ext cx="3157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 + parameters = data.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96223" y="4590653"/>
            <a:ext cx="1416136" cy="2267347"/>
            <a:chOff x="6996223" y="4590653"/>
            <a:chExt cx="1416136" cy="2267347"/>
          </a:xfrm>
        </p:grpSpPr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996223" y="4590653"/>
              <a:ext cx="1416136" cy="545256"/>
            </a:xfrm>
            <a:custGeom>
              <a:avLst/>
              <a:gdLst>
                <a:gd name="T0" fmla="*/ 865 w 1296"/>
                <a:gd name="T1" fmla="*/ 0 h 499"/>
                <a:gd name="T2" fmla="*/ 0 w 1296"/>
                <a:gd name="T3" fmla="*/ 0 h 499"/>
                <a:gd name="T4" fmla="*/ 432 w 1296"/>
                <a:gd name="T5" fmla="*/ 499 h 499"/>
                <a:gd name="T6" fmla="*/ 1296 w 1296"/>
                <a:gd name="T7" fmla="*/ 499 h 499"/>
                <a:gd name="T8" fmla="*/ 865 w 1296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499">
                  <a:moveTo>
                    <a:pt x="865" y="0"/>
                  </a:moveTo>
                  <a:lnTo>
                    <a:pt x="0" y="0"/>
                  </a:lnTo>
                  <a:lnTo>
                    <a:pt x="432" y="499"/>
                  </a:lnTo>
                  <a:lnTo>
                    <a:pt x="1296" y="499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7468268" y="5135908"/>
              <a:ext cx="944091" cy="17220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6996223" y="4590653"/>
              <a:ext cx="472045" cy="2267347"/>
            </a:xfrm>
            <a:custGeom>
              <a:avLst/>
              <a:gdLst>
                <a:gd name="T0" fmla="*/ 432 w 432"/>
                <a:gd name="T1" fmla="*/ 499 h 2075"/>
                <a:gd name="T2" fmla="*/ 0 w 432"/>
                <a:gd name="T3" fmla="*/ 0 h 2075"/>
                <a:gd name="T4" fmla="*/ 0 w 432"/>
                <a:gd name="T5" fmla="*/ 1576 h 2075"/>
                <a:gd name="T6" fmla="*/ 432 w 432"/>
                <a:gd name="T7" fmla="*/ 2075 h 2075"/>
                <a:gd name="T8" fmla="*/ 432 w 432"/>
                <a:gd name="T9" fmla="*/ 499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075">
                  <a:moveTo>
                    <a:pt x="432" y="499"/>
                  </a:moveTo>
                  <a:lnTo>
                    <a:pt x="0" y="0"/>
                  </a:lnTo>
                  <a:lnTo>
                    <a:pt x="0" y="1576"/>
                  </a:lnTo>
                  <a:lnTo>
                    <a:pt x="432" y="2075"/>
                  </a:lnTo>
                  <a:lnTo>
                    <a:pt x="432" y="4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7468268" y="5304184"/>
              <a:ext cx="641414" cy="286287"/>
            </a:xfrm>
            <a:custGeom>
              <a:avLst/>
              <a:gdLst>
                <a:gd name="T0" fmla="*/ 0 w 587"/>
                <a:gd name="T1" fmla="*/ 87 h 262"/>
                <a:gd name="T2" fmla="*/ 419 w 587"/>
                <a:gd name="T3" fmla="*/ 87 h 262"/>
                <a:gd name="T4" fmla="*/ 419 w 587"/>
                <a:gd name="T5" fmla="*/ 0 h 262"/>
                <a:gd name="T6" fmla="*/ 587 w 587"/>
                <a:gd name="T7" fmla="*/ 130 h 262"/>
                <a:gd name="T8" fmla="*/ 419 w 587"/>
                <a:gd name="T9" fmla="*/ 262 h 262"/>
                <a:gd name="T10" fmla="*/ 419 w 587"/>
                <a:gd name="T11" fmla="*/ 175 h 262"/>
                <a:gd name="T12" fmla="*/ 0 w 587"/>
                <a:gd name="T13" fmla="*/ 175 h 262"/>
                <a:gd name="T14" fmla="*/ 0 w 587"/>
                <a:gd name="T15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262">
                  <a:moveTo>
                    <a:pt x="0" y="87"/>
                  </a:moveTo>
                  <a:lnTo>
                    <a:pt x="419" y="87"/>
                  </a:lnTo>
                  <a:lnTo>
                    <a:pt x="419" y="0"/>
                  </a:lnTo>
                  <a:lnTo>
                    <a:pt x="587" y="130"/>
                  </a:lnTo>
                  <a:lnTo>
                    <a:pt x="419" y="262"/>
                  </a:lnTo>
                  <a:lnTo>
                    <a:pt x="419" y="175"/>
                  </a:lnTo>
                  <a:lnTo>
                    <a:pt x="0" y="17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6996223" y="4853992"/>
              <a:ext cx="472045" cy="641413"/>
            </a:xfrm>
            <a:custGeom>
              <a:avLst/>
              <a:gdLst>
                <a:gd name="T0" fmla="*/ 432 w 432"/>
                <a:gd name="T1" fmla="*/ 499 h 587"/>
                <a:gd name="T2" fmla="*/ 0 w 432"/>
                <a:gd name="T3" fmla="*/ 0 h 587"/>
                <a:gd name="T4" fmla="*/ 0 w 432"/>
                <a:gd name="T5" fmla="*/ 88 h 587"/>
                <a:gd name="T6" fmla="*/ 432 w 432"/>
                <a:gd name="T7" fmla="*/ 587 h 587"/>
                <a:gd name="T8" fmla="*/ 432 w 432"/>
                <a:gd name="T9" fmla="*/ 49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587">
                  <a:moveTo>
                    <a:pt x="432" y="499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32" y="587"/>
                  </a:lnTo>
                  <a:lnTo>
                    <a:pt x="432" y="49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562293" y="6024276"/>
            <a:ext cx="556106" cy="556106"/>
            <a:chOff x="4763" y="-3175"/>
            <a:chExt cx="1450975" cy="1450976"/>
          </a:xfrm>
          <a:solidFill>
            <a:schemeClr val="bg1"/>
          </a:solidFill>
        </p:grpSpPr>
        <p:sp>
          <p:nvSpPr>
            <p:cNvPr id="194" name="Freeform 19"/>
            <p:cNvSpPr>
              <a:spLocks/>
            </p:cNvSpPr>
            <p:nvPr/>
          </p:nvSpPr>
          <p:spPr bwMode="auto">
            <a:xfrm>
              <a:off x="231776" y="158750"/>
              <a:ext cx="161925" cy="161925"/>
            </a:xfrm>
            <a:custGeom>
              <a:avLst/>
              <a:gdLst>
                <a:gd name="T0" fmla="*/ 39 w 43"/>
                <a:gd name="T1" fmla="*/ 22 h 43"/>
                <a:gd name="T2" fmla="*/ 22 w 43"/>
                <a:gd name="T3" fmla="*/ 5 h 43"/>
                <a:gd name="T4" fmla="*/ 5 w 43"/>
                <a:gd name="T5" fmla="*/ 5 h 43"/>
                <a:gd name="T6" fmla="*/ 5 w 43"/>
                <a:gd name="T7" fmla="*/ 22 h 43"/>
                <a:gd name="T8" fmla="*/ 22 w 43"/>
                <a:gd name="T9" fmla="*/ 39 h 43"/>
                <a:gd name="T10" fmla="*/ 39 w 43"/>
                <a:gd name="T11" fmla="*/ 39 h 43"/>
                <a:gd name="T12" fmla="*/ 39 w 43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9" y="22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6" y="43"/>
                    <a:pt x="34" y="43"/>
                    <a:pt x="39" y="39"/>
                  </a:cubicBezTo>
                  <a:cubicBezTo>
                    <a:pt x="43" y="34"/>
                    <a:pt x="43" y="26"/>
                    <a:pt x="3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20"/>
            <p:cNvSpPr>
              <a:spLocks/>
            </p:cNvSpPr>
            <p:nvPr/>
          </p:nvSpPr>
          <p:spPr bwMode="auto">
            <a:xfrm>
              <a:off x="4763" y="630238"/>
              <a:ext cx="180975" cy="92075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21"/>
            <p:cNvSpPr>
              <a:spLocks/>
            </p:cNvSpPr>
            <p:nvPr/>
          </p:nvSpPr>
          <p:spPr bwMode="auto">
            <a:xfrm>
              <a:off x="1274763" y="722313"/>
              <a:ext cx="180975" cy="90488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22"/>
            <p:cNvSpPr>
              <a:spLocks/>
            </p:cNvSpPr>
            <p:nvPr/>
          </p:nvSpPr>
          <p:spPr bwMode="auto">
            <a:xfrm>
              <a:off x="1130301" y="222250"/>
              <a:ext cx="163513" cy="163513"/>
            </a:xfrm>
            <a:custGeom>
              <a:avLst/>
              <a:gdLst>
                <a:gd name="T0" fmla="*/ 38 w 43"/>
                <a:gd name="T1" fmla="*/ 5 h 43"/>
                <a:gd name="T2" fmla="*/ 21 w 43"/>
                <a:gd name="T3" fmla="*/ 5 h 43"/>
                <a:gd name="T4" fmla="*/ 4 w 43"/>
                <a:gd name="T5" fmla="*/ 22 h 43"/>
                <a:gd name="T6" fmla="*/ 4 w 43"/>
                <a:gd name="T7" fmla="*/ 39 h 43"/>
                <a:gd name="T8" fmla="*/ 21 w 43"/>
                <a:gd name="T9" fmla="*/ 39 h 43"/>
                <a:gd name="T10" fmla="*/ 38 w 43"/>
                <a:gd name="T11" fmla="*/ 22 h 43"/>
                <a:gd name="T12" fmla="*/ 38 w 43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8" y="5"/>
                  </a:moveTo>
                  <a:cubicBezTo>
                    <a:pt x="34" y="0"/>
                    <a:pt x="26" y="0"/>
                    <a:pt x="21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6"/>
                    <a:pt x="0" y="34"/>
                    <a:pt x="4" y="39"/>
                  </a:cubicBezTo>
                  <a:cubicBezTo>
                    <a:pt x="9" y="43"/>
                    <a:pt x="17" y="43"/>
                    <a:pt x="21" y="39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9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23"/>
            <p:cNvSpPr>
              <a:spLocks/>
            </p:cNvSpPr>
            <p:nvPr/>
          </p:nvSpPr>
          <p:spPr bwMode="auto">
            <a:xfrm>
              <a:off x="730251" y="-3175"/>
              <a:ext cx="90488" cy="180975"/>
            </a:xfrm>
            <a:custGeom>
              <a:avLst/>
              <a:gdLst>
                <a:gd name="T0" fmla="*/ 12 w 24"/>
                <a:gd name="T1" fmla="*/ 48 h 48"/>
                <a:gd name="T2" fmla="*/ 20 w 24"/>
                <a:gd name="T3" fmla="*/ 44 h 48"/>
                <a:gd name="T4" fmla="*/ 24 w 24"/>
                <a:gd name="T5" fmla="*/ 36 h 48"/>
                <a:gd name="T6" fmla="*/ 24 w 24"/>
                <a:gd name="T7" fmla="*/ 12 h 48"/>
                <a:gd name="T8" fmla="*/ 12 w 24"/>
                <a:gd name="T9" fmla="*/ 0 h 48"/>
                <a:gd name="T10" fmla="*/ 1 w 24"/>
                <a:gd name="T11" fmla="*/ 7 h 48"/>
                <a:gd name="T12" fmla="*/ 0 w 24"/>
                <a:gd name="T13" fmla="*/ 12 h 48"/>
                <a:gd name="T14" fmla="*/ 0 w 24"/>
                <a:gd name="T15" fmla="*/ 36 h 48"/>
                <a:gd name="T16" fmla="*/ 12 w 2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15" y="48"/>
                    <a:pt x="18" y="47"/>
                    <a:pt x="20" y="44"/>
                  </a:cubicBezTo>
                  <a:cubicBezTo>
                    <a:pt x="23" y="42"/>
                    <a:pt x="24" y="39"/>
                    <a:pt x="24" y="3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24"/>
            <p:cNvSpPr>
              <a:spLocks noEditPoints="1"/>
            </p:cNvSpPr>
            <p:nvPr/>
          </p:nvSpPr>
          <p:spPr bwMode="auto">
            <a:xfrm>
              <a:off x="368301" y="358775"/>
              <a:ext cx="725488" cy="815975"/>
            </a:xfrm>
            <a:custGeom>
              <a:avLst/>
              <a:gdLst>
                <a:gd name="T0" fmla="*/ 96 w 192"/>
                <a:gd name="T1" fmla="*/ 0 h 216"/>
                <a:gd name="T2" fmla="*/ 0 w 192"/>
                <a:gd name="T3" fmla="*/ 96 h 216"/>
                <a:gd name="T4" fmla="*/ 48 w 192"/>
                <a:gd name="T5" fmla="*/ 179 h 216"/>
                <a:gd name="T6" fmla="*/ 48 w 192"/>
                <a:gd name="T7" fmla="*/ 216 h 216"/>
                <a:gd name="T8" fmla="*/ 144 w 192"/>
                <a:gd name="T9" fmla="*/ 216 h 216"/>
                <a:gd name="T10" fmla="*/ 144 w 192"/>
                <a:gd name="T11" fmla="*/ 179 h 216"/>
                <a:gd name="T12" fmla="*/ 192 w 192"/>
                <a:gd name="T13" fmla="*/ 96 h 216"/>
                <a:gd name="T14" fmla="*/ 96 w 192"/>
                <a:gd name="T15" fmla="*/ 0 h 216"/>
                <a:gd name="T16" fmla="*/ 132 w 192"/>
                <a:gd name="T17" fmla="*/ 158 h 216"/>
                <a:gd name="T18" fmla="*/ 120 w 192"/>
                <a:gd name="T19" fmla="*/ 165 h 216"/>
                <a:gd name="T20" fmla="*/ 120 w 192"/>
                <a:gd name="T21" fmla="*/ 179 h 216"/>
                <a:gd name="T22" fmla="*/ 120 w 192"/>
                <a:gd name="T23" fmla="*/ 192 h 216"/>
                <a:gd name="T24" fmla="*/ 72 w 192"/>
                <a:gd name="T25" fmla="*/ 192 h 216"/>
                <a:gd name="T26" fmla="*/ 72 w 192"/>
                <a:gd name="T27" fmla="*/ 179 h 216"/>
                <a:gd name="T28" fmla="*/ 72 w 192"/>
                <a:gd name="T29" fmla="*/ 165 h 216"/>
                <a:gd name="T30" fmla="*/ 60 w 192"/>
                <a:gd name="T31" fmla="*/ 158 h 216"/>
                <a:gd name="T32" fmla="*/ 24 w 192"/>
                <a:gd name="T33" fmla="*/ 96 h 216"/>
                <a:gd name="T34" fmla="*/ 96 w 192"/>
                <a:gd name="T35" fmla="*/ 24 h 216"/>
                <a:gd name="T36" fmla="*/ 168 w 192"/>
                <a:gd name="T37" fmla="*/ 96 h 216"/>
                <a:gd name="T38" fmla="*/ 132 w 192"/>
                <a:gd name="T39" fmla="*/ 15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16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31"/>
                    <a:pt x="19" y="162"/>
                    <a:pt x="48" y="179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73" y="162"/>
                    <a:pt x="192" y="131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2" y="158"/>
                  </a:moveTo>
                  <a:cubicBezTo>
                    <a:pt x="120" y="165"/>
                    <a:pt x="120" y="165"/>
                    <a:pt x="120" y="16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37" y="145"/>
                    <a:pt x="24" y="122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ubicBezTo>
                    <a:pt x="136" y="24"/>
                    <a:pt x="168" y="56"/>
                    <a:pt x="168" y="96"/>
                  </a:cubicBezTo>
                  <a:cubicBezTo>
                    <a:pt x="168" y="122"/>
                    <a:pt x="154" y="145"/>
                    <a:pt x="132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25"/>
            <p:cNvSpPr>
              <a:spLocks/>
            </p:cNvSpPr>
            <p:nvPr/>
          </p:nvSpPr>
          <p:spPr bwMode="auto">
            <a:xfrm>
              <a:off x="549276" y="1265238"/>
              <a:ext cx="361950" cy="182563"/>
            </a:xfrm>
            <a:custGeom>
              <a:avLst/>
              <a:gdLst>
                <a:gd name="T0" fmla="*/ 0 w 96"/>
                <a:gd name="T1" fmla="*/ 24 h 48"/>
                <a:gd name="T2" fmla="*/ 25 w 96"/>
                <a:gd name="T3" fmla="*/ 24 h 48"/>
                <a:gd name="T4" fmla="*/ 24 w 96"/>
                <a:gd name="T5" fmla="*/ 27 h 48"/>
                <a:gd name="T6" fmla="*/ 48 w 96"/>
                <a:gd name="T7" fmla="*/ 48 h 48"/>
                <a:gd name="T8" fmla="*/ 72 w 96"/>
                <a:gd name="T9" fmla="*/ 27 h 48"/>
                <a:gd name="T10" fmla="*/ 71 w 96"/>
                <a:gd name="T11" fmla="*/ 24 h 48"/>
                <a:gd name="T12" fmla="*/ 96 w 96"/>
                <a:gd name="T13" fmla="*/ 24 h 48"/>
                <a:gd name="T14" fmla="*/ 96 w 96"/>
                <a:gd name="T15" fmla="*/ 0 h 48"/>
                <a:gd name="T16" fmla="*/ 0 w 96"/>
                <a:gd name="T17" fmla="*/ 0 h 48"/>
                <a:gd name="T18" fmla="*/ 0 w 96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9"/>
                    <a:pt x="35" y="48"/>
                    <a:pt x="48" y="48"/>
                  </a:cubicBezTo>
                  <a:cubicBezTo>
                    <a:pt x="61" y="48"/>
                    <a:pt x="72" y="39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15"/>
          <p:cNvSpPr>
            <a:spLocks noEditPoints="1"/>
          </p:cNvSpPr>
          <p:nvPr/>
        </p:nvSpPr>
        <p:spPr bwMode="auto">
          <a:xfrm>
            <a:off x="9584783" y="6199355"/>
            <a:ext cx="490701" cy="381027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279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0" grpId="0" animBg="1"/>
      <p:bldP spid="149" grpId="0" animBg="1"/>
      <p:bldP spid="2" grpId="0"/>
      <p:bldP spid="3" grpId="0"/>
      <p:bldP spid="192" grpId="0" animBg="1"/>
      <p:bldP spid="217" grpId="0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6283842"/>
            <a:ext cx="12192000" cy="574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1" name="Freeform 150"/>
          <p:cNvSpPr/>
          <p:nvPr/>
        </p:nvSpPr>
        <p:spPr>
          <a:xfrm>
            <a:off x="5613739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0" name="Freeform 149"/>
          <p:cNvSpPr/>
          <p:nvPr/>
        </p:nvSpPr>
        <p:spPr>
          <a:xfrm>
            <a:off x="5896116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9" name="Freeform 148"/>
          <p:cNvSpPr/>
          <p:nvPr/>
        </p:nvSpPr>
        <p:spPr>
          <a:xfrm>
            <a:off x="6199748" y="6271827"/>
            <a:ext cx="2450273" cy="574158"/>
          </a:xfrm>
          <a:custGeom>
            <a:avLst/>
            <a:gdLst>
              <a:gd name="connsiteX0" fmla="*/ 0 w 2450273"/>
              <a:gd name="connsiteY0" fmla="*/ 0 h 574158"/>
              <a:gd name="connsiteX1" fmla="*/ 2450273 w 2450273"/>
              <a:gd name="connsiteY1" fmla="*/ 0 h 574158"/>
              <a:gd name="connsiteX2" fmla="*/ 2450273 w 2450273"/>
              <a:gd name="connsiteY2" fmla="*/ 574158 h 574158"/>
              <a:gd name="connsiteX3" fmla="*/ 451564 w 2450273"/>
              <a:gd name="connsiteY3" fmla="*/ 574158 h 574158"/>
              <a:gd name="connsiteX4" fmla="*/ 0 w 2450273"/>
              <a:gd name="connsiteY4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73" h="574158">
                <a:moveTo>
                  <a:pt x="0" y="0"/>
                </a:moveTo>
                <a:lnTo>
                  <a:pt x="2450273" y="0"/>
                </a:lnTo>
                <a:lnTo>
                  <a:pt x="2450273" y="574158"/>
                </a:lnTo>
                <a:lnTo>
                  <a:pt x="451564" y="5741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4601604" y="1417488"/>
            <a:ext cx="298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How would you generate text?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6998" y="680759"/>
            <a:ext cx="6298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Forward problem in NLP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885497" y="3483749"/>
            <a:ext cx="1416136" cy="3374251"/>
            <a:chOff x="8885497" y="3483749"/>
            <a:chExt cx="1416136" cy="3374251"/>
          </a:xfrm>
        </p:grpSpPr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8885497" y="3483749"/>
              <a:ext cx="473138" cy="1099254"/>
            </a:xfrm>
            <a:custGeom>
              <a:avLst/>
              <a:gdLst>
                <a:gd name="T0" fmla="*/ 433 w 433"/>
                <a:gd name="T1" fmla="*/ 499 h 1006"/>
                <a:gd name="T2" fmla="*/ 0 w 433"/>
                <a:gd name="T3" fmla="*/ 0 h 1006"/>
                <a:gd name="T4" fmla="*/ 0 w 433"/>
                <a:gd name="T5" fmla="*/ 506 h 1006"/>
                <a:gd name="T6" fmla="*/ 433 w 433"/>
                <a:gd name="T7" fmla="*/ 1006 h 1006"/>
                <a:gd name="T8" fmla="*/ 433 w 433"/>
                <a:gd name="T9" fmla="*/ 499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006">
                  <a:moveTo>
                    <a:pt x="433" y="499"/>
                  </a:moveTo>
                  <a:lnTo>
                    <a:pt x="0" y="0"/>
                  </a:lnTo>
                  <a:lnTo>
                    <a:pt x="0" y="506"/>
                  </a:lnTo>
                  <a:lnTo>
                    <a:pt x="433" y="1006"/>
                  </a:lnTo>
                  <a:lnTo>
                    <a:pt x="433" y="49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8885497" y="3483749"/>
              <a:ext cx="1416136" cy="3374251"/>
              <a:chOff x="8885497" y="3483749"/>
              <a:chExt cx="1416136" cy="3374251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9358635" y="4029006"/>
                <a:ext cx="942998" cy="28289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8885497" y="3483749"/>
                <a:ext cx="1416136" cy="545256"/>
              </a:xfrm>
              <a:custGeom>
                <a:avLst/>
                <a:gdLst>
                  <a:gd name="T0" fmla="*/ 863 w 1296"/>
                  <a:gd name="T1" fmla="*/ 0 h 499"/>
                  <a:gd name="T2" fmla="*/ 0 w 1296"/>
                  <a:gd name="T3" fmla="*/ 0 h 499"/>
                  <a:gd name="T4" fmla="*/ 433 w 1296"/>
                  <a:gd name="T5" fmla="*/ 499 h 499"/>
                  <a:gd name="T6" fmla="*/ 1296 w 1296"/>
                  <a:gd name="T7" fmla="*/ 499 h 499"/>
                  <a:gd name="T8" fmla="*/ 863 w 1296"/>
                  <a:gd name="T9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6" h="499">
                    <a:moveTo>
                      <a:pt x="863" y="0"/>
                    </a:moveTo>
                    <a:lnTo>
                      <a:pt x="0" y="0"/>
                    </a:lnTo>
                    <a:lnTo>
                      <a:pt x="433" y="499"/>
                    </a:lnTo>
                    <a:lnTo>
                      <a:pt x="1296" y="499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8885497" y="3747090"/>
                <a:ext cx="473138" cy="641413"/>
              </a:xfrm>
              <a:custGeom>
                <a:avLst/>
                <a:gdLst>
                  <a:gd name="T0" fmla="*/ 433 w 433"/>
                  <a:gd name="T1" fmla="*/ 500 h 587"/>
                  <a:gd name="T2" fmla="*/ 0 w 433"/>
                  <a:gd name="T3" fmla="*/ 0 h 587"/>
                  <a:gd name="T4" fmla="*/ 0 w 433"/>
                  <a:gd name="T5" fmla="*/ 88 h 587"/>
                  <a:gd name="T6" fmla="*/ 433 w 433"/>
                  <a:gd name="T7" fmla="*/ 587 h 587"/>
                  <a:gd name="T8" fmla="*/ 433 w 433"/>
                  <a:gd name="T9" fmla="*/ 500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587">
                    <a:moveTo>
                      <a:pt x="433" y="50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433" y="587"/>
                    </a:lnTo>
                    <a:lnTo>
                      <a:pt x="433" y="50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9358635" y="4195096"/>
                <a:ext cx="640321" cy="289565"/>
              </a:xfrm>
              <a:custGeom>
                <a:avLst/>
                <a:gdLst>
                  <a:gd name="T0" fmla="*/ 0 w 586"/>
                  <a:gd name="T1" fmla="*/ 90 h 265"/>
                  <a:gd name="T2" fmla="*/ 419 w 586"/>
                  <a:gd name="T3" fmla="*/ 90 h 265"/>
                  <a:gd name="T4" fmla="*/ 419 w 586"/>
                  <a:gd name="T5" fmla="*/ 0 h 265"/>
                  <a:gd name="T6" fmla="*/ 586 w 586"/>
                  <a:gd name="T7" fmla="*/ 132 h 265"/>
                  <a:gd name="T8" fmla="*/ 419 w 586"/>
                  <a:gd name="T9" fmla="*/ 265 h 265"/>
                  <a:gd name="T10" fmla="*/ 419 w 586"/>
                  <a:gd name="T11" fmla="*/ 177 h 265"/>
                  <a:gd name="T12" fmla="*/ 0 w 586"/>
                  <a:gd name="T13" fmla="*/ 177 h 265"/>
                  <a:gd name="T14" fmla="*/ 0 w 586"/>
                  <a:gd name="T15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6" h="265">
                    <a:moveTo>
                      <a:pt x="0" y="90"/>
                    </a:moveTo>
                    <a:lnTo>
                      <a:pt x="419" y="90"/>
                    </a:lnTo>
                    <a:lnTo>
                      <a:pt x="419" y="0"/>
                    </a:lnTo>
                    <a:lnTo>
                      <a:pt x="586" y="132"/>
                    </a:lnTo>
                    <a:lnTo>
                      <a:pt x="419" y="265"/>
                    </a:lnTo>
                    <a:lnTo>
                      <a:pt x="419" y="177"/>
                    </a:lnTo>
                    <a:lnTo>
                      <a:pt x="0" y="177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941407" y="4036654"/>
            <a:ext cx="1417229" cy="2821346"/>
            <a:chOff x="7941407" y="4036654"/>
            <a:chExt cx="1417229" cy="2821346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8412359" y="4583003"/>
              <a:ext cx="946276" cy="22749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7941407" y="4036654"/>
              <a:ext cx="470953" cy="1099254"/>
            </a:xfrm>
            <a:custGeom>
              <a:avLst/>
              <a:gdLst>
                <a:gd name="T0" fmla="*/ 431 w 431"/>
                <a:gd name="T1" fmla="*/ 500 h 1006"/>
                <a:gd name="T2" fmla="*/ 0 w 431"/>
                <a:gd name="T3" fmla="*/ 0 h 1006"/>
                <a:gd name="T4" fmla="*/ 0 w 431"/>
                <a:gd name="T5" fmla="*/ 507 h 1006"/>
                <a:gd name="T6" fmla="*/ 431 w 431"/>
                <a:gd name="T7" fmla="*/ 1006 h 1006"/>
                <a:gd name="T8" fmla="*/ 431 w 431"/>
                <a:gd name="T9" fmla="*/ 50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006">
                  <a:moveTo>
                    <a:pt x="431" y="500"/>
                  </a:moveTo>
                  <a:lnTo>
                    <a:pt x="0" y="0"/>
                  </a:lnTo>
                  <a:lnTo>
                    <a:pt x="0" y="507"/>
                  </a:lnTo>
                  <a:lnTo>
                    <a:pt x="431" y="1006"/>
                  </a:lnTo>
                  <a:lnTo>
                    <a:pt x="431" y="5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7941407" y="4036654"/>
              <a:ext cx="1417229" cy="546349"/>
            </a:xfrm>
            <a:custGeom>
              <a:avLst/>
              <a:gdLst>
                <a:gd name="T0" fmla="*/ 864 w 1297"/>
                <a:gd name="T1" fmla="*/ 0 h 500"/>
                <a:gd name="T2" fmla="*/ 0 w 1297"/>
                <a:gd name="T3" fmla="*/ 0 h 500"/>
                <a:gd name="T4" fmla="*/ 431 w 1297"/>
                <a:gd name="T5" fmla="*/ 500 h 500"/>
                <a:gd name="T6" fmla="*/ 1297 w 1297"/>
                <a:gd name="T7" fmla="*/ 500 h 500"/>
                <a:gd name="T8" fmla="*/ 864 w 1297"/>
                <a:gd name="T9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7" h="500">
                  <a:moveTo>
                    <a:pt x="864" y="0"/>
                  </a:moveTo>
                  <a:lnTo>
                    <a:pt x="0" y="0"/>
                  </a:lnTo>
                  <a:lnTo>
                    <a:pt x="431" y="500"/>
                  </a:lnTo>
                  <a:lnTo>
                    <a:pt x="1297" y="50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7941407" y="4301087"/>
              <a:ext cx="470953" cy="641413"/>
            </a:xfrm>
            <a:custGeom>
              <a:avLst/>
              <a:gdLst>
                <a:gd name="T0" fmla="*/ 431 w 431"/>
                <a:gd name="T1" fmla="*/ 499 h 587"/>
                <a:gd name="T2" fmla="*/ 0 w 431"/>
                <a:gd name="T3" fmla="*/ 0 h 587"/>
                <a:gd name="T4" fmla="*/ 0 w 431"/>
                <a:gd name="T5" fmla="*/ 87 h 587"/>
                <a:gd name="T6" fmla="*/ 431 w 431"/>
                <a:gd name="T7" fmla="*/ 587 h 587"/>
                <a:gd name="T8" fmla="*/ 431 w 431"/>
                <a:gd name="T9" fmla="*/ 49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587">
                  <a:moveTo>
                    <a:pt x="431" y="499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431" y="587"/>
                  </a:lnTo>
                  <a:lnTo>
                    <a:pt x="431" y="49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8412359" y="4750186"/>
              <a:ext cx="641414" cy="287379"/>
            </a:xfrm>
            <a:custGeom>
              <a:avLst/>
              <a:gdLst>
                <a:gd name="T0" fmla="*/ 0 w 587"/>
                <a:gd name="T1" fmla="*/ 88 h 263"/>
                <a:gd name="T2" fmla="*/ 419 w 587"/>
                <a:gd name="T3" fmla="*/ 88 h 263"/>
                <a:gd name="T4" fmla="*/ 419 w 587"/>
                <a:gd name="T5" fmla="*/ 0 h 263"/>
                <a:gd name="T6" fmla="*/ 587 w 587"/>
                <a:gd name="T7" fmla="*/ 131 h 263"/>
                <a:gd name="T8" fmla="*/ 419 w 587"/>
                <a:gd name="T9" fmla="*/ 263 h 263"/>
                <a:gd name="T10" fmla="*/ 419 w 587"/>
                <a:gd name="T11" fmla="*/ 176 h 263"/>
                <a:gd name="T12" fmla="*/ 0 w 587"/>
                <a:gd name="T13" fmla="*/ 176 h 263"/>
                <a:gd name="T14" fmla="*/ 0 w 587"/>
                <a:gd name="T15" fmla="*/ 8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263">
                  <a:moveTo>
                    <a:pt x="0" y="88"/>
                  </a:moveTo>
                  <a:lnTo>
                    <a:pt x="419" y="88"/>
                  </a:lnTo>
                  <a:lnTo>
                    <a:pt x="419" y="0"/>
                  </a:lnTo>
                  <a:lnTo>
                    <a:pt x="587" y="131"/>
                  </a:lnTo>
                  <a:lnTo>
                    <a:pt x="419" y="263"/>
                  </a:lnTo>
                  <a:lnTo>
                    <a:pt x="419" y="176"/>
                  </a:lnTo>
                  <a:lnTo>
                    <a:pt x="0" y="17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21960" y="4163179"/>
            <a:ext cx="354012" cy="352956"/>
            <a:chOff x="2138511" y="2464802"/>
            <a:chExt cx="354012" cy="352956"/>
          </a:xfrm>
        </p:grpSpPr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2229829" y="2555417"/>
              <a:ext cx="171376" cy="1717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16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286917" y="3598730"/>
            <a:ext cx="354012" cy="352956"/>
            <a:chOff x="2138511" y="2986677"/>
            <a:chExt cx="354012" cy="352956"/>
          </a:xfrm>
        </p:grpSpPr>
        <p:sp>
          <p:nvSpPr>
            <p:cNvPr id="169" name="Oval 168"/>
            <p:cNvSpPr>
              <a:spLocks noChangeArrowheads="1"/>
            </p:cNvSpPr>
            <p:nvPr/>
          </p:nvSpPr>
          <p:spPr bwMode="auto">
            <a:xfrm>
              <a:off x="2229829" y="3077292"/>
              <a:ext cx="171376" cy="1717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169"/>
            <p:cNvSpPr>
              <a:spLocks noEditPoints="1"/>
            </p:cNvSpPr>
            <p:nvPr/>
          </p:nvSpPr>
          <p:spPr bwMode="auto">
            <a:xfrm>
              <a:off x="2138511" y="2986677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10434" y="3040471"/>
            <a:ext cx="354012" cy="352956"/>
            <a:chOff x="2138511" y="3551867"/>
            <a:chExt cx="354012" cy="352956"/>
          </a:xfrm>
        </p:grpSpPr>
        <p:sp>
          <p:nvSpPr>
            <p:cNvPr id="172" name="Oval 171"/>
            <p:cNvSpPr>
              <a:spLocks noChangeArrowheads="1"/>
            </p:cNvSpPr>
            <p:nvPr/>
          </p:nvSpPr>
          <p:spPr bwMode="auto">
            <a:xfrm>
              <a:off x="2229829" y="3642482"/>
              <a:ext cx="171376" cy="1717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172"/>
            <p:cNvSpPr>
              <a:spLocks noEditPoints="1"/>
            </p:cNvSpPr>
            <p:nvPr/>
          </p:nvSpPr>
          <p:spPr bwMode="auto">
            <a:xfrm>
              <a:off x="2138511" y="3551867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2" name="Freeform 15"/>
          <p:cNvSpPr>
            <a:spLocks noEditPoints="1"/>
          </p:cNvSpPr>
          <p:nvPr/>
        </p:nvSpPr>
        <p:spPr bwMode="auto">
          <a:xfrm>
            <a:off x="8649917" y="6174827"/>
            <a:ext cx="427770" cy="348207"/>
          </a:xfrm>
          <a:custGeom>
            <a:avLst/>
            <a:gdLst>
              <a:gd name="T0" fmla="*/ 192 w 384"/>
              <a:gd name="T1" fmla="*/ 72 h 312"/>
              <a:gd name="T2" fmla="*/ 0 w 384"/>
              <a:gd name="T3" fmla="*/ 0 h 312"/>
              <a:gd name="T4" fmla="*/ 0 w 384"/>
              <a:gd name="T5" fmla="*/ 264 h 312"/>
              <a:gd name="T6" fmla="*/ 12 w 384"/>
              <a:gd name="T7" fmla="*/ 264 h 312"/>
              <a:gd name="T8" fmla="*/ 24 w 384"/>
              <a:gd name="T9" fmla="*/ 264 h 312"/>
              <a:gd name="T10" fmla="*/ 24 w 384"/>
              <a:gd name="T11" fmla="*/ 288 h 312"/>
              <a:gd name="T12" fmla="*/ 168 w 384"/>
              <a:gd name="T13" fmla="*/ 312 h 312"/>
              <a:gd name="T14" fmla="*/ 216 w 384"/>
              <a:gd name="T15" fmla="*/ 312 h 312"/>
              <a:gd name="T16" fmla="*/ 360 w 384"/>
              <a:gd name="T17" fmla="*/ 288 h 312"/>
              <a:gd name="T18" fmla="*/ 360 w 384"/>
              <a:gd name="T19" fmla="*/ 264 h 312"/>
              <a:gd name="T20" fmla="*/ 372 w 384"/>
              <a:gd name="T21" fmla="*/ 264 h 312"/>
              <a:gd name="T22" fmla="*/ 384 w 384"/>
              <a:gd name="T23" fmla="*/ 264 h 312"/>
              <a:gd name="T24" fmla="*/ 384 w 384"/>
              <a:gd name="T25" fmla="*/ 0 h 312"/>
              <a:gd name="T26" fmla="*/ 192 w 384"/>
              <a:gd name="T27" fmla="*/ 72 h 312"/>
              <a:gd name="T28" fmla="*/ 168 w 384"/>
              <a:gd name="T29" fmla="*/ 251 h 312"/>
              <a:gd name="T30" fmla="*/ 24 w 384"/>
              <a:gd name="T31" fmla="*/ 228 h 312"/>
              <a:gd name="T32" fmla="*/ 24 w 384"/>
              <a:gd name="T33" fmla="*/ 24 h 312"/>
              <a:gd name="T34" fmla="*/ 57 w 384"/>
              <a:gd name="T35" fmla="*/ 25 h 312"/>
              <a:gd name="T36" fmla="*/ 63 w 384"/>
              <a:gd name="T37" fmla="*/ 26 h 312"/>
              <a:gd name="T38" fmla="*/ 65 w 384"/>
              <a:gd name="T39" fmla="*/ 26 h 312"/>
              <a:gd name="T40" fmla="*/ 167 w 384"/>
              <a:gd name="T41" fmla="*/ 67 h 312"/>
              <a:gd name="T42" fmla="*/ 168 w 384"/>
              <a:gd name="T43" fmla="*/ 72 h 312"/>
              <a:gd name="T44" fmla="*/ 168 w 384"/>
              <a:gd name="T45" fmla="*/ 251 h 312"/>
              <a:gd name="T46" fmla="*/ 360 w 384"/>
              <a:gd name="T47" fmla="*/ 228 h 312"/>
              <a:gd name="T48" fmla="*/ 216 w 384"/>
              <a:gd name="T49" fmla="*/ 251 h 312"/>
              <a:gd name="T50" fmla="*/ 216 w 384"/>
              <a:gd name="T51" fmla="*/ 72 h 312"/>
              <a:gd name="T52" fmla="*/ 360 w 384"/>
              <a:gd name="T53" fmla="*/ 24 h 312"/>
              <a:gd name="T54" fmla="*/ 360 w 384"/>
              <a:gd name="T55" fmla="*/ 22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4" h="312">
                <a:moveTo>
                  <a:pt x="192" y="72"/>
                </a:moveTo>
                <a:cubicBezTo>
                  <a:pt x="192" y="12"/>
                  <a:pt x="58" y="0"/>
                  <a:pt x="0" y="0"/>
                </a:cubicBezTo>
                <a:cubicBezTo>
                  <a:pt x="0" y="264"/>
                  <a:pt x="0" y="264"/>
                  <a:pt x="0" y="264"/>
                </a:cubicBezTo>
                <a:cubicBezTo>
                  <a:pt x="12" y="264"/>
                  <a:pt x="12" y="264"/>
                  <a:pt x="12" y="264"/>
                </a:cubicBezTo>
                <a:cubicBezTo>
                  <a:pt x="16" y="264"/>
                  <a:pt x="20" y="264"/>
                  <a:pt x="24" y="264"/>
                </a:cubicBezTo>
                <a:cubicBezTo>
                  <a:pt x="24" y="288"/>
                  <a:pt x="24" y="288"/>
                  <a:pt x="24" y="288"/>
                </a:cubicBezTo>
                <a:cubicBezTo>
                  <a:pt x="72" y="288"/>
                  <a:pt x="168" y="274"/>
                  <a:pt x="168" y="312"/>
                </a:cubicBezTo>
                <a:cubicBezTo>
                  <a:pt x="216" y="312"/>
                  <a:pt x="216" y="312"/>
                  <a:pt x="216" y="312"/>
                </a:cubicBezTo>
                <a:cubicBezTo>
                  <a:pt x="216" y="274"/>
                  <a:pt x="312" y="288"/>
                  <a:pt x="360" y="288"/>
                </a:cubicBezTo>
                <a:cubicBezTo>
                  <a:pt x="360" y="264"/>
                  <a:pt x="360" y="264"/>
                  <a:pt x="360" y="264"/>
                </a:cubicBezTo>
                <a:cubicBezTo>
                  <a:pt x="364" y="264"/>
                  <a:pt x="368" y="264"/>
                  <a:pt x="372" y="264"/>
                </a:cubicBezTo>
                <a:cubicBezTo>
                  <a:pt x="384" y="264"/>
                  <a:pt x="384" y="264"/>
                  <a:pt x="384" y="264"/>
                </a:cubicBezTo>
                <a:cubicBezTo>
                  <a:pt x="384" y="0"/>
                  <a:pt x="384" y="0"/>
                  <a:pt x="384" y="0"/>
                </a:cubicBezTo>
                <a:cubicBezTo>
                  <a:pt x="326" y="0"/>
                  <a:pt x="192" y="12"/>
                  <a:pt x="192" y="72"/>
                </a:cubicBezTo>
                <a:close/>
                <a:moveTo>
                  <a:pt x="168" y="251"/>
                </a:moveTo>
                <a:cubicBezTo>
                  <a:pt x="133" y="230"/>
                  <a:pt x="67" y="228"/>
                  <a:pt x="24" y="22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47" y="25"/>
                  <a:pt x="57" y="25"/>
                </a:cubicBezTo>
                <a:cubicBezTo>
                  <a:pt x="63" y="26"/>
                  <a:pt x="63" y="26"/>
                  <a:pt x="63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112" y="29"/>
                  <a:pt x="162" y="39"/>
                  <a:pt x="167" y="67"/>
                </a:cubicBezTo>
                <a:cubicBezTo>
                  <a:pt x="168" y="72"/>
                  <a:pt x="168" y="72"/>
                  <a:pt x="168" y="72"/>
                </a:cubicBezTo>
                <a:lnTo>
                  <a:pt x="168" y="251"/>
                </a:lnTo>
                <a:close/>
                <a:moveTo>
                  <a:pt x="360" y="228"/>
                </a:moveTo>
                <a:cubicBezTo>
                  <a:pt x="317" y="228"/>
                  <a:pt x="251" y="230"/>
                  <a:pt x="216" y="251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6" y="56"/>
                  <a:pt x="241" y="25"/>
                  <a:pt x="360" y="24"/>
                </a:cubicBezTo>
                <a:lnTo>
                  <a:pt x="360" y="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TextBox 216"/>
          <p:cNvSpPr txBox="1"/>
          <p:nvPr/>
        </p:nvSpPr>
        <p:spPr>
          <a:xfrm>
            <a:off x="1792147" y="2594392"/>
            <a:ext cx="53299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 + parameters = data.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But what are our models and parameters?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  <a:hlinkClick r:id="rId2"/>
              </a:rPr>
              <a:t>http://shiffman.net/teaching/a2z/generate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2"/>
              </a:rPr>
              <a:t>/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  <a:hlinkClick r:id="rId3"/>
              </a:rPr>
              <a:t>http://www.bbspot.com/toys/slashtitle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3"/>
              </a:rPr>
              <a:t>/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http://pdos.csail.mit.edu/scigen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/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96223" y="4590653"/>
            <a:ext cx="1416136" cy="2267347"/>
            <a:chOff x="6996223" y="4590653"/>
            <a:chExt cx="1416136" cy="2267347"/>
          </a:xfrm>
        </p:grpSpPr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996223" y="4590653"/>
              <a:ext cx="1416136" cy="545256"/>
            </a:xfrm>
            <a:custGeom>
              <a:avLst/>
              <a:gdLst>
                <a:gd name="T0" fmla="*/ 865 w 1296"/>
                <a:gd name="T1" fmla="*/ 0 h 499"/>
                <a:gd name="T2" fmla="*/ 0 w 1296"/>
                <a:gd name="T3" fmla="*/ 0 h 499"/>
                <a:gd name="T4" fmla="*/ 432 w 1296"/>
                <a:gd name="T5" fmla="*/ 499 h 499"/>
                <a:gd name="T6" fmla="*/ 1296 w 1296"/>
                <a:gd name="T7" fmla="*/ 499 h 499"/>
                <a:gd name="T8" fmla="*/ 865 w 1296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499">
                  <a:moveTo>
                    <a:pt x="865" y="0"/>
                  </a:moveTo>
                  <a:lnTo>
                    <a:pt x="0" y="0"/>
                  </a:lnTo>
                  <a:lnTo>
                    <a:pt x="432" y="499"/>
                  </a:lnTo>
                  <a:lnTo>
                    <a:pt x="1296" y="499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7468268" y="5135908"/>
              <a:ext cx="944091" cy="17220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6996223" y="4590653"/>
              <a:ext cx="472045" cy="2267347"/>
            </a:xfrm>
            <a:custGeom>
              <a:avLst/>
              <a:gdLst>
                <a:gd name="T0" fmla="*/ 432 w 432"/>
                <a:gd name="T1" fmla="*/ 499 h 2075"/>
                <a:gd name="T2" fmla="*/ 0 w 432"/>
                <a:gd name="T3" fmla="*/ 0 h 2075"/>
                <a:gd name="T4" fmla="*/ 0 w 432"/>
                <a:gd name="T5" fmla="*/ 1576 h 2075"/>
                <a:gd name="T6" fmla="*/ 432 w 432"/>
                <a:gd name="T7" fmla="*/ 2075 h 2075"/>
                <a:gd name="T8" fmla="*/ 432 w 432"/>
                <a:gd name="T9" fmla="*/ 499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075">
                  <a:moveTo>
                    <a:pt x="432" y="499"/>
                  </a:moveTo>
                  <a:lnTo>
                    <a:pt x="0" y="0"/>
                  </a:lnTo>
                  <a:lnTo>
                    <a:pt x="0" y="1576"/>
                  </a:lnTo>
                  <a:lnTo>
                    <a:pt x="432" y="2075"/>
                  </a:lnTo>
                  <a:lnTo>
                    <a:pt x="432" y="4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7468268" y="5304184"/>
              <a:ext cx="641414" cy="286287"/>
            </a:xfrm>
            <a:custGeom>
              <a:avLst/>
              <a:gdLst>
                <a:gd name="T0" fmla="*/ 0 w 587"/>
                <a:gd name="T1" fmla="*/ 87 h 262"/>
                <a:gd name="T2" fmla="*/ 419 w 587"/>
                <a:gd name="T3" fmla="*/ 87 h 262"/>
                <a:gd name="T4" fmla="*/ 419 w 587"/>
                <a:gd name="T5" fmla="*/ 0 h 262"/>
                <a:gd name="T6" fmla="*/ 587 w 587"/>
                <a:gd name="T7" fmla="*/ 130 h 262"/>
                <a:gd name="T8" fmla="*/ 419 w 587"/>
                <a:gd name="T9" fmla="*/ 262 h 262"/>
                <a:gd name="T10" fmla="*/ 419 w 587"/>
                <a:gd name="T11" fmla="*/ 175 h 262"/>
                <a:gd name="T12" fmla="*/ 0 w 587"/>
                <a:gd name="T13" fmla="*/ 175 h 262"/>
                <a:gd name="T14" fmla="*/ 0 w 587"/>
                <a:gd name="T15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262">
                  <a:moveTo>
                    <a:pt x="0" y="87"/>
                  </a:moveTo>
                  <a:lnTo>
                    <a:pt x="419" y="87"/>
                  </a:lnTo>
                  <a:lnTo>
                    <a:pt x="419" y="0"/>
                  </a:lnTo>
                  <a:lnTo>
                    <a:pt x="587" y="130"/>
                  </a:lnTo>
                  <a:lnTo>
                    <a:pt x="419" y="262"/>
                  </a:lnTo>
                  <a:lnTo>
                    <a:pt x="419" y="175"/>
                  </a:lnTo>
                  <a:lnTo>
                    <a:pt x="0" y="17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6996223" y="4853992"/>
              <a:ext cx="472045" cy="641413"/>
            </a:xfrm>
            <a:custGeom>
              <a:avLst/>
              <a:gdLst>
                <a:gd name="T0" fmla="*/ 432 w 432"/>
                <a:gd name="T1" fmla="*/ 499 h 587"/>
                <a:gd name="T2" fmla="*/ 0 w 432"/>
                <a:gd name="T3" fmla="*/ 0 h 587"/>
                <a:gd name="T4" fmla="*/ 0 w 432"/>
                <a:gd name="T5" fmla="*/ 88 h 587"/>
                <a:gd name="T6" fmla="*/ 432 w 432"/>
                <a:gd name="T7" fmla="*/ 587 h 587"/>
                <a:gd name="T8" fmla="*/ 432 w 432"/>
                <a:gd name="T9" fmla="*/ 49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587">
                  <a:moveTo>
                    <a:pt x="432" y="499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432" y="587"/>
                  </a:lnTo>
                  <a:lnTo>
                    <a:pt x="432" y="49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562293" y="6024276"/>
            <a:ext cx="556106" cy="556106"/>
            <a:chOff x="4763" y="-3175"/>
            <a:chExt cx="1450975" cy="1450976"/>
          </a:xfrm>
          <a:solidFill>
            <a:schemeClr val="bg1"/>
          </a:solidFill>
        </p:grpSpPr>
        <p:sp>
          <p:nvSpPr>
            <p:cNvPr id="194" name="Freeform 19"/>
            <p:cNvSpPr>
              <a:spLocks/>
            </p:cNvSpPr>
            <p:nvPr/>
          </p:nvSpPr>
          <p:spPr bwMode="auto">
            <a:xfrm>
              <a:off x="231776" y="158750"/>
              <a:ext cx="161925" cy="161925"/>
            </a:xfrm>
            <a:custGeom>
              <a:avLst/>
              <a:gdLst>
                <a:gd name="T0" fmla="*/ 39 w 43"/>
                <a:gd name="T1" fmla="*/ 22 h 43"/>
                <a:gd name="T2" fmla="*/ 22 w 43"/>
                <a:gd name="T3" fmla="*/ 5 h 43"/>
                <a:gd name="T4" fmla="*/ 5 w 43"/>
                <a:gd name="T5" fmla="*/ 5 h 43"/>
                <a:gd name="T6" fmla="*/ 5 w 43"/>
                <a:gd name="T7" fmla="*/ 22 h 43"/>
                <a:gd name="T8" fmla="*/ 22 w 43"/>
                <a:gd name="T9" fmla="*/ 39 h 43"/>
                <a:gd name="T10" fmla="*/ 39 w 43"/>
                <a:gd name="T11" fmla="*/ 39 h 43"/>
                <a:gd name="T12" fmla="*/ 39 w 43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9" y="22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6" y="43"/>
                    <a:pt x="34" y="43"/>
                    <a:pt x="39" y="39"/>
                  </a:cubicBezTo>
                  <a:cubicBezTo>
                    <a:pt x="43" y="34"/>
                    <a:pt x="43" y="26"/>
                    <a:pt x="3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20"/>
            <p:cNvSpPr>
              <a:spLocks/>
            </p:cNvSpPr>
            <p:nvPr/>
          </p:nvSpPr>
          <p:spPr bwMode="auto">
            <a:xfrm>
              <a:off x="4763" y="630238"/>
              <a:ext cx="180975" cy="92075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21"/>
            <p:cNvSpPr>
              <a:spLocks/>
            </p:cNvSpPr>
            <p:nvPr/>
          </p:nvSpPr>
          <p:spPr bwMode="auto">
            <a:xfrm>
              <a:off x="1274763" y="722313"/>
              <a:ext cx="180975" cy="90488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22"/>
            <p:cNvSpPr>
              <a:spLocks/>
            </p:cNvSpPr>
            <p:nvPr/>
          </p:nvSpPr>
          <p:spPr bwMode="auto">
            <a:xfrm>
              <a:off x="1130301" y="222250"/>
              <a:ext cx="163513" cy="163513"/>
            </a:xfrm>
            <a:custGeom>
              <a:avLst/>
              <a:gdLst>
                <a:gd name="T0" fmla="*/ 38 w 43"/>
                <a:gd name="T1" fmla="*/ 5 h 43"/>
                <a:gd name="T2" fmla="*/ 21 w 43"/>
                <a:gd name="T3" fmla="*/ 5 h 43"/>
                <a:gd name="T4" fmla="*/ 4 w 43"/>
                <a:gd name="T5" fmla="*/ 22 h 43"/>
                <a:gd name="T6" fmla="*/ 4 w 43"/>
                <a:gd name="T7" fmla="*/ 39 h 43"/>
                <a:gd name="T8" fmla="*/ 21 w 43"/>
                <a:gd name="T9" fmla="*/ 39 h 43"/>
                <a:gd name="T10" fmla="*/ 38 w 43"/>
                <a:gd name="T11" fmla="*/ 22 h 43"/>
                <a:gd name="T12" fmla="*/ 38 w 43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8" y="5"/>
                  </a:moveTo>
                  <a:cubicBezTo>
                    <a:pt x="34" y="0"/>
                    <a:pt x="26" y="0"/>
                    <a:pt x="21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6"/>
                    <a:pt x="0" y="34"/>
                    <a:pt x="4" y="39"/>
                  </a:cubicBezTo>
                  <a:cubicBezTo>
                    <a:pt x="9" y="43"/>
                    <a:pt x="17" y="43"/>
                    <a:pt x="21" y="39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9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23"/>
            <p:cNvSpPr>
              <a:spLocks/>
            </p:cNvSpPr>
            <p:nvPr/>
          </p:nvSpPr>
          <p:spPr bwMode="auto">
            <a:xfrm>
              <a:off x="730251" y="-3175"/>
              <a:ext cx="90488" cy="180975"/>
            </a:xfrm>
            <a:custGeom>
              <a:avLst/>
              <a:gdLst>
                <a:gd name="T0" fmla="*/ 12 w 24"/>
                <a:gd name="T1" fmla="*/ 48 h 48"/>
                <a:gd name="T2" fmla="*/ 20 w 24"/>
                <a:gd name="T3" fmla="*/ 44 h 48"/>
                <a:gd name="T4" fmla="*/ 24 w 24"/>
                <a:gd name="T5" fmla="*/ 36 h 48"/>
                <a:gd name="T6" fmla="*/ 24 w 24"/>
                <a:gd name="T7" fmla="*/ 12 h 48"/>
                <a:gd name="T8" fmla="*/ 12 w 24"/>
                <a:gd name="T9" fmla="*/ 0 h 48"/>
                <a:gd name="T10" fmla="*/ 1 w 24"/>
                <a:gd name="T11" fmla="*/ 7 h 48"/>
                <a:gd name="T12" fmla="*/ 0 w 24"/>
                <a:gd name="T13" fmla="*/ 12 h 48"/>
                <a:gd name="T14" fmla="*/ 0 w 24"/>
                <a:gd name="T15" fmla="*/ 36 h 48"/>
                <a:gd name="T16" fmla="*/ 12 w 2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15" y="48"/>
                    <a:pt x="18" y="47"/>
                    <a:pt x="20" y="44"/>
                  </a:cubicBezTo>
                  <a:cubicBezTo>
                    <a:pt x="23" y="42"/>
                    <a:pt x="24" y="39"/>
                    <a:pt x="24" y="3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24"/>
            <p:cNvSpPr>
              <a:spLocks noEditPoints="1"/>
            </p:cNvSpPr>
            <p:nvPr/>
          </p:nvSpPr>
          <p:spPr bwMode="auto">
            <a:xfrm>
              <a:off x="368301" y="358775"/>
              <a:ext cx="725488" cy="815975"/>
            </a:xfrm>
            <a:custGeom>
              <a:avLst/>
              <a:gdLst>
                <a:gd name="T0" fmla="*/ 96 w 192"/>
                <a:gd name="T1" fmla="*/ 0 h 216"/>
                <a:gd name="T2" fmla="*/ 0 w 192"/>
                <a:gd name="T3" fmla="*/ 96 h 216"/>
                <a:gd name="T4" fmla="*/ 48 w 192"/>
                <a:gd name="T5" fmla="*/ 179 h 216"/>
                <a:gd name="T6" fmla="*/ 48 w 192"/>
                <a:gd name="T7" fmla="*/ 216 h 216"/>
                <a:gd name="T8" fmla="*/ 144 w 192"/>
                <a:gd name="T9" fmla="*/ 216 h 216"/>
                <a:gd name="T10" fmla="*/ 144 w 192"/>
                <a:gd name="T11" fmla="*/ 179 h 216"/>
                <a:gd name="T12" fmla="*/ 192 w 192"/>
                <a:gd name="T13" fmla="*/ 96 h 216"/>
                <a:gd name="T14" fmla="*/ 96 w 192"/>
                <a:gd name="T15" fmla="*/ 0 h 216"/>
                <a:gd name="T16" fmla="*/ 132 w 192"/>
                <a:gd name="T17" fmla="*/ 158 h 216"/>
                <a:gd name="T18" fmla="*/ 120 w 192"/>
                <a:gd name="T19" fmla="*/ 165 h 216"/>
                <a:gd name="T20" fmla="*/ 120 w 192"/>
                <a:gd name="T21" fmla="*/ 179 h 216"/>
                <a:gd name="T22" fmla="*/ 120 w 192"/>
                <a:gd name="T23" fmla="*/ 192 h 216"/>
                <a:gd name="T24" fmla="*/ 72 w 192"/>
                <a:gd name="T25" fmla="*/ 192 h 216"/>
                <a:gd name="T26" fmla="*/ 72 w 192"/>
                <a:gd name="T27" fmla="*/ 179 h 216"/>
                <a:gd name="T28" fmla="*/ 72 w 192"/>
                <a:gd name="T29" fmla="*/ 165 h 216"/>
                <a:gd name="T30" fmla="*/ 60 w 192"/>
                <a:gd name="T31" fmla="*/ 158 h 216"/>
                <a:gd name="T32" fmla="*/ 24 w 192"/>
                <a:gd name="T33" fmla="*/ 96 h 216"/>
                <a:gd name="T34" fmla="*/ 96 w 192"/>
                <a:gd name="T35" fmla="*/ 24 h 216"/>
                <a:gd name="T36" fmla="*/ 168 w 192"/>
                <a:gd name="T37" fmla="*/ 96 h 216"/>
                <a:gd name="T38" fmla="*/ 132 w 192"/>
                <a:gd name="T39" fmla="*/ 15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16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31"/>
                    <a:pt x="19" y="162"/>
                    <a:pt x="48" y="179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73" y="162"/>
                    <a:pt x="192" y="131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2" y="158"/>
                  </a:moveTo>
                  <a:cubicBezTo>
                    <a:pt x="120" y="165"/>
                    <a:pt x="120" y="165"/>
                    <a:pt x="120" y="16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37" y="145"/>
                    <a:pt x="24" y="122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ubicBezTo>
                    <a:pt x="136" y="24"/>
                    <a:pt x="168" y="56"/>
                    <a:pt x="168" y="96"/>
                  </a:cubicBezTo>
                  <a:cubicBezTo>
                    <a:pt x="168" y="122"/>
                    <a:pt x="154" y="145"/>
                    <a:pt x="132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25"/>
            <p:cNvSpPr>
              <a:spLocks/>
            </p:cNvSpPr>
            <p:nvPr/>
          </p:nvSpPr>
          <p:spPr bwMode="auto">
            <a:xfrm>
              <a:off x="549276" y="1265238"/>
              <a:ext cx="361950" cy="182563"/>
            </a:xfrm>
            <a:custGeom>
              <a:avLst/>
              <a:gdLst>
                <a:gd name="T0" fmla="*/ 0 w 96"/>
                <a:gd name="T1" fmla="*/ 24 h 48"/>
                <a:gd name="T2" fmla="*/ 25 w 96"/>
                <a:gd name="T3" fmla="*/ 24 h 48"/>
                <a:gd name="T4" fmla="*/ 24 w 96"/>
                <a:gd name="T5" fmla="*/ 27 h 48"/>
                <a:gd name="T6" fmla="*/ 48 w 96"/>
                <a:gd name="T7" fmla="*/ 48 h 48"/>
                <a:gd name="T8" fmla="*/ 72 w 96"/>
                <a:gd name="T9" fmla="*/ 27 h 48"/>
                <a:gd name="T10" fmla="*/ 71 w 96"/>
                <a:gd name="T11" fmla="*/ 24 h 48"/>
                <a:gd name="T12" fmla="*/ 96 w 96"/>
                <a:gd name="T13" fmla="*/ 24 h 48"/>
                <a:gd name="T14" fmla="*/ 96 w 96"/>
                <a:gd name="T15" fmla="*/ 0 h 48"/>
                <a:gd name="T16" fmla="*/ 0 w 96"/>
                <a:gd name="T17" fmla="*/ 0 h 48"/>
                <a:gd name="T18" fmla="*/ 0 w 96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9"/>
                    <a:pt x="35" y="48"/>
                    <a:pt x="48" y="48"/>
                  </a:cubicBezTo>
                  <a:cubicBezTo>
                    <a:pt x="61" y="48"/>
                    <a:pt x="72" y="39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15"/>
          <p:cNvSpPr>
            <a:spLocks noEditPoints="1"/>
          </p:cNvSpPr>
          <p:nvPr/>
        </p:nvSpPr>
        <p:spPr bwMode="auto">
          <a:xfrm>
            <a:off x="9584783" y="6199355"/>
            <a:ext cx="490701" cy="381027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739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03144" y="141748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What did we cover?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677" y="680759"/>
            <a:ext cx="2550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Synthesis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Why do we model?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13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is data?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1357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Types of data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26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 -&gt; Data:  Forward DGP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2915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Data -&gt; Model: Inverse problem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8738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2477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NLP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701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9035" y="787510"/>
            <a:ext cx="19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Types of data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625" y="1204685"/>
            <a:ext cx="261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But if you see it, is it data?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812988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7917011" y="2199613"/>
            <a:ext cx="302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Models generate data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93163" y="3548531"/>
            <a:ext cx="232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Inverse problem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00625" y="3965706"/>
            <a:ext cx="261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…but can data generate models?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39439" y="4025776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14680" y="410119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48467" y="3574009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8" name="Straight Connector 77"/>
          <p:cNvCxnSpPr/>
          <p:nvPr/>
        </p:nvCxnSpPr>
        <p:spPr>
          <a:xfrm>
            <a:off x="6096000" y="414764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039439" y="5412401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2561" y="548781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77320" y="4960634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7917011" y="4960634"/>
            <a:ext cx="259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Unstructured data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7011" y="5377809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The structure around unstructured data.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0" y="5539737"/>
            <a:ext cx="0" cy="13182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759246" y="3866098"/>
            <a:ext cx="432806" cy="432478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448467" y="1780482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6674896" y="3167107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4448467" y="4541503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6674896" y="5927314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 15"/>
          <p:cNvSpPr>
            <a:spLocks noEditPoints="1"/>
          </p:cNvSpPr>
          <p:nvPr/>
        </p:nvSpPr>
        <p:spPr bwMode="auto">
          <a:xfrm>
            <a:off x="6978343" y="2558757"/>
            <a:ext cx="447469" cy="336076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15"/>
          <p:cNvSpPr>
            <a:spLocks noEditPoints="1"/>
          </p:cNvSpPr>
          <p:nvPr/>
        </p:nvSpPr>
        <p:spPr bwMode="auto">
          <a:xfrm>
            <a:off x="6802422" y="5131249"/>
            <a:ext cx="799314" cy="713134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7" name="Group 46"/>
          <p:cNvGrpSpPr/>
          <p:nvPr/>
        </p:nvGrpSpPr>
        <p:grpSpPr>
          <a:xfrm>
            <a:off x="4764561" y="1142984"/>
            <a:ext cx="422173" cy="356663"/>
            <a:chOff x="13828713" y="2805113"/>
            <a:chExt cx="1381125" cy="1166812"/>
          </a:xfrm>
          <a:solidFill>
            <a:schemeClr val="bg1"/>
          </a:solidFill>
        </p:grpSpPr>
        <p:sp>
          <p:nvSpPr>
            <p:cNvPr id="48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932069" y="2601819"/>
            <a:ext cx="261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DGP ex </a:t>
            </a:r>
            <a:r>
              <a:rPr lang="en-US" sz="1200" i="1" dirty="0" err="1" smtClean="0">
                <a:solidFill>
                  <a:schemeClr val="bg1">
                    <a:lumMod val="65000"/>
                  </a:schemeClr>
                </a:solidFill>
              </a:rPr>
              <a:t>machina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4" grpId="0" animBg="1"/>
      <p:bldP spid="28" grpId="0" animBg="1"/>
      <p:bldP spid="30" grpId="0" animBg="1"/>
      <p:bldP spid="37" grpId="0"/>
      <p:bldP spid="68" grpId="0"/>
      <p:bldP spid="69" grpId="0"/>
      <p:bldP spid="70" grpId="0" animBg="1"/>
      <p:bldP spid="72" grpId="0" animBg="1"/>
      <p:bldP spid="79" grpId="0" animBg="1"/>
      <p:bldP spid="81" grpId="0" animBg="1"/>
      <p:bldP spid="82" grpId="0"/>
      <p:bldP spid="83" grpId="0"/>
      <p:bldP spid="36" grpId="0" animBg="1"/>
      <p:bldP spid="39" grpId="0" animBg="1"/>
      <p:bldP spid="40" grpId="0" animBg="1"/>
      <p:bldP spid="41" grpId="0" animBg="1"/>
      <p:bldP spid="43" grpId="0" animBg="1"/>
      <p:bldP spid="46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16356" y="415880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End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 flipH="1" flipV="1">
            <a:off x="5964025" y="3983999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9392" y="666498"/>
            <a:ext cx="259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Natural Language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3914" y="1177941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Overview of natural language processing (NLP) and text mining.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5" name="Straight Connector 64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978111" y="577810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9" name="Straight Connector 6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7917011" y="2105345"/>
            <a:ext cx="145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Summary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17011" y="2616788"/>
            <a:ext cx="261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Discuss and synthesize.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1"/>
          <p:cNvSpPr>
            <a:spLocks noEditPoints="1"/>
          </p:cNvSpPr>
          <p:nvPr/>
        </p:nvSpPr>
        <p:spPr bwMode="auto">
          <a:xfrm>
            <a:off x="7008829" y="2515265"/>
            <a:ext cx="386499" cy="385351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3978111" y="2020540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6674896" y="3171429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2" name="Group 21"/>
          <p:cNvGrpSpPr/>
          <p:nvPr/>
        </p:nvGrpSpPr>
        <p:grpSpPr>
          <a:xfrm>
            <a:off x="4446969" y="965767"/>
            <a:ext cx="587001" cy="666817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0057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62" grpId="0"/>
      <p:bldP spid="63" grpId="0"/>
      <p:bldP spid="64" grpId="0" animBg="1"/>
      <p:bldP spid="66" grpId="0" animBg="1"/>
      <p:bldP spid="68" grpId="0" animBg="1"/>
      <p:bldP spid="70" grpId="0" animBg="1"/>
      <p:bldP spid="71" grpId="0"/>
      <p:bldP spid="72" grpId="0"/>
      <p:bldP spid="75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45405" y="2357159"/>
            <a:ext cx="510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Why do we model?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Let’s list the models we’ve seen over the last two weeks.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87294" y="5745500"/>
            <a:ext cx="444385" cy="436748"/>
            <a:chOff x="-20638" y="1588"/>
            <a:chExt cx="2955925" cy="2905125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1595438" y="363538"/>
              <a:ext cx="955675" cy="955675"/>
            </a:xfrm>
            <a:custGeom>
              <a:avLst/>
              <a:gdLst>
                <a:gd name="T0" fmla="*/ 229 w 254"/>
                <a:gd name="T1" fmla="*/ 242 h 254"/>
                <a:gd name="T2" fmla="*/ 229 w 254"/>
                <a:gd name="T3" fmla="*/ 242 h 254"/>
                <a:gd name="T4" fmla="*/ 241 w 254"/>
                <a:gd name="T5" fmla="*/ 254 h 254"/>
                <a:gd name="T6" fmla="*/ 254 w 254"/>
                <a:gd name="T7" fmla="*/ 242 h 254"/>
                <a:gd name="T8" fmla="*/ 253 w 254"/>
                <a:gd name="T9" fmla="*/ 242 h 254"/>
                <a:gd name="T10" fmla="*/ 13 w 254"/>
                <a:gd name="T11" fmla="*/ 1 h 254"/>
                <a:gd name="T12" fmla="*/ 12 w 254"/>
                <a:gd name="T13" fmla="*/ 0 h 254"/>
                <a:gd name="T14" fmla="*/ 0 w 254"/>
                <a:gd name="T15" fmla="*/ 13 h 254"/>
                <a:gd name="T16" fmla="*/ 12 w 254"/>
                <a:gd name="T17" fmla="*/ 25 h 254"/>
                <a:gd name="T18" fmla="*/ 12 w 254"/>
                <a:gd name="T19" fmla="*/ 25 h 254"/>
                <a:gd name="T20" fmla="*/ 229 w 254"/>
                <a:gd name="T21" fmla="*/ 24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254">
                  <a:moveTo>
                    <a:pt x="229" y="242"/>
                  </a:moveTo>
                  <a:cubicBezTo>
                    <a:pt x="229" y="242"/>
                    <a:pt x="229" y="242"/>
                    <a:pt x="229" y="242"/>
                  </a:cubicBezTo>
                  <a:cubicBezTo>
                    <a:pt x="229" y="248"/>
                    <a:pt x="235" y="254"/>
                    <a:pt x="241" y="254"/>
                  </a:cubicBezTo>
                  <a:cubicBezTo>
                    <a:pt x="248" y="254"/>
                    <a:pt x="254" y="248"/>
                    <a:pt x="254" y="242"/>
                  </a:cubicBezTo>
                  <a:cubicBezTo>
                    <a:pt x="254" y="242"/>
                    <a:pt x="253" y="242"/>
                    <a:pt x="253" y="242"/>
                  </a:cubicBezTo>
                  <a:cubicBezTo>
                    <a:pt x="253" y="109"/>
                    <a:pt x="146" y="1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2" y="25"/>
                    <a:pt x="229" y="122"/>
                    <a:pt x="229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-20638" y="1588"/>
              <a:ext cx="2955925" cy="2905125"/>
              <a:chOff x="-20638" y="1588"/>
              <a:chExt cx="2955925" cy="2905125"/>
            </a:xfrm>
            <a:grpFill/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>
                <a:off x="-20638" y="1588"/>
                <a:ext cx="2955925" cy="2905125"/>
              </a:xfrm>
              <a:custGeom>
                <a:avLst/>
                <a:gdLst>
                  <a:gd name="T0" fmla="*/ 227 w 785"/>
                  <a:gd name="T1" fmla="*/ 21 h 772"/>
                  <a:gd name="T2" fmla="*/ 176 w 785"/>
                  <a:gd name="T3" fmla="*/ 0 h 772"/>
                  <a:gd name="T4" fmla="*/ 148 w 785"/>
                  <a:gd name="T5" fmla="*/ 6 h 772"/>
                  <a:gd name="T6" fmla="*/ 103 w 785"/>
                  <a:gd name="T7" fmla="*/ 72 h 772"/>
                  <a:gd name="T8" fmla="*/ 103 w 785"/>
                  <a:gd name="T9" fmla="*/ 404 h 772"/>
                  <a:gd name="T10" fmla="*/ 28 w 785"/>
                  <a:gd name="T11" fmla="*/ 480 h 772"/>
                  <a:gd name="T12" fmla="*/ 28 w 785"/>
                  <a:gd name="T13" fmla="*/ 582 h 772"/>
                  <a:gd name="T14" fmla="*/ 197 w 785"/>
                  <a:gd name="T15" fmla="*/ 751 h 772"/>
                  <a:gd name="T16" fmla="*/ 248 w 785"/>
                  <a:gd name="T17" fmla="*/ 772 h 772"/>
                  <a:gd name="T18" fmla="*/ 299 w 785"/>
                  <a:gd name="T19" fmla="*/ 751 h 772"/>
                  <a:gd name="T20" fmla="*/ 375 w 785"/>
                  <a:gd name="T21" fmla="*/ 675 h 772"/>
                  <a:gd name="T22" fmla="*/ 707 w 785"/>
                  <a:gd name="T23" fmla="*/ 675 h 772"/>
                  <a:gd name="T24" fmla="*/ 773 w 785"/>
                  <a:gd name="T25" fmla="*/ 631 h 772"/>
                  <a:gd name="T26" fmla="*/ 758 w 785"/>
                  <a:gd name="T27" fmla="*/ 552 h 772"/>
                  <a:gd name="T28" fmla="*/ 227 w 785"/>
                  <a:gd name="T29" fmla="*/ 21 h 772"/>
                  <a:gd name="T30" fmla="*/ 341 w 785"/>
                  <a:gd name="T31" fmla="*/ 641 h 772"/>
                  <a:gd name="T32" fmla="*/ 265 w 785"/>
                  <a:gd name="T33" fmla="*/ 717 h 772"/>
                  <a:gd name="T34" fmla="*/ 248 w 785"/>
                  <a:gd name="T35" fmla="*/ 724 h 772"/>
                  <a:gd name="T36" fmla="*/ 231 w 785"/>
                  <a:gd name="T37" fmla="*/ 717 h 772"/>
                  <a:gd name="T38" fmla="*/ 62 w 785"/>
                  <a:gd name="T39" fmla="*/ 548 h 772"/>
                  <a:gd name="T40" fmla="*/ 55 w 785"/>
                  <a:gd name="T41" fmla="*/ 531 h 772"/>
                  <a:gd name="T42" fmla="*/ 62 w 785"/>
                  <a:gd name="T43" fmla="*/ 514 h 772"/>
                  <a:gd name="T44" fmla="*/ 138 w 785"/>
                  <a:gd name="T45" fmla="*/ 438 h 772"/>
                  <a:gd name="T46" fmla="*/ 138 w 785"/>
                  <a:gd name="T47" fmla="*/ 438 h 772"/>
                  <a:gd name="T48" fmla="*/ 341 w 785"/>
                  <a:gd name="T49" fmla="*/ 641 h 772"/>
                  <a:gd name="T50" fmla="*/ 341 w 785"/>
                  <a:gd name="T51" fmla="*/ 641 h 772"/>
                  <a:gd name="T52" fmla="*/ 375 w 785"/>
                  <a:gd name="T53" fmla="*/ 627 h 772"/>
                  <a:gd name="T54" fmla="*/ 364 w 785"/>
                  <a:gd name="T55" fmla="*/ 629 h 772"/>
                  <a:gd name="T56" fmla="*/ 150 w 785"/>
                  <a:gd name="T57" fmla="*/ 415 h 772"/>
                  <a:gd name="T58" fmla="*/ 152 w 785"/>
                  <a:gd name="T59" fmla="*/ 404 h 772"/>
                  <a:gd name="T60" fmla="*/ 152 w 785"/>
                  <a:gd name="T61" fmla="*/ 114 h 772"/>
                  <a:gd name="T62" fmla="*/ 665 w 785"/>
                  <a:gd name="T63" fmla="*/ 627 h 772"/>
                  <a:gd name="T64" fmla="*/ 375 w 785"/>
                  <a:gd name="T65" fmla="*/ 627 h 772"/>
                  <a:gd name="T66" fmla="*/ 729 w 785"/>
                  <a:gd name="T67" fmla="*/ 612 h 772"/>
                  <a:gd name="T68" fmla="*/ 707 w 785"/>
                  <a:gd name="T69" fmla="*/ 627 h 772"/>
                  <a:gd name="T70" fmla="*/ 699 w 785"/>
                  <a:gd name="T71" fmla="*/ 627 h 772"/>
                  <a:gd name="T72" fmla="*/ 152 w 785"/>
                  <a:gd name="T73" fmla="*/ 80 h 772"/>
                  <a:gd name="T74" fmla="*/ 152 w 785"/>
                  <a:gd name="T75" fmla="*/ 72 h 772"/>
                  <a:gd name="T76" fmla="*/ 167 w 785"/>
                  <a:gd name="T77" fmla="*/ 50 h 772"/>
                  <a:gd name="T78" fmla="*/ 176 w 785"/>
                  <a:gd name="T79" fmla="*/ 48 h 772"/>
                  <a:gd name="T80" fmla="*/ 193 w 785"/>
                  <a:gd name="T81" fmla="*/ 55 h 772"/>
                  <a:gd name="T82" fmla="*/ 724 w 785"/>
                  <a:gd name="T83" fmla="*/ 586 h 772"/>
                  <a:gd name="T84" fmla="*/ 729 w 785"/>
                  <a:gd name="T85" fmla="*/ 61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85" h="772">
                    <a:moveTo>
                      <a:pt x="227" y="21"/>
                    </a:moveTo>
                    <a:cubicBezTo>
                      <a:pt x="213" y="7"/>
                      <a:pt x="195" y="0"/>
                      <a:pt x="176" y="0"/>
                    </a:cubicBezTo>
                    <a:cubicBezTo>
                      <a:pt x="167" y="0"/>
                      <a:pt x="157" y="2"/>
                      <a:pt x="148" y="6"/>
                    </a:cubicBezTo>
                    <a:cubicBezTo>
                      <a:pt x="121" y="17"/>
                      <a:pt x="103" y="43"/>
                      <a:pt x="103" y="72"/>
                    </a:cubicBezTo>
                    <a:cubicBezTo>
                      <a:pt x="103" y="404"/>
                      <a:pt x="103" y="404"/>
                      <a:pt x="103" y="404"/>
                    </a:cubicBezTo>
                    <a:cubicBezTo>
                      <a:pt x="28" y="480"/>
                      <a:pt x="28" y="480"/>
                      <a:pt x="28" y="480"/>
                    </a:cubicBezTo>
                    <a:cubicBezTo>
                      <a:pt x="0" y="508"/>
                      <a:pt x="0" y="554"/>
                      <a:pt x="28" y="582"/>
                    </a:cubicBezTo>
                    <a:cubicBezTo>
                      <a:pt x="197" y="751"/>
                      <a:pt x="197" y="751"/>
                      <a:pt x="197" y="751"/>
                    </a:cubicBezTo>
                    <a:cubicBezTo>
                      <a:pt x="211" y="765"/>
                      <a:pt x="230" y="772"/>
                      <a:pt x="248" y="772"/>
                    </a:cubicBezTo>
                    <a:cubicBezTo>
                      <a:pt x="267" y="772"/>
                      <a:pt x="285" y="765"/>
                      <a:pt x="299" y="751"/>
                    </a:cubicBezTo>
                    <a:cubicBezTo>
                      <a:pt x="375" y="675"/>
                      <a:pt x="375" y="675"/>
                      <a:pt x="375" y="675"/>
                    </a:cubicBezTo>
                    <a:cubicBezTo>
                      <a:pt x="707" y="675"/>
                      <a:pt x="707" y="675"/>
                      <a:pt x="707" y="675"/>
                    </a:cubicBezTo>
                    <a:cubicBezTo>
                      <a:pt x="736" y="675"/>
                      <a:pt x="762" y="658"/>
                      <a:pt x="773" y="631"/>
                    </a:cubicBezTo>
                    <a:cubicBezTo>
                      <a:pt x="785" y="604"/>
                      <a:pt x="778" y="573"/>
                      <a:pt x="758" y="552"/>
                    </a:cubicBezTo>
                    <a:lnTo>
                      <a:pt x="227" y="21"/>
                    </a:lnTo>
                    <a:close/>
                    <a:moveTo>
                      <a:pt x="341" y="641"/>
                    </a:moveTo>
                    <a:cubicBezTo>
                      <a:pt x="265" y="717"/>
                      <a:pt x="265" y="717"/>
                      <a:pt x="265" y="717"/>
                    </a:cubicBezTo>
                    <a:cubicBezTo>
                      <a:pt x="259" y="723"/>
                      <a:pt x="252" y="724"/>
                      <a:pt x="248" y="724"/>
                    </a:cubicBezTo>
                    <a:cubicBezTo>
                      <a:pt x="245" y="724"/>
                      <a:pt x="237" y="723"/>
                      <a:pt x="231" y="71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6" y="542"/>
                      <a:pt x="55" y="534"/>
                      <a:pt x="55" y="531"/>
                    </a:cubicBezTo>
                    <a:cubicBezTo>
                      <a:pt x="55" y="527"/>
                      <a:pt x="56" y="520"/>
                      <a:pt x="62" y="514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341" y="641"/>
                      <a:pt x="341" y="641"/>
                      <a:pt x="341" y="641"/>
                    </a:cubicBezTo>
                    <a:cubicBezTo>
                      <a:pt x="341" y="641"/>
                      <a:pt x="341" y="641"/>
                      <a:pt x="341" y="641"/>
                    </a:cubicBezTo>
                    <a:close/>
                    <a:moveTo>
                      <a:pt x="375" y="627"/>
                    </a:moveTo>
                    <a:cubicBezTo>
                      <a:pt x="371" y="627"/>
                      <a:pt x="368" y="629"/>
                      <a:pt x="364" y="629"/>
                    </a:cubicBezTo>
                    <a:cubicBezTo>
                      <a:pt x="150" y="415"/>
                      <a:pt x="150" y="415"/>
                      <a:pt x="150" y="415"/>
                    </a:cubicBezTo>
                    <a:cubicBezTo>
                      <a:pt x="150" y="411"/>
                      <a:pt x="152" y="408"/>
                      <a:pt x="152" y="404"/>
                    </a:cubicBezTo>
                    <a:cubicBezTo>
                      <a:pt x="152" y="114"/>
                      <a:pt x="152" y="114"/>
                      <a:pt x="152" y="114"/>
                    </a:cubicBezTo>
                    <a:cubicBezTo>
                      <a:pt x="665" y="627"/>
                      <a:pt x="665" y="627"/>
                      <a:pt x="665" y="627"/>
                    </a:cubicBezTo>
                    <a:lnTo>
                      <a:pt x="375" y="627"/>
                    </a:lnTo>
                    <a:close/>
                    <a:moveTo>
                      <a:pt x="729" y="612"/>
                    </a:moveTo>
                    <a:cubicBezTo>
                      <a:pt x="725" y="621"/>
                      <a:pt x="716" y="627"/>
                      <a:pt x="707" y="627"/>
                    </a:cubicBezTo>
                    <a:cubicBezTo>
                      <a:pt x="699" y="627"/>
                      <a:pt x="699" y="627"/>
                      <a:pt x="699" y="627"/>
                    </a:cubicBezTo>
                    <a:cubicBezTo>
                      <a:pt x="152" y="80"/>
                      <a:pt x="152" y="80"/>
                      <a:pt x="152" y="80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63"/>
                      <a:pt x="158" y="54"/>
                      <a:pt x="167" y="50"/>
                    </a:cubicBezTo>
                    <a:cubicBezTo>
                      <a:pt x="170" y="49"/>
                      <a:pt x="173" y="48"/>
                      <a:pt x="176" y="48"/>
                    </a:cubicBezTo>
                    <a:cubicBezTo>
                      <a:pt x="182" y="48"/>
                      <a:pt x="188" y="51"/>
                      <a:pt x="193" y="55"/>
                    </a:cubicBezTo>
                    <a:cubicBezTo>
                      <a:pt x="724" y="586"/>
                      <a:pt x="724" y="586"/>
                      <a:pt x="724" y="586"/>
                    </a:cubicBezTo>
                    <a:cubicBezTo>
                      <a:pt x="731" y="593"/>
                      <a:pt x="733" y="603"/>
                      <a:pt x="729" y="6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1549400" y="1588"/>
                <a:ext cx="1362075" cy="1362075"/>
              </a:xfrm>
              <a:custGeom>
                <a:avLst/>
                <a:gdLst>
                  <a:gd name="T0" fmla="*/ 24 w 362"/>
                  <a:gd name="T1" fmla="*/ 48 h 362"/>
                  <a:gd name="T2" fmla="*/ 24 w 362"/>
                  <a:gd name="T3" fmla="*/ 48 h 362"/>
                  <a:gd name="T4" fmla="*/ 314 w 362"/>
                  <a:gd name="T5" fmla="*/ 338 h 362"/>
                  <a:gd name="T6" fmla="*/ 314 w 362"/>
                  <a:gd name="T7" fmla="*/ 338 h 362"/>
                  <a:gd name="T8" fmla="*/ 338 w 362"/>
                  <a:gd name="T9" fmla="*/ 362 h 362"/>
                  <a:gd name="T10" fmla="*/ 362 w 362"/>
                  <a:gd name="T11" fmla="*/ 338 h 362"/>
                  <a:gd name="T12" fmla="*/ 362 w 362"/>
                  <a:gd name="T13" fmla="*/ 338 h 362"/>
                  <a:gd name="T14" fmla="*/ 25 w 362"/>
                  <a:gd name="T15" fmla="*/ 0 h 362"/>
                  <a:gd name="T16" fmla="*/ 24 w 362"/>
                  <a:gd name="T17" fmla="*/ 0 h 362"/>
                  <a:gd name="T18" fmla="*/ 0 w 362"/>
                  <a:gd name="T19" fmla="*/ 24 h 362"/>
                  <a:gd name="T20" fmla="*/ 24 w 362"/>
                  <a:gd name="T21" fmla="*/ 4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2" h="362"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  <a:cubicBezTo>
                      <a:pt x="184" y="48"/>
                      <a:pt x="314" y="178"/>
                      <a:pt x="314" y="338"/>
                    </a:cubicBezTo>
                    <a:cubicBezTo>
                      <a:pt x="314" y="338"/>
                      <a:pt x="314" y="338"/>
                      <a:pt x="314" y="338"/>
                    </a:cubicBezTo>
                    <a:cubicBezTo>
                      <a:pt x="314" y="351"/>
                      <a:pt x="325" y="362"/>
                      <a:pt x="338" y="362"/>
                    </a:cubicBezTo>
                    <a:cubicBezTo>
                      <a:pt x="351" y="362"/>
                      <a:pt x="362" y="351"/>
                      <a:pt x="362" y="338"/>
                    </a:cubicBezTo>
                    <a:cubicBezTo>
                      <a:pt x="362" y="338"/>
                      <a:pt x="362" y="338"/>
                      <a:pt x="362" y="338"/>
                    </a:cubicBezTo>
                    <a:cubicBezTo>
                      <a:pt x="362" y="151"/>
                      <a:pt x="211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51789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31755" y="141748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…just a few.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817" y="680759"/>
            <a:ext cx="1970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Sociology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4" y="2598641"/>
            <a:ext cx="3756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do social ties form in social groups?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1290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Astrophysics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4" y="3906278"/>
            <a:ext cx="3756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is the mass of the universe distributed?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873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Ecology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12619"/>
            <a:ext cx="3756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What happens when we perturb food chains?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2173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Environmental Studies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does the frequency of fores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 fires affect their severity?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1491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Transportation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6278"/>
            <a:ext cx="3956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What happens JFK or Heathrow close?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8738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24770"/>
            <a:ext cx="1144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Economics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12619"/>
            <a:ext cx="395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do flows in international trade affect global output?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92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04345" y="1671893"/>
            <a:ext cx="237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“I know it when I see it.”</a:t>
            </a:r>
            <a:endParaRPr lang="id-ID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5491" y="902452"/>
            <a:ext cx="3218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What is data?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4345" y="2110271"/>
            <a:ext cx="56432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Measurements.  Observations.  But of what, by what, for what?</a:t>
            </a:r>
          </a:p>
          <a:p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What is the relationship between data and representation?</a:t>
            </a:r>
          </a:p>
          <a:p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Is information the same as data?</a:t>
            </a:r>
            <a:endParaRPr lang="id-ID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150099" y="4944096"/>
            <a:ext cx="179580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802991" y="5564990"/>
            <a:ext cx="554019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2386015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55318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59418" y="5554236"/>
            <a:ext cx="991801" cy="690344"/>
            <a:chOff x="-84138" y="4763"/>
            <a:chExt cx="7424738" cy="5670550"/>
          </a:xfrm>
          <a:solidFill>
            <a:schemeClr val="bg1"/>
          </a:solidFill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0480" y="680759"/>
            <a:ext cx="397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Are these data?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1292880" y="2430769"/>
            <a:ext cx="1521933" cy="15219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6" name="Group 55"/>
          <p:cNvGrpSpPr/>
          <p:nvPr/>
        </p:nvGrpSpPr>
        <p:grpSpPr>
          <a:xfrm>
            <a:off x="1119258" y="2257147"/>
            <a:ext cx="1868076" cy="1868076"/>
            <a:chOff x="1119258" y="2257147"/>
            <a:chExt cx="1868076" cy="1868076"/>
          </a:xfrm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3973859" y="2430769"/>
            <a:ext cx="1521933" cy="1521933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7" name="Group 86"/>
          <p:cNvGrpSpPr/>
          <p:nvPr/>
        </p:nvGrpSpPr>
        <p:grpSpPr>
          <a:xfrm>
            <a:off x="3800237" y="2257147"/>
            <a:ext cx="1868076" cy="1868076"/>
            <a:chOff x="3800237" y="2257147"/>
            <a:chExt cx="1868076" cy="1868076"/>
          </a:xfrm>
        </p:grpSpPr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5176020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4756252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5477110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5477110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5176020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4756252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4287036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3937595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3800237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3800237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3937595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4287036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3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0" name="Oval 5"/>
          <p:cNvSpPr>
            <a:spLocks noChangeArrowheads="1"/>
          </p:cNvSpPr>
          <p:nvPr/>
        </p:nvSpPr>
        <p:spPr bwMode="auto">
          <a:xfrm>
            <a:off x="6720035" y="2430769"/>
            <a:ext cx="1521933" cy="152193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100"/>
          <p:cNvGrpSpPr/>
          <p:nvPr/>
        </p:nvGrpSpPr>
        <p:grpSpPr>
          <a:xfrm>
            <a:off x="6546413" y="2257147"/>
            <a:ext cx="1868076" cy="1868076"/>
            <a:chOff x="6546413" y="2257147"/>
            <a:chExt cx="1868076" cy="1868076"/>
          </a:xfrm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7922196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7502428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8223286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9"/>
            <p:cNvSpPr>
              <a:spLocks/>
            </p:cNvSpPr>
            <p:nvPr/>
          </p:nvSpPr>
          <p:spPr bwMode="auto">
            <a:xfrm>
              <a:off x="8223286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0"/>
            <p:cNvSpPr>
              <a:spLocks/>
            </p:cNvSpPr>
            <p:nvPr/>
          </p:nvSpPr>
          <p:spPr bwMode="auto">
            <a:xfrm>
              <a:off x="7922196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1"/>
            <p:cNvSpPr>
              <a:spLocks/>
            </p:cNvSpPr>
            <p:nvPr/>
          </p:nvSpPr>
          <p:spPr bwMode="auto">
            <a:xfrm>
              <a:off x="7502428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2"/>
            <p:cNvSpPr>
              <a:spLocks/>
            </p:cNvSpPr>
            <p:nvPr/>
          </p:nvSpPr>
          <p:spPr bwMode="auto">
            <a:xfrm>
              <a:off x="7033212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3"/>
            <p:cNvSpPr>
              <a:spLocks/>
            </p:cNvSpPr>
            <p:nvPr/>
          </p:nvSpPr>
          <p:spPr bwMode="auto">
            <a:xfrm>
              <a:off x="6683771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4"/>
            <p:cNvSpPr>
              <a:spLocks/>
            </p:cNvSpPr>
            <p:nvPr/>
          </p:nvSpPr>
          <p:spPr bwMode="auto">
            <a:xfrm>
              <a:off x="6546413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5"/>
            <p:cNvSpPr>
              <a:spLocks/>
            </p:cNvSpPr>
            <p:nvPr/>
          </p:nvSpPr>
          <p:spPr bwMode="auto">
            <a:xfrm>
              <a:off x="6546413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 bwMode="auto">
            <a:xfrm>
              <a:off x="6683771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7033212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4" name="Oval 5"/>
          <p:cNvSpPr>
            <a:spLocks noChangeArrowheads="1"/>
          </p:cNvSpPr>
          <p:nvPr/>
        </p:nvSpPr>
        <p:spPr bwMode="auto">
          <a:xfrm>
            <a:off x="9410818" y="2430769"/>
            <a:ext cx="1521933" cy="1521933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5" name="Group 114"/>
          <p:cNvGrpSpPr/>
          <p:nvPr/>
        </p:nvGrpSpPr>
        <p:grpSpPr>
          <a:xfrm>
            <a:off x="9237196" y="2257147"/>
            <a:ext cx="1868076" cy="1868076"/>
            <a:chOff x="9237196" y="2257147"/>
            <a:chExt cx="1868076" cy="1868076"/>
          </a:xfrm>
        </p:grpSpPr>
        <p:sp>
          <p:nvSpPr>
            <p:cNvPr id="116" name="Freeform 6"/>
            <p:cNvSpPr>
              <a:spLocks/>
            </p:cNvSpPr>
            <p:nvPr/>
          </p:nvSpPr>
          <p:spPr bwMode="auto">
            <a:xfrm>
              <a:off x="10612979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>
              <a:off x="10193211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8"/>
            <p:cNvSpPr>
              <a:spLocks/>
            </p:cNvSpPr>
            <p:nvPr/>
          </p:nvSpPr>
          <p:spPr bwMode="auto">
            <a:xfrm>
              <a:off x="10914069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9"/>
            <p:cNvSpPr>
              <a:spLocks/>
            </p:cNvSpPr>
            <p:nvPr/>
          </p:nvSpPr>
          <p:spPr bwMode="auto">
            <a:xfrm>
              <a:off x="10914069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10612979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1"/>
            <p:cNvSpPr>
              <a:spLocks/>
            </p:cNvSpPr>
            <p:nvPr/>
          </p:nvSpPr>
          <p:spPr bwMode="auto">
            <a:xfrm>
              <a:off x="10193211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2"/>
            <p:cNvSpPr>
              <a:spLocks/>
            </p:cNvSpPr>
            <p:nvPr/>
          </p:nvSpPr>
          <p:spPr bwMode="auto">
            <a:xfrm>
              <a:off x="9723995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>
              <a:off x="9374554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9237196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5"/>
            <p:cNvSpPr>
              <a:spLocks/>
            </p:cNvSpPr>
            <p:nvPr/>
          </p:nvSpPr>
          <p:spPr bwMode="auto">
            <a:xfrm>
              <a:off x="9237196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6"/>
            <p:cNvSpPr>
              <a:spLocks/>
            </p:cNvSpPr>
            <p:nvPr/>
          </p:nvSpPr>
          <p:spPr bwMode="auto">
            <a:xfrm>
              <a:off x="9374554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7"/>
            <p:cNvSpPr>
              <a:spLocks/>
            </p:cNvSpPr>
            <p:nvPr/>
          </p:nvSpPr>
          <p:spPr bwMode="auto">
            <a:xfrm>
              <a:off x="9723995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058333" y="4347819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Temperature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00237" y="4672895"/>
            <a:ext cx="186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Geotagged social interactions related to weather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739312" y="4347819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Tweets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46413" y="4672895"/>
            <a:ext cx="186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Visible spectrum images from satellites.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85488" y="4347819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Satellite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Images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37195" y="4672895"/>
            <a:ext cx="186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Three-day temperature forecasts.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176270" y="4347819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Forecasts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785426" y="2937397"/>
            <a:ext cx="535740" cy="509772"/>
            <a:chOff x="1588" y="4763"/>
            <a:chExt cx="6746875" cy="6419850"/>
          </a:xfrm>
          <a:solidFill>
            <a:schemeClr val="bg1"/>
          </a:solidFill>
        </p:grpSpPr>
        <p:sp>
          <p:nvSpPr>
            <p:cNvPr id="137" name="Freeform 5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6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7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8"/>
            <p:cNvSpPr>
              <a:spLocks/>
            </p:cNvSpPr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9"/>
            <p:cNvSpPr>
              <a:spLocks/>
            </p:cNvSpPr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206699" y="2908838"/>
            <a:ext cx="605233" cy="491759"/>
            <a:chOff x="1588" y="1588"/>
            <a:chExt cx="8399462" cy="6824662"/>
          </a:xfrm>
          <a:solidFill>
            <a:schemeClr val="bg1"/>
          </a:solidFill>
        </p:grpSpPr>
        <p:sp>
          <p:nvSpPr>
            <p:cNvPr id="145" name="Freeform 15"/>
            <p:cNvSpPr>
              <a:spLocks noEditPoints="1"/>
            </p:cNvSpPr>
            <p:nvPr/>
          </p:nvSpPr>
          <p:spPr bwMode="auto">
            <a:xfrm>
              <a:off x="1830388" y="2100263"/>
              <a:ext cx="3157537" cy="3151187"/>
            </a:xfrm>
            <a:custGeom>
              <a:avLst/>
              <a:gdLst>
                <a:gd name="T0" fmla="*/ 421 w 841"/>
                <a:gd name="T1" fmla="*/ 70 h 839"/>
                <a:gd name="T2" fmla="*/ 771 w 841"/>
                <a:gd name="T3" fmla="*/ 420 h 839"/>
                <a:gd name="T4" fmla="*/ 421 w 841"/>
                <a:gd name="T5" fmla="*/ 769 h 839"/>
                <a:gd name="T6" fmla="*/ 70 w 841"/>
                <a:gd name="T7" fmla="*/ 420 h 839"/>
                <a:gd name="T8" fmla="*/ 421 w 841"/>
                <a:gd name="T9" fmla="*/ 70 h 839"/>
                <a:gd name="T10" fmla="*/ 421 w 841"/>
                <a:gd name="T11" fmla="*/ 0 h 839"/>
                <a:gd name="T12" fmla="*/ 0 w 841"/>
                <a:gd name="T13" fmla="*/ 420 h 839"/>
                <a:gd name="T14" fmla="*/ 421 w 841"/>
                <a:gd name="T15" fmla="*/ 839 h 839"/>
                <a:gd name="T16" fmla="*/ 841 w 841"/>
                <a:gd name="T17" fmla="*/ 420 h 839"/>
                <a:gd name="T18" fmla="*/ 421 w 841"/>
                <a:gd name="T1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1" h="839">
                  <a:moveTo>
                    <a:pt x="421" y="70"/>
                  </a:moveTo>
                  <a:cubicBezTo>
                    <a:pt x="614" y="70"/>
                    <a:pt x="771" y="227"/>
                    <a:pt x="771" y="420"/>
                  </a:cubicBezTo>
                  <a:cubicBezTo>
                    <a:pt x="771" y="613"/>
                    <a:pt x="614" y="769"/>
                    <a:pt x="421" y="769"/>
                  </a:cubicBezTo>
                  <a:cubicBezTo>
                    <a:pt x="227" y="769"/>
                    <a:pt x="70" y="613"/>
                    <a:pt x="70" y="420"/>
                  </a:cubicBezTo>
                  <a:cubicBezTo>
                    <a:pt x="70" y="227"/>
                    <a:pt x="227" y="70"/>
                    <a:pt x="421" y="70"/>
                  </a:cubicBezTo>
                  <a:moveTo>
                    <a:pt x="421" y="0"/>
                  </a:moveTo>
                  <a:cubicBezTo>
                    <a:pt x="189" y="0"/>
                    <a:pt x="0" y="188"/>
                    <a:pt x="0" y="420"/>
                  </a:cubicBezTo>
                  <a:cubicBezTo>
                    <a:pt x="0" y="651"/>
                    <a:pt x="189" y="839"/>
                    <a:pt x="421" y="839"/>
                  </a:cubicBezTo>
                  <a:cubicBezTo>
                    <a:pt x="652" y="839"/>
                    <a:pt x="841" y="651"/>
                    <a:pt x="841" y="420"/>
                  </a:cubicBezTo>
                  <a:cubicBezTo>
                    <a:pt x="841" y="188"/>
                    <a:pt x="652" y="0"/>
                    <a:pt x="4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16"/>
            <p:cNvSpPr>
              <a:spLocks/>
            </p:cNvSpPr>
            <p:nvPr/>
          </p:nvSpPr>
          <p:spPr bwMode="auto">
            <a:xfrm>
              <a:off x="2487613" y="2757488"/>
              <a:ext cx="1050925" cy="1052512"/>
            </a:xfrm>
            <a:custGeom>
              <a:avLst/>
              <a:gdLst>
                <a:gd name="T0" fmla="*/ 35 w 280"/>
                <a:gd name="T1" fmla="*/ 280 h 280"/>
                <a:gd name="T2" fmla="*/ 0 w 280"/>
                <a:gd name="T3" fmla="*/ 245 h 280"/>
                <a:gd name="T4" fmla="*/ 246 w 280"/>
                <a:gd name="T5" fmla="*/ 0 h 280"/>
                <a:gd name="T6" fmla="*/ 280 w 280"/>
                <a:gd name="T7" fmla="*/ 35 h 280"/>
                <a:gd name="T8" fmla="*/ 246 w 280"/>
                <a:gd name="T9" fmla="*/ 70 h 280"/>
                <a:gd name="T10" fmla="*/ 70 w 280"/>
                <a:gd name="T11" fmla="*/ 245 h 280"/>
                <a:gd name="T12" fmla="*/ 35 w 280"/>
                <a:gd name="T1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80">
                  <a:moveTo>
                    <a:pt x="35" y="280"/>
                  </a:moveTo>
                  <a:cubicBezTo>
                    <a:pt x="16" y="280"/>
                    <a:pt x="0" y="264"/>
                    <a:pt x="0" y="245"/>
                  </a:cubicBezTo>
                  <a:cubicBezTo>
                    <a:pt x="0" y="110"/>
                    <a:pt x="110" y="0"/>
                    <a:pt x="246" y="0"/>
                  </a:cubicBezTo>
                  <a:cubicBezTo>
                    <a:pt x="265" y="0"/>
                    <a:pt x="280" y="16"/>
                    <a:pt x="280" y="35"/>
                  </a:cubicBezTo>
                  <a:cubicBezTo>
                    <a:pt x="280" y="54"/>
                    <a:pt x="265" y="70"/>
                    <a:pt x="246" y="70"/>
                  </a:cubicBezTo>
                  <a:cubicBezTo>
                    <a:pt x="149" y="70"/>
                    <a:pt x="70" y="148"/>
                    <a:pt x="70" y="245"/>
                  </a:cubicBezTo>
                  <a:cubicBezTo>
                    <a:pt x="70" y="264"/>
                    <a:pt x="55" y="280"/>
                    <a:pt x="35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17"/>
            <p:cNvSpPr>
              <a:spLocks noEditPoints="1"/>
            </p:cNvSpPr>
            <p:nvPr/>
          </p:nvSpPr>
          <p:spPr bwMode="auto">
            <a:xfrm>
              <a:off x="1588" y="1588"/>
              <a:ext cx="8399462" cy="6824662"/>
            </a:xfrm>
            <a:custGeom>
              <a:avLst/>
              <a:gdLst>
                <a:gd name="T0" fmla="*/ 1825 w 2237"/>
                <a:gd name="T1" fmla="*/ 140 h 1817"/>
                <a:gd name="T2" fmla="*/ 1887 w 2237"/>
                <a:gd name="T3" fmla="*/ 202 h 1817"/>
                <a:gd name="T4" fmla="*/ 1887 w 2237"/>
                <a:gd name="T5" fmla="*/ 350 h 1817"/>
                <a:gd name="T6" fmla="*/ 2097 w 2237"/>
                <a:gd name="T7" fmla="*/ 520 h 1817"/>
                <a:gd name="T8" fmla="*/ 2097 w 2237"/>
                <a:gd name="T9" fmla="*/ 1507 h 1817"/>
                <a:gd name="T10" fmla="*/ 1920 w 2237"/>
                <a:gd name="T11" fmla="*/ 1678 h 1817"/>
                <a:gd name="T12" fmla="*/ 316 w 2237"/>
                <a:gd name="T13" fmla="*/ 1678 h 1817"/>
                <a:gd name="T14" fmla="*/ 140 w 2237"/>
                <a:gd name="T15" fmla="*/ 1507 h 1817"/>
                <a:gd name="T16" fmla="*/ 140 w 2237"/>
                <a:gd name="T17" fmla="*/ 520 h 1817"/>
                <a:gd name="T18" fmla="*/ 316 w 2237"/>
                <a:gd name="T19" fmla="*/ 349 h 1817"/>
                <a:gd name="T20" fmla="*/ 1258 w 2237"/>
                <a:gd name="T21" fmla="*/ 349 h 1817"/>
                <a:gd name="T22" fmla="*/ 1258 w 2237"/>
                <a:gd name="T23" fmla="*/ 202 h 1817"/>
                <a:gd name="T24" fmla="*/ 1320 w 2237"/>
                <a:gd name="T25" fmla="*/ 140 h 1817"/>
                <a:gd name="T26" fmla="*/ 1825 w 2237"/>
                <a:gd name="T27" fmla="*/ 140 h 1817"/>
                <a:gd name="T28" fmla="*/ 1825 w 2237"/>
                <a:gd name="T29" fmla="*/ 0 h 1817"/>
                <a:gd name="T30" fmla="*/ 1825 w 2237"/>
                <a:gd name="T31" fmla="*/ 0 h 1817"/>
                <a:gd name="T32" fmla="*/ 1320 w 2237"/>
                <a:gd name="T33" fmla="*/ 0 h 1817"/>
                <a:gd name="T34" fmla="*/ 1118 w 2237"/>
                <a:gd name="T35" fmla="*/ 202 h 1817"/>
                <a:gd name="T36" fmla="*/ 1118 w 2237"/>
                <a:gd name="T37" fmla="*/ 209 h 1817"/>
                <a:gd name="T38" fmla="*/ 316 w 2237"/>
                <a:gd name="T39" fmla="*/ 209 h 1817"/>
                <a:gd name="T40" fmla="*/ 0 w 2237"/>
                <a:gd name="T41" fmla="*/ 520 h 1817"/>
                <a:gd name="T42" fmla="*/ 0 w 2237"/>
                <a:gd name="T43" fmla="*/ 1507 h 1817"/>
                <a:gd name="T44" fmla="*/ 316 w 2237"/>
                <a:gd name="T45" fmla="*/ 1817 h 1817"/>
                <a:gd name="T46" fmla="*/ 1920 w 2237"/>
                <a:gd name="T47" fmla="*/ 1817 h 1817"/>
                <a:gd name="T48" fmla="*/ 2237 w 2237"/>
                <a:gd name="T49" fmla="*/ 1507 h 1817"/>
                <a:gd name="T50" fmla="*/ 2237 w 2237"/>
                <a:gd name="T51" fmla="*/ 520 h 1817"/>
                <a:gd name="T52" fmla="*/ 2027 w 2237"/>
                <a:gd name="T53" fmla="*/ 232 h 1817"/>
                <a:gd name="T54" fmla="*/ 2027 w 2237"/>
                <a:gd name="T55" fmla="*/ 202 h 1817"/>
                <a:gd name="T56" fmla="*/ 1825 w 2237"/>
                <a:gd name="T5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7" h="1817">
                  <a:moveTo>
                    <a:pt x="1825" y="140"/>
                  </a:moveTo>
                  <a:cubicBezTo>
                    <a:pt x="1859" y="140"/>
                    <a:pt x="1887" y="167"/>
                    <a:pt x="1887" y="202"/>
                  </a:cubicBezTo>
                  <a:cubicBezTo>
                    <a:pt x="1887" y="350"/>
                    <a:pt x="1887" y="350"/>
                    <a:pt x="1887" y="350"/>
                  </a:cubicBezTo>
                  <a:cubicBezTo>
                    <a:pt x="2027" y="350"/>
                    <a:pt x="2097" y="428"/>
                    <a:pt x="2097" y="520"/>
                  </a:cubicBezTo>
                  <a:cubicBezTo>
                    <a:pt x="2097" y="1507"/>
                    <a:pt x="2097" y="1507"/>
                    <a:pt x="2097" y="1507"/>
                  </a:cubicBezTo>
                  <a:cubicBezTo>
                    <a:pt x="2097" y="1601"/>
                    <a:pt x="2018" y="1678"/>
                    <a:pt x="1920" y="1678"/>
                  </a:cubicBezTo>
                  <a:cubicBezTo>
                    <a:pt x="316" y="1678"/>
                    <a:pt x="316" y="1678"/>
                    <a:pt x="316" y="1678"/>
                  </a:cubicBezTo>
                  <a:cubicBezTo>
                    <a:pt x="219" y="1678"/>
                    <a:pt x="140" y="1601"/>
                    <a:pt x="140" y="1507"/>
                  </a:cubicBezTo>
                  <a:cubicBezTo>
                    <a:pt x="140" y="520"/>
                    <a:pt x="140" y="520"/>
                    <a:pt x="140" y="520"/>
                  </a:cubicBezTo>
                  <a:cubicBezTo>
                    <a:pt x="140" y="426"/>
                    <a:pt x="219" y="349"/>
                    <a:pt x="316" y="349"/>
                  </a:cubicBezTo>
                  <a:cubicBezTo>
                    <a:pt x="1258" y="349"/>
                    <a:pt x="1258" y="349"/>
                    <a:pt x="1258" y="349"/>
                  </a:cubicBezTo>
                  <a:cubicBezTo>
                    <a:pt x="1258" y="202"/>
                    <a:pt x="1258" y="202"/>
                    <a:pt x="1258" y="202"/>
                  </a:cubicBezTo>
                  <a:cubicBezTo>
                    <a:pt x="1258" y="168"/>
                    <a:pt x="1286" y="140"/>
                    <a:pt x="1320" y="140"/>
                  </a:cubicBezTo>
                  <a:cubicBezTo>
                    <a:pt x="1825" y="140"/>
                    <a:pt x="1825" y="140"/>
                    <a:pt x="1825" y="140"/>
                  </a:cubicBezTo>
                  <a:moveTo>
                    <a:pt x="1825" y="0"/>
                  </a:moveTo>
                  <a:cubicBezTo>
                    <a:pt x="1825" y="0"/>
                    <a:pt x="1825" y="0"/>
                    <a:pt x="1825" y="0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1209" y="0"/>
                    <a:pt x="1118" y="90"/>
                    <a:pt x="1118" y="202"/>
                  </a:cubicBezTo>
                  <a:cubicBezTo>
                    <a:pt x="1118" y="209"/>
                    <a:pt x="1118" y="209"/>
                    <a:pt x="1118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142" y="209"/>
                    <a:pt x="0" y="349"/>
                    <a:pt x="0" y="520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78"/>
                    <a:pt x="142" y="1817"/>
                    <a:pt x="316" y="1817"/>
                  </a:cubicBezTo>
                  <a:cubicBezTo>
                    <a:pt x="1920" y="1817"/>
                    <a:pt x="1920" y="1817"/>
                    <a:pt x="1920" y="1817"/>
                  </a:cubicBezTo>
                  <a:cubicBezTo>
                    <a:pt x="2095" y="1817"/>
                    <a:pt x="2237" y="1678"/>
                    <a:pt x="2237" y="1507"/>
                  </a:cubicBezTo>
                  <a:cubicBezTo>
                    <a:pt x="2237" y="520"/>
                    <a:pt x="2237" y="520"/>
                    <a:pt x="2237" y="520"/>
                  </a:cubicBezTo>
                  <a:cubicBezTo>
                    <a:pt x="2237" y="404"/>
                    <a:pt x="2170" y="280"/>
                    <a:pt x="2027" y="232"/>
                  </a:cubicBezTo>
                  <a:cubicBezTo>
                    <a:pt x="2027" y="202"/>
                    <a:pt x="2027" y="202"/>
                    <a:pt x="2027" y="202"/>
                  </a:cubicBezTo>
                  <a:cubicBezTo>
                    <a:pt x="2027" y="90"/>
                    <a:pt x="1936" y="0"/>
                    <a:pt x="18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Rectangle 18"/>
            <p:cNvSpPr>
              <a:spLocks noChangeArrowheads="1"/>
            </p:cNvSpPr>
            <p:nvPr/>
          </p:nvSpPr>
          <p:spPr bwMode="auto">
            <a:xfrm>
              <a:off x="4987925" y="785813"/>
              <a:ext cx="1836737" cy="788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539719" y="2912257"/>
            <a:ext cx="386773" cy="514635"/>
            <a:chOff x="7913688" y="-280988"/>
            <a:chExt cx="1733550" cy="2306638"/>
          </a:xfrm>
          <a:solidFill>
            <a:schemeClr val="bg1"/>
          </a:solidFill>
        </p:grpSpPr>
        <p:sp>
          <p:nvSpPr>
            <p:cNvPr id="155" name="Freeform 29"/>
            <p:cNvSpPr>
              <a:spLocks/>
            </p:cNvSpPr>
            <p:nvPr/>
          </p:nvSpPr>
          <p:spPr bwMode="auto">
            <a:xfrm>
              <a:off x="8215313" y="1317625"/>
              <a:ext cx="1155700" cy="71438"/>
            </a:xfrm>
            <a:custGeom>
              <a:avLst/>
              <a:gdLst>
                <a:gd name="T0" fmla="*/ 9 w 306"/>
                <a:gd name="T1" fmla="*/ 0 h 19"/>
                <a:gd name="T2" fmla="*/ 0 w 306"/>
                <a:gd name="T3" fmla="*/ 10 h 19"/>
                <a:gd name="T4" fmla="*/ 9 w 306"/>
                <a:gd name="T5" fmla="*/ 19 h 19"/>
                <a:gd name="T6" fmla="*/ 297 w 306"/>
                <a:gd name="T7" fmla="*/ 19 h 19"/>
                <a:gd name="T8" fmla="*/ 306 w 306"/>
                <a:gd name="T9" fmla="*/ 10 h 19"/>
                <a:gd name="T10" fmla="*/ 297 w 306"/>
                <a:gd name="T11" fmla="*/ 0 h 19"/>
                <a:gd name="T12" fmla="*/ 9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30"/>
            <p:cNvSpPr>
              <a:spLocks/>
            </p:cNvSpPr>
            <p:nvPr/>
          </p:nvSpPr>
          <p:spPr bwMode="auto">
            <a:xfrm>
              <a:off x="8215313" y="1535112"/>
              <a:ext cx="1155700" cy="71438"/>
            </a:xfrm>
            <a:custGeom>
              <a:avLst/>
              <a:gdLst>
                <a:gd name="T0" fmla="*/ 297 w 306"/>
                <a:gd name="T1" fmla="*/ 0 h 19"/>
                <a:gd name="T2" fmla="*/ 9 w 306"/>
                <a:gd name="T3" fmla="*/ 0 h 19"/>
                <a:gd name="T4" fmla="*/ 0 w 306"/>
                <a:gd name="T5" fmla="*/ 9 h 19"/>
                <a:gd name="T6" fmla="*/ 9 w 306"/>
                <a:gd name="T7" fmla="*/ 19 h 19"/>
                <a:gd name="T8" fmla="*/ 297 w 306"/>
                <a:gd name="T9" fmla="*/ 19 h 19"/>
                <a:gd name="T10" fmla="*/ 306 w 306"/>
                <a:gd name="T11" fmla="*/ 9 h 19"/>
                <a:gd name="T12" fmla="*/ 297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31"/>
            <p:cNvSpPr>
              <a:spLocks noEditPoints="1"/>
            </p:cNvSpPr>
            <p:nvPr/>
          </p:nvSpPr>
          <p:spPr bwMode="auto">
            <a:xfrm>
              <a:off x="7913688" y="-280988"/>
              <a:ext cx="1733550" cy="2306638"/>
            </a:xfrm>
            <a:custGeom>
              <a:avLst/>
              <a:gdLst>
                <a:gd name="T0" fmla="*/ 353 w 459"/>
                <a:gd name="T1" fmla="*/ 12 h 612"/>
                <a:gd name="T2" fmla="*/ 325 w 459"/>
                <a:gd name="T3" fmla="*/ 0 h 612"/>
                <a:gd name="T4" fmla="*/ 57 w 459"/>
                <a:gd name="T5" fmla="*/ 0 h 612"/>
                <a:gd name="T6" fmla="*/ 0 w 459"/>
                <a:gd name="T7" fmla="*/ 57 h 612"/>
                <a:gd name="T8" fmla="*/ 0 w 459"/>
                <a:gd name="T9" fmla="*/ 555 h 612"/>
                <a:gd name="T10" fmla="*/ 57 w 459"/>
                <a:gd name="T11" fmla="*/ 612 h 612"/>
                <a:gd name="T12" fmla="*/ 402 w 459"/>
                <a:gd name="T13" fmla="*/ 612 h 612"/>
                <a:gd name="T14" fmla="*/ 459 w 459"/>
                <a:gd name="T15" fmla="*/ 555 h 612"/>
                <a:gd name="T16" fmla="*/ 459 w 459"/>
                <a:gd name="T17" fmla="*/ 153 h 612"/>
                <a:gd name="T18" fmla="*/ 353 w 459"/>
                <a:gd name="T19" fmla="*/ 12 h 612"/>
                <a:gd name="T20" fmla="*/ 344 w 459"/>
                <a:gd name="T21" fmla="*/ 59 h 612"/>
                <a:gd name="T22" fmla="*/ 409 w 459"/>
                <a:gd name="T23" fmla="*/ 134 h 612"/>
                <a:gd name="T24" fmla="*/ 344 w 459"/>
                <a:gd name="T25" fmla="*/ 134 h 612"/>
                <a:gd name="T26" fmla="*/ 344 w 459"/>
                <a:gd name="T27" fmla="*/ 59 h 612"/>
                <a:gd name="T28" fmla="*/ 421 w 459"/>
                <a:gd name="T29" fmla="*/ 555 h 612"/>
                <a:gd name="T30" fmla="*/ 402 w 459"/>
                <a:gd name="T31" fmla="*/ 574 h 612"/>
                <a:gd name="T32" fmla="*/ 57 w 459"/>
                <a:gd name="T33" fmla="*/ 574 h 612"/>
                <a:gd name="T34" fmla="*/ 38 w 459"/>
                <a:gd name="T35" fmla="*/ 555 h 612"/>
                <a:gd name="T36" fmla="*/ 38 w 459"/>
                <a:gd name="T37" fmla="*/ 57 h 612"/>
                <a:gd name="T38" fmla="*/ 57 w 459"/>
                <a:gd name="T39" fmla="*/ 38 h 612"/>
                <a:gd name="T40" fmla="*/ 306 w 459"/>
                <a:gd name="T41" fmla="*/ 38 h 612"/>
                <a:gd name="T42" fmla="*/ 306 w 459"/>
                <a:gd name="T43" fmla="*/ 172 h 612"/>
                <a:gd name="T44" fmla="*/ 421 w 459"/>
                <a:gd name="T45" fmla="*/ 172 h 612"/>
                <a:gd name="T46" fmla="*/ 421 w 459"/>
                <a:gd name="T47" fmla="*/ 55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32"/>
            <p:cNvSpPr>
              <a:spLocks/>
            </p:cNvSpPr>
            <p:nvPr/>
          </p:nvSpPr>
          <p:spPr bwMode="auto">
            <a:xfrm>
              <a:off x="8199438" y="77787"/>
              <a:ext cx="725488" cy="146050"/>
            </a:xfrm>
            <a:custGeom>
              <a:avLst/>
              <a:gdLst>
                <a:gd name="T0" fmla="*/ 19 w 192"/>
                <a:gd name="T1" fmla="*/ 39 h 39"/>
                <a:gd name="T2" fmla="*/ 173 w 192"/>
                <a:gd name="T3" fmla="*/ 39 h 39"/>
                <a:gd name="T4" fmla="*/ 192 w 192"/>
                <a:gd name="T5" fmla="*/ 20 h 39"/>
                <a:gd name="T6" fmla="*/ 173 w 192"/>
                <a:gd name="T7" fmla="*/ 0 h 39"/>
                <a:gd name="T8" fmla="*/ 19 w 192"/>
                <a:gd name="T9" fmla="*/ 0 h 39"/>
                <a:gd name="T10" fmla="*/ 0 w 192"/>
                <a:gd name="T11" fmla="*/ 20 h 39"/>
                <a:gd name="T12" fmla="*/ 19 w 192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33"/>
            <p:cNvSpPr>
              <a:spLocks/>
            </p:cNvSpPr>
            <p:nvPr/>
          </p:nvSpPr>
          <p:spPr bwMode="auto">
            <a:xfrm>
              <a:off x="8199438" y="438150"/>
              <a:ext cx="725488" cy="73025"/>
            </a:xfrm>
            <a:custGeom>
              <a:avLst/>
              <a:gdLst>
                <a:gd name="T0" fmla="*/ 10 w 192"/>
                <a:gd name="T1" fmla="*/ 19 h 19"/>
                <a:gd name="T2" fmla="*/ 182 w 192"/>
                <a:gd name="T3" fmla="*/ 19 h 19"/>
                <a:gd name="T4" fmla="*/ 192 w 192"/>
                <a:gd name="T5" fmla="*/ 10 h 19"/>
                <a:gd name="T6" fmla="*/ 182 w 192"/>
                <a:gd name="T7" fmla="*/ 0 h 19"/>
                <a:gd name="T8" fmla="*/ 10 w 192"/>
                <a:gd name="T9" fmla="*/ 0 h 19"/>
                <a:gd name="T10" fmla="*/ 0 w 192"/>
                <a:gd name="T11" fmla="*/ 10 h 19"/>
                <a:gd name="T12" fmla="*/ 10 w 19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34"/>
            <p:cNvSpPr>
              <a:spLocks/>
            </p:cNvSpPr>
            <p:nvPr/>
          </p:nvSpPr>
          <p:spPr bwMode="auto">
            <a:xfrm>
              <a:off x="8199438" y="657225"/>
              <a:ext cx="1160463" cy="71438"/>
            </a:xfrm>
            <a:custGeom>
              <a:avLst/>
              <a:gdLst>
                <a:gd name="T0" fmla="*/ 0 w 307"/>
                <a:gd name="T1" fmla="*/ 9 h 19"/>
                <a:gd name="T2" fmla="*/ 10 w 307"/>
                <a:gd name="T3" fmla="*/ 19 h 19"/>
                <a:gd name="T4" fmla="*/ 297 w 307"/>
                <a:gd name="T5" fmla="*/ 19 h 19"/>
                <a:gd name="T6" fmla="*/ 307 w 307"/>
                <a:gd name="T7" fmla="*/ 9 h 19"/>
                <a:gd name="T8" fmla="*/ 297 w 307"/>
                <a:gd name="T9" fmla="*/ 0 h 19"/>
                <a:gd name="T10" fmla="*/ 10 w 307"/>
                <a:gd name="T11" fmla="*/ 0 h 19"/>
                <a:gd name="T12" fmla="*/ 0 w 307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35"/>
            <p:cNvSpPr>
              <a:spLocks/>
            </p:cNvSpPr>
            <p:nvPr/>
          </p:nvSpPr>
          <p:spPr bwMode="auto">
            <a:xfrm>
              <a:off x="8199438" y="1087437"/>
              <a:ext cx="1160463" cy="74613"/>
            </a:xfrm>
            <a:custGeom>
              <a:avLst/>
              <a:gdLst>
                <a:gd name="T0" fmla="*/ 297 w 307"/>
                <a:gd name="T1" fmla="*/ 20 h 20"/>
                <a:gd name="T2" fmla="*/ 307 w 307"/>
                <a:gd name="T3" fmla="*/ 10 h 20"/>
                <a:gd name="T4" fmla="*/ 297 w 307"/>
                <a:gd name="T5" fmla="*/ 0 h 20"/>
                <a:gd name="T6" fmla="*/ 10 w 307"/>
                <a:gd name="T7" fmla="*/ 0 h 20"/>
                <a:gd name="T8" fmla="*/ 0 w 307"/>
                <a:gd name="T9" fmla="*/ 10 h 20"/>
                <a:gd name="T10" fmla="*/ 10 w 307"/>
                <a:gd name="T11" fmla="*/ 20 h 20"/>
                <a:gd name="T12" fmla="*/ 297 w 30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36"/>
            <p:cNvSpPr>
              <a:spLocks/>
            </p:cNvSpPr>
            <p:nvPr/>
          </p:nvSpPr>
          <p:spPr bwMode="auto">
            <a:xfrm>
              <a:off x="8199438" y="871537"/>
              <a:ext cx="1089025" cy="73025"/>
            </a:xfrm>
            <a:custGeom>
              <a:avLst/>
              <a:gdLst>
                <a:gd name="T0" fmla="*/ 10 w 288"/>
                <a:gd name="T1" fmla="*/ 19 h 19"/>
                <a:gd name="T2" fmla="*/ 278 w 288"/>
                <a:gd name="T3" fmla="*/ 19 h 19"/>
                <a:gd name="T4" fmla="*/ 288 w 288"/>
                <a:gd name="T5" fmla="*/ 10 h 19"/>
                <a:gd name="T6" fmla="*/ 278 w 288"/>
                <a:gd name="T7" fmla="*/ 0 h 19"/>
                <a:gd name="T8" fmla="*/ 10 w 288"/>
                <a:gd name="T9" fmla="*/ 0 h 19"/>
                <a:gd name="T10" fmla="*/ 0 w 288"/>
                <a:gd name="T11" fmla="*/ 10 h 19"/>
                <a:gd name="T12" fmla="*/ 10 w 28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1077029" y="4726287"/>
            <a:ext cx="186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Numerical measurements of historical temperature.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Freeform 22"/>
          <p:cNvSpPr>
            <a:spLocks noEditPoints="1"/>
          </p:cNvSpPr>
          <p:nvPr/>
        </p:nvSpPr>
        <p:spPr bwMode="auto">
          <a:xfrm>
            <a:off x="9805474" y="2917748"/>
            <a:ext cx="731520" cy="502920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52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 animBg="1"/>
      <p:bldP spid="86" grpId="0" animBg="1"/>
      <p:bldP spid="100" grpId="0" animBg="1"/>
      <p:bldP spid="114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63" grpId="0"/>
      <p:bldP spid="1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8802" y="1417488"/>
            <a:ext cx="25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Representation Hierarchy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6364" y="680759"/>
            <a:ext cx="1499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DIKW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80466" y="3613491"/>
            <a:ext cx="3443543" cy="726138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Rectangle 53"/>
          <p:cNvSpPr/>
          <p:nvPr/>
        </p:nvSpPr>
        <p:spPr>
          <a:xfrm>
            <a:off x="2480466" y="4332989"/>
            <a:ext cx="3237369" cy="726138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2480467" y="5051597"/>
            <a:ext cx="2967292" cy="72613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2480466" y="2894883"/>
            <a:ext cx="3713619" cy="72613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5" name="Group 44"/>
          <p:cNvGrpSpPr/>
          <p:nvPr/>
        </p:nvGrpSpPr>
        <p:grpSpPr>
          <a:xfrm>
            <a:off x="1411579" y="4871407"/>
            <a:ext cx="2181438" cy="1026034"/>
            <a:chOff x="7064781" y="1349909"/>
            <a:chExt cx="2057954" cy="967954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7064781" y="1639093"/>
              <a:ext cx="2057954" cy="678770"/>
            </a:xfrm>
            <a:custGeom>
              <a:avLst/>
              <a:gdLst>
                <a:gd name="T0" fmla="*/ 1446 w 1446"/>
                <a:gd name="T1" fmla="*/ 0 h 475"/>
                <a:gd name="T2" fmla="*/ 1446 w 1446"/>
                <a:gd name="T3" fmla="*/ 273 h 475"/>
                <a:gd name="T4" fmla="*/ 723 w 1446"/>
                <a:gd name="T5" fmla="*/ 475 h 475"/>
                <a:gd name="T6" fmla="*/ 0 w 1446"/>
                <a:gd name="T7" fmla="*/ 273 h 475"/>
                <a:gd name="T8" fmla="*/ 0 w 1446"/>
                <a:gd name="T9" fmla="*/ 0 h 475"/>
                <a:gd name="T10" fmla="*/ 723 w 1446"/>
                <a:gd name="T11" fmla="*/ 84 h 475"/>
                <a:gd name="T12" fmla="*/ 1446 w 1446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475">
                  <a:moveTo>
                    <a:pt x="1446" y="0"/>
                  </a:moveTo>
                  <a:cubicBezTo>
                    <a:pt x="1446" y="273"/>
                    <a:pt x="1446" y="273"/>
                    <a:pt x="1446" y="273"/>
                  </a:cubicBezTo>
                  <a:cubicBezTo>
                    <a:pt x="1446" y="384"/>
                    <a:pt x="1122" y="475"/>
                    <a:pt x="723" y="475"/>
                  </a:cubicBezTo>
                  <a:cubicBezTo>
                    <a:pt x="324" y="475"/>
                    <a:pt x="0" y="384"/>
                    <a:pt x="0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40" y="84"/>
                    <a:pt x="723" y="84"/>
                  </a:cubicBezTo>
                  <a:cubicBezTo>
                    <a:pt x="967" y="84"/>
                    <a:pt x="1446" y="0"/>
                    <a:pt x="144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auto">
            <a:xfrm>
              <a:off x="7064781" y="1349909"/>
              <a:ext cx="2057954" cy="57836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11579" y="4210303"/>
            <a:ext cx="2181438" cy="1026034"/>
            <a:chOff x="7064781" y="1349909"/>
            <a:chExt cx="2057954" cy="967954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7064781" y="1639093"/>
              <a:ext cx="2057954" cy="678770"/>
            </a:xfrm>
            <a:custGeom>
              <a:avLst/>
              <a:gdLst>
                <a:gd name="T0" fmla="*/ 1446 w 1446"/>
                <a:gd name="T1" fmla="*/ 0 h 475"/>
                <a:gd name="T2" fmla="*/ 1446 w 1446"/>
                <a:gd name="T3" fmla="*/ 273 h 475"/>
                <a:gd name="T4" fmla="*/ 723 w 1446"/>
                <a:gd name="T5" fmla="*/ 475 h 475"/>
                <a:gd name="T6" fmla="*/ 0 w 1446"/>
                <a:gd name="T7" fmla="*/ 273 h 475"/>
                <a:gd name="T8" fmla="*/ 0 w 1446"/>
                <a:gd name="T9" fmla="*/ 0 h 475"/>
                <a:gd name="T10" fmla="*/ 723 w 1446"/>
                <a:gd name="T11" fmla="*/ 84 h 475"/>
                <a:gd name="T12" fmla="*/ 1446 w 1446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475">
                  <a:moveTo>
                    <a:pt x="1446" y="0"/>
                  </a:moveTo>
                  <a:cubicBezTo>
                    <a:pt x="1446" y="273"/>
                    <a:pt x="1446" y="273"/>
                    <a:pt x="1446" y="273"/>
                  </a:cubicBezTo>
                  <a:cubicBezTo>
                    <a:pt x="1446" y="384"/>
                    <a:pt x="1122" y="475"/>
                    <a:pt x="723" y="475"/>
                  </a:cubicBezTo>
                  <a:cubicBezTo>
                    <a:pt x="324" y="475"/>
                    <a:pt x="0" y="384"/>
                    <a:pt x="0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40" y="84"/>
                    <a:pt x="723" y="84"/>
                  </a:cubicBezTo>
                  <a:cubicBezTo>
                    <a:pt x="967" y="84"/>
                    <a:pt x="1446" y="0"/>
                    <a:pt x="144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7064781" y="1349909"/>
              <a:ext cx="2057954" cy="57836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11579" y="3555986"/>
            <a:ext cx="2181438" cy="1026034"/>
            <a:chOff x="7064781" y="1349909"/>
            <a:chExt cx="2057954" cy="967954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7064781" y="1639093"/>
              <a:ext cx="2057954" cy="678770"/>
            </a:xfrm>
            <a:custGeom>
              <a:avLst/>
              <a:gdLst>
                <a:gd name="T0" fmla="*/ 1446 w 1446"/>
                <a:gd name="T1" fmla="*/ 0 h 475"/>
                <a:gd name="T2" fmla="*/ 1446 w 1446"/>
                <a:gd name="T3" fmla="*/ 273 h 475"/>
                <a:gd name="T4" fmla="*/ 723 w 1446"/>
                <a:gd name="T5" fmla="*/ 475 h 475"/>
                <a:gd name="T6" fmla="*/ 0 w 1446"/>
                <a:gd name="T7" fmla="*/ 273 h 475"/>
                <a:gd name="T8" fmla="*/ 0 w 1446"/>
                <a:gd name="T9" fmla="*/ 0 h 475"/>
                <a:gd name="T10" fmla="*/ 723 w 1446"/>
                <a:gd name="T11" fmla="*/ 84 h 475"/>
                <a:gd name="T12" fmla="*/ 1446 w 1446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475">
                  <a:moveTo>
                    <a:pt x="1446" y="0"/>
                  </a:moveTo>
                  <a:cubicBezTo>
                    <a:pt x="1446" y="273"/>
                    <a:pt x="1446" y="273"/>
                    <a:pt x="1446" y="273"/>
                  </a:cubicBezTo>
                  <a:cubicBezTo>
                    <a:pt x="1446" y="384"/>
                    <a:pt x="1122" y="475"/>
                    <a:pt x="723" y="475"/>
                  </a:cubicBezTo>
                  <a:cubicBezTo>
                    <a:pt x="324" y="475"/>
                    <a:pt x="0" y="384"/>
                    <a:pt x="0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40" y="84"/>
                    <a:pt x="723" y="84"/>
                  </a:cubicBezTo>
                  <a:cubicBezTo>
                    <a:pt x="967" y="84"/>
                    <a:pt x="1446" y="0"/>
                    <a:pt x="144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7064781" y="1349909"/>
              <a:ext cx="2057954" cy="57836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11579" y="2894883"/>
            <a:ext cx="2181438" cy="1026034"/>
            <a:chOff x="7064781" y="1349909"/>
            <a:chExt cx="2057954" cy="967954"/>
          </a:xfrm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064781" y="1639093"/>
              <a:ext cx="2057954" cy="678770"/>
            </a:xfrm>
            <a:custGeom>
              <a:avLst/>
              <a:gdLst>
                <a:gd name="T0" fmla="*/ 1446 w 1446"/>
                <a:gd name="T1" fmla="*/ 0 h 475"/>
                <a:gd name="T2" fmla="*/ 1446 w 1446"/>
                <a:gd name="T3" fmla="*/ 273 h 475"/>
                <a:gd name="T4" fmla="*/ 723 w 1446"/>
                <a:gd name="T5" fmla="*/ 475 h 475"/>
                <a:gd name="T6" fmla="*/ 0 w 1446"/>
                <a:gd name="T7" fmla="*/ 273 h 475"/>
                <a:gd name="T8" fmla="*/ 0 w 1446"/>
                <a:gd name="T9" fmla="*/ 0 h 475"/>
                <a:gd name="T10" fmla="*/ 723 w 1446"/>
                <a:gd name="T11" fmla="*/ 84 h 475"/>
                <a:gd name="T12" fmla="*/ 1446 w 1446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475">
                  <a:moveTo>
                    <a:pt x="1446" y="0"/>
                  </a:moveTo>
                  <a:cubicBezTo>
                    <a:pt x="1446" y="273"/>
                    <a:pt x="1446" y="273"/>
                    <a:pt x="1446" y="273"/>
                  </a:cubicBezTo>
                  <a:cubicBezTo>
                    <a:pt x="1446" y="384"/>
                    <a:pt x="1122" y="475"/>
                    <a:pt x="723" y="475"/>
                  </a:cubicBezTo>
                  <a:cubicBezTo>
                    <a:pt x="324" y="475"/>
                    <a:pt x="0" y="384"/>
                    <a:pt x="0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40" y="84"/>
                    <a:pt x="723" y="84"/>
                  </a:cubicBezTo>
                  <a:cubicBezTo>
                    <a:pt x="967" y="84"/>
                    <a:pt x="1446" y="0"/>
                    <a:pt x="144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064781" y="1349909"/>
              <a:ext cx="2057954" cy="5783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6862705" y="2682717"/>
            <a:ext cx="0" cy="33604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84775" y="3517686"/>
            <a:ext cx="683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Data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8227" y="4159297"/>
            <a:ext cx="145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Information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2308" y="4809206"/>
            <a:ext cx="1368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Knowledge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93184" y="5488773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Wisdom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9170" y="2957585"/>
            <a:ext cx="16685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Direct record of fact, signal, symbol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9170" y="3668998"/>
            <a:ext cx="166858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Indirect, descriptive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9170" y="4380147"/>
            <a:ext cx="16685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Interpreted or symbolic projection of information.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9170" y="5091560"/>
            <a:ext cx="16685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Contextual, inferential, heuristic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7613430" y="5342741"/>
            <a:ext cx="389214" cy="374445"/>
          </a:xfrm>
          <a:custGeom>
            <a:avLst/>
            <a:gdLst>
              <a:gd name="T0" fmla="*/ 342 w 345"/>
              <a:gd name="T1" fmla="*/ 123 h 331"/>
              <a:gd name="T2" fmla="*/ 323 w 345"/>
              <a:gd name="T3" fmla="*/ 107 h 331"/>
              <a:gd name="T4" fmla="*/ 234 w 345"/>
              <a:gd name="T5" fmla="*/ 94 h 331"/>
              <a:gd name="T6" fmla="*/ 195 w 345"/>
              <a:gd name="T7" fmla="*/ 14 h 331"/>
              <a:gd name="T8" fmla="*/ 173 w 345"/>
              <a:gd name="T9" fmla="*/ 0 h 331"/>
              <a:gd name="T10" fmla="*/ 151 w 345"/>
              <a:gd name="T11" fmla="*/ 14 h 331"/>
              <a:gd name="T12" fmla="*/ 112 w 345"/>
              <a:gd name="T13" fmla="*/ 94 h 331"/>
              <a:gd name="T14" fmla="*/ 23 w 345"/>
              <a:gd name="T15" fmla="*/ 107 h 331"/>
              <a:gd name="T16" fmla="*/ 3 w 345"/>
              <a:gd name="T17" fmla="*/ 123 h 331"/>
              <a:gd name="T18" fmla="*/ 9 w 345"/>
              <a:gd name="T19" fmla="*/ 148 h 331"/>
              <a:gd name="T20" fmla="*/ 74 w 345"/>
              <a:gd name="T21" fmla="*/ 213 h 331"/>
              <a:gd name="T22" fmla="*/ 59 w 345"/>
              <a:gd name="T23" fmla="*/ 303 h 331"/>
              <a:gd name="T24" fmla="*/ 69 w 345"/>
              <a:gd name="T25" fmla="*/ 326 h 331"/>
              <a:gd name="T26" fmla="*/ 83 w 345"/>
              <a:gd name="T27" fmla="*/ 331 h 331"/>
              <a:gd name="T28" fmla="*/ 95 w 345"/>
              <a:gd name="T29" fmla="*/ 328 h 331"/>
              <a:gd name="T30" fmla="*/ 173 w 345"/>
              <a:gd name="T31" fmla="*/ 286 h 331"/>
              <a:gd name="T32" fmla="*/ 250 w 345"/>
              <a:gd name="T33" fmla="*/ 328 h 331"/>
              <a:gd name="T34" fmla="*/ 262 w 345"/>
              <a:gd name="T35" fmla="*/ 331 h 331"/>
              <a:gd name="T36" fmla="*/ 277 w 345"/>
              <a:gd name="T37" fmla="*/ 326 h 331"/>
              <a:gd name="T38" fmla="*/ 287 w 345"/>
              <a:gd name="T39" fmla="*/ 303 h 331"/>
              <a:gd name="T40" fmla="*/ 272 w 345"/>
              <a:gd name="T41" fmla="*/ 213 h 331"/>
              <a:gd name="T42" fmla="*/ 337 w 345"/>
              <a:gd name="T43" fmla="*/ 148 h 331"/>
              <a:gd name="T44" fmla="*/ 342 w 345"/>
              <a:gd name="T45" fmla="*/ 123 h 331"/>
              <a:gd name="T46" fmla="*/ 254 w 345"/>
              <a:gd name="T47" fmla="*/ 196 h 331"/>
              <a:gd name="T48" fmla="*/ 247 w 345"/>
              <a:gd name="T49" fmla="*/ 217 h 331"/>
              <a:gd name="T50" fmla="*/ 262 w 345"/>
              <a:gd name="T51" fmla="*/ 307 h 331"/>
              <a:gd name="T52" fmla="*/ 185 w 345"/>
              <a:gd name="T53" fmla="*/ 265 h 331"/>
              <a:gd name="T54" fmla="*/ 173 w 345"/>
              <a:gd name="T55" fmla="*/ 262 h 331"/>
              <a:gd name="T56" fmla="*/ 161 w 345"/>
              <a:gd name="T57" fmla="*/ 265 h 331"/>
              <a:gd name="T58" fmla="*/ 83 w 345"/>
              <a:gd name="T59" fmla="*/ 307 h 331"/>
              <a:gd name="T60" fmla="*/ 99 w 345"/>
              <a:gd name="T61" fmla="*/ 217 h 331"/>
              <a:gd name="T62" fmla="*/ 92 w 345"/>
              <a:gd name="T63" fmla="*/ 196 h 331"/>
              <a:gd name="T64" fmla="*/ 27 w 345"/>
              <a:gd name="T65" fmla="*/ 131 h 331"/>
              <a:gd name="T66" fmla="*/ 116 w 345"/>
              <a:gd name="T67" fmla="*/ 118 h 331"/>
              <a:gd name="T68" fmla="*/ 134 w 345"/>
              <a:gd name="T69" fmla="*/ 104 h 331"/>
              <a:gd name="T70" fmla="*/ 173 w 345"/>
              <a:gd name="T71" fmla="*/ 24 h 331"/>
              <a:gd name="T72" fmla="*/ 212 w 345"/>
              <a:gd name="T73" fmla="*/ 104 h 331"/>
              <a:gd name="T74" fmla="*/ 230 w 345"/>
              <a:gd name="T75" fmla="*/ 118 h 331"/>
              <a:gd name="T76" fmla="*/ 319 w 345"/>
              <a:gd name="T77" fmla="*/ 131 h 331"/>
              <a:gd name="T78" fmla="*/ 254 w 345"/>
              <a:gd name="T79" fmla="*/ 196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5" h="331">
                <a:moveTo>
                  <a:pt x="342" y="123"/>
                </a:moveTo>
                <a:cubicBezTo>
                  <a:pt x="340" y="115"/>
                  <a:pt x="332" y="108"/>
                  <a:pt x="323" y="107"/>
                </a:cubicBezTo>
                <a:cubicBezTo>
                  <a:pt x="234" y="94"/>
                  <a:pt x="234" y="94"/>
                  <a:pt x="234" y="94"/>
                </a:cubicBezTo>
                <a:cubicBezTo>
                  <a:pt x="195" y="14"/>
                  <a:pt x="195" y="14"/>
                  <a:pt x="195" y="14"/>
                </a:cubicBezTo>
                <a:cubicBezTo>
                  <a:pt x="191" y="5"/>
                  <a:pt x="182" y="0"/>
                  <a:pt x="173" y="0"/>
                </a:cubicBezTo>
                <a:cubicBezTo>
                  <a:pt x="163" y="0"/>
                  <a:pt x="155" y="5"/>
                  <a:pt x="151" y="14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14" y="108"/>
                  <a:pt x="6" y="115"/>
                  <a:pt x="3" y="123"/>
                </a:cubicBezTo>
                <a:cubicBezTo>
                  <a:pt x="0" y="132"/>
                  <a:pt x="3" y="141"/>
                  <a:pt x="9" y="148"/>
                </a:cubicBezTo>
                <a:cubicBezTo>
                  <a:pt x="74" y="213"/>
                  <a:pt x="74" y="213"/>
                  <a:pt x="74" y="213"/>
                </a:cubicBezTo>
                <a:cubicBezTo>
                  <a:pt x="59" y="303"/>
                  <a:pt x="59" y="303"/>
                  <a:pt x="59" y="303"/>
                </a:cubicBezTo>
                <a:cubicBezTo>
                  <a:pt x="58" y="312"/>
                  <a:pt x="61" y="321"/>
                  <a:pt x="69" y="326"/>
                </a:cubicBezTo>
                <a:cubicBezTo>
                  <a:pt x="73" y="329"/>
                  <a:pt x="78" y="331"/>
                  <a:pt x="83" y="331"/>
                </a:cubicBezTo>
                <a:cubicBezTo>
                  <a:pt x="88" y="331"/>
                  <a:pt x="92" y="330"/>
                  <a:pt x="95" y="328"/>
                </a:cubicBezTo>
                <a:cubicBezTo>
                  <a:pt x="173" y="286"/>
                  <a:pt x="173" y="286"/>
                  <a:pt x="173" y="286"/>
                </a:cubicBezTo>
                <a:cubicBezTo>
                  <a:pt x="250" y="328"/>
                  <a:pt x="250" y="328"/>
                  <a:pt x="250" y="328"/>
                </a:cubicBezTo>
                <a:cubicBezTo>
                  <a:pt x="254" y="330"/>
                  <a:pt x="258" y="331"/>
                  <a:pt x="262" y="331"/>
                </a:cubicBezTo>
                <a:cubicBezTo>
                  <a:pt x="267" y="331"/>
                  <a:pt x="272" y="329"/>
                  <a:pt x="277" y="326"/>
                </a:cubicBezTo>
                <a:cubicBezTo>
                  <a:pt x="284" y="321"/>
                  <a:pt x="288" y="312"/>
                  <a:pt x="287" y="303"/>
                </a:cubicBezTo>
                <a:cubicBezTo>
                  <a:pt x="272" y="213"/>
                  <a:pt x="272" y="213"/>
                  <a:pt x="272" y="213"/>
                </a:cubicBezTo>
                <a:cubicBezTo>
                  <a:pt x="337" y="148"/>
                  <a:pt x="337" y="148"/>
                  <a:pt x="337" y="148"/>
                </a:cubicBezTo>
                <a:cubicBezTo>
                  <a:pt x="343" y="141"/>
                  <a:pt x="345" y="132"/>
                  <a:pt x="342" y="123"/>
                </a:cubicBezTo>
                <a:close/>
                <a:moveTo>
                  <a:pt x="254" y="196"/>
                </a:moveTo>
                <a:cubicBezTo>
                  <a:pt x="248" y="201"/>
                  <a:pt x="246" y="209"/>
                  <a:pt x="247" y="217"/>
                </a:cubicBezTo>
                <a:cubicBezTo>
                  <a:pt x="262" y="307"/>
                  <a:pt x="262" y="307"/>
                  <a:pt x="262" y="307"/>
                </a:cubicBezTo>
                <a:cubicBezTo>
                  <a:pt x="185" y="265"/>
                  <a:pt x="185" y="265"/>
                  <a:pt x="185" y="265"/>
                </a:cubicBezTo>
                <a:cubicBezTo>
                  <a:pt x="181" y="263"/>
                  <a:pt x="177" y="262"/>
                  <a:pt x="173" y="262"/>
                </a:cubicBezTo>
                <a:cubicBezTo>
                  <a:pt x="169" y="262"/>
                  <a:pt x="165" y="263"/>
                  <a:pt x="161" y="265"/>
                </a:cubicBezTo>
                <a:cubicBezTo>
                  <a:pt x="83" y="307"/>
                  <a:pt x="83" y="307"/>
                  <a:pt x="83" y="307"/>
                </a:cubicBezTo>
                <a:cubicBezTo>
                  <a:pt x="99" y="217"/>
                  <a:pt x="99" y="217"/>
                  <a:pt x="99" y="217"/>
                </a:cubicBezTo>
                <a:cubicBezTo>
                  <a:pt x="100" y="209"/>
                  <a:pt x="97" y="201"/>
                  <a:pt x="92" y="196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116" y="118"/>
                  <a:pt x="116" y="118"/>
                  <a:pt x="116" y="118"/>
                </a:cubicBezTo>
                <a:cubicBezTo>
                  <a:pt x="124" y="116"/>
                  <a:pt x="131" y="111"/>
                  <a:pt x="134" y="104"/>
                </a:cubicBezTo>
                <a:cubicBezTo>
                  <a:pt x="173" y="24"/>
                  <a:pt x="173" y="24"/>
                  <a:pt x="173" y="24"/>
                </a:cubicBezTo>
                <a:cubicBezTo>
                  <a:pt x="212" y="104"/>
                  <a:pt x="212" y="104"/>
                  <a:pt x="212" y="104"/>
                </a:cubicBezTo>
                <a:cubicBezTo>
                  <a:pt x="215" y="111"/>
                  <a:pt x="222" y="116"/>
                  <a:pt x="230" y="118"/>
                </a:cubicBezTo>
                <a:cubicBezTo>
                  <a:pt x="319" y="131"/>
                  <a:pt x="319" y="131"/>
                  <a:pt x="319" y="131"/>
                </a:cubicBezTo>
                <a:lnTo>
                  <a:pt x="254" y="1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1332206" y="2348122"/>
            <a:ext cx="4355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Data-Information-Knowledge-Wisdom</a:t>
            </a:r>
            <a:endParaRPr lang="id-ID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197517" y="5159751"/>
            <a:ext cx="2202425" cy="1078586"/>
            <a:chOff x="8198838" y="3829029"/>
            <a:chExt cx="2202425" cy="1078586"/>
          </a:xfrm>
        </p:grpSpPr>
        <p:sp>
          <p:nvSpPr>
            <p:cNvPr id="68" name="TextBox 67"/>
            <p:cNvSpPr txBox="1"/>
            <p:nvPr/>
          </p:nvSpPr>
          <p:spPr>
            <a:xfrm>
              <a:off x="8198838" y="3829029"/>
              <a:ext cx="1314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</a:rPr>
                <a:t>Illustrative</a:t>
              </a:r>
              <a:endParaRPr lang="id-ID" sz="2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98838" y="4138174"/>
              <a:ext cx="22024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</a:rPr>
                <a:t>Don’t get too caught up in the details of DIKW.  It’s more useful as a general guide than as a rigid framework.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24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2" grpId="0" animBg="1"/>
      <p:bldP spid="54" grpId="0" animBg="1"/>
      <p:bldP spid="55" grpId="0" animBg="1"/>
      <p:bldP spid="51" grpId="0" animBg="1"/>
      <p:bldP spid="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11" grpId="0" animBg="1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DARKBLU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F3C"/>
      </a:accent1>
      <a:accent2>
        <a:srgbClr val="2C3F50"/>
      </a:accent2>
      <a:accent3>
        <a:srgbClr val="3E5972"/>
      </a:accent3>
      <a:accent4>
        <a:srgbClr val="507392"/>
      </a:accent4>
      <a:accent5>
        <a:srgbClr val="6D90AF"/>
      </a:accent5>
      <a:accent6>
        <a:srgbClr val="9E90AF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8109</TotalTime>
  <Words>793</Words>
  <Application>Microsoft Office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Bebas Neue Bold</vt:lpstr>
      <vt:lpstr>Bebas Neue Regular</vt:lpstr>
      <vt:lpstr>Calibri</vt:lpstr>
      <vt:lpstr>Open Sans</vt:lpstr>
      <vt:lpstr>Raavi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Michael Bommarito</cp:lastModifiedBy>
  <cp:revision>942</cp:revision>
  <dcterms:created xsi:type="dcterms:W3CDTF">2014-09-15T07:14:39Z</dcterms:created>
  <dcterms:modified xsi:type="dcterms:W3CDTF">2015-08-02T20:08:35Z</dcterms:modified>
</cp:coreProperties>
</file>