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8"/>
  </p:notes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84" r:id="rId31"/>
    <p:sldId id="483" r:id="rId32"/>
    <p:sldId id="482" r:id="rId33"/>
    <p:sldId id="481" r:id="rId34"/>
    <p:sldId id="479" r:id="rId35"/>
    <p:sldId id="485" r:id="rId36"/>
    <p:sldId id="466" r:id="rId37"/>
    <p:sldId id="467" r:id="rId38"/>
    <p:sldId id="468" r:id="rId39"/>
    <p:sldId id="478" r:id="rId40"/>
    <p:sldId id="470" r:id="rId41"/>
    <p:sldId id="471" r:id="rId42"/>
    <p:sldId id="472" r:id="rId43"/>
    <p:sldId id="477" r:id="rId44"/>
    <p:sldId id="474" r:id="rId45"/>
    <p:sldId id="475" r:id="rId46"/>
    <p:sldId id="47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83583" autoAdjust="0"/>
  </p:normalViewPr>
  <p:slideViewPr>
    <p:cSldViewPr>
      <p:cViewPr varScale="1">
        <p:scale>
          <a:sx n="85" d="100"/>
          <a:sy n="85" d="100"/>
        </p:scale>
        <p:origin x="832" y="168"/>
      </p:cViewPr>
      <p:guideLst>
        <p:guide orient="horz" pos="845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2"/>
    </p:cViewPr>
  </p:sorterViewPr>
  <p:notesViewPr>
    <p:cSldViewPr>
      <p:cViewPr varScale="1">
        <p:scale>
          <a:sx n="98" d="100"/>
          <a:sy n="98" d="100"/>
        </p:scale>
        <p:origin x="-23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C5B7AA-85C3-46A5-AB32-19419AA16E32}" type="datetimeFigureOut">
              <a:rPr lang="en-GB"/>
              <a:pPr>
                <a:defRPr/>
              </a:pPr>
              <a:t>04/10/2018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BE34EB-734F-476E-8D9B-FBFCE11A1F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155DCA-03A5-413D-9398-6C9795B6CAC9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4372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E34EB-734F-476E-8D9B-FBFCE11A1F2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6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E34EB-734F-476E-8D9B-FBFCE11A1F21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8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dirty="0"/>
          </a:p>
          <a:p>
            <a:pPr eaLnBrk="1" hangingPunct="1"/>
            <a:endParaRPr lang="en-GB" sz="1600" dirty="0"/>
          </a:p>
          <a:p>
            <a:pPr eaLnBrk="1" hangingPunct="1"/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1AF47-36C1-4F3E-AA8B-F55402D87A2D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4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E34EB-734F-476E-8D9B-FBFCE11A1F2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61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FAA2D-C851-4660-9E30-FE4F78CD721C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00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E34EB-734F-476E-8D9B-FBFCE11A1F21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1CE21C-8EC6-48CD-955F-3F881450B887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196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2FBAE1-FFC4-4C13-A061-76237243D0F6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274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98B600-5C76-4C69-9905-F799346D3875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9145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6A0F9A-5698-440D-B7C4-8A104E50274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2175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9EFAAD-6BE0-4478-BB87-B6E99C82BDFC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7121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724BB9-2BD8-4F24-9275-7B0E7F0228F5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2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an interesting approach. It comes back when we consider general equilibrium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E34EB-734F-476E-8D9B-FBFCE11A1F2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6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375F89-FB00-4E8A-A6A9-E8D59CBAD88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500813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2"/>
          <p:cNvSpPr txBox="1"/>
          <p:nvPr userDrawn="1"/>
        </p:nvSpPr>
        <p:spPr>
          <a:xfrm>
            <a:off x="4932363" y="6535738"/>
            <a:ext cx="23764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Frank Cowell: </a:t>
            </a:r>
            <a:r>
              <a:rPr lang="en-US" sz="1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Consumption Basics</a:t>
            </a:r>
          </a:p>
        </p:txBody>
      </p:sp>
      <p:cxnSp>
        <p:nvCxnSpPr>
          <p:cNvPr id="7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50" y="6537325"/>
            <a:ext cx="1223963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5FFC-41E0-41D8-8BAC-1A81AF146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96B1-FB7D-41BE-9915-F72D647B50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07CB2-F168-4532-A925-A00AEA442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500813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2"/>
          <p:cNvSpPr txBox="1"/>
          <p:nvPr userDrawn="1"/>
        </p:nvSpPr>
        <p:spPr>
          <a:xfrm>
            <a:off x="4932363" y="6535738"/>
            <a:ext cx="23764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Frank Cowell: </a:t>
            </a:r>
            <a:r>
              <a:rPr lang="en-US" sz="1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Consumption Basics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0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4519E-F87D-48C2-8DD4-D076C2E6D8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69988" y="1946275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A0A42-FC80-4557-8D3A-C6B430DBC0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500813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2"/>
          <p:cNvSpPr txBox="1"/>
          <p:nvPr userDrawn="1"/>
        </p:nvSpPr>
        <p:spPr>
          <a:xfrm>
            <a:off x="4932363" y="6535738"/>
            <a:ext cx="23764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Frank Cowell: </a:t>
            </a:r>
            <a:r>
              <a:rPr lang="en-US" sz="1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Consumption Basics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50" y="6537325"/>
            <a:ext cx="12954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7F0B1-F0AD-4FF4-B487-455076CF0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50" y="6537325"/>
            <a:ext cx="1439863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417F-9036-460A-BF28-FB0D52899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2686B-FE50-428F-964D-19AE3E580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8F2CF5F-B87A-4F43-A714-8F9A6D2AF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A40BF-3889-4171-A067-3578E3098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A0F9-CA62-4FC4-86B8-8FFC4D396E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5D67A-DA04-4245-9032-199301791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8038" y="6537325"/>
            <a:ext cx="41148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Frank Cowell: Consumption Basics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ACCD-126A-4958-8BC1-68FBD2333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50" y="6537325"/>
            <a:ext cx="1584325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July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550" y="6502400"/>
            <a:ext cx="1066800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D08C3DB-EF98-414B-8F0B-D40AE8640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932363" y="6535738"/>
            <a:ext cx="2376487" cy="274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Frank Cowell: </a:t>
            </a:r>
            <a:r>
              <a:rPr lang="en-US" sz="1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Consumption Basics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9.xml"/><Relationship Id="rId5" Type="http://schemas.openxmlformats.org/officeDocument/2006/relationships/slide" Target="slide38.xml"/><Relationship Id="rId6" Type="http://schemas.openxmlformats.org/officeDocument/2006/relationships/slide" Target="slide29.xml"/><Relationship Id="rId1" Type="http://schemas.openxmlformats.org/officeDocument/2006/relationships/slideLayout" Target="../slideLayouts/slideLayout12.xml"/><Relationship Id="rId2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9.xml"/><Relationship Id="rId6" Type="http://schemas.openxmlformats.org/officeDocument/2006/relationships/slide" Target="slide38.xml"/><Relationship Id="rId7" Type="http://schemas.openxmlformats.org/officeDocument/2006/relationships/slide" Target="slide29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9.xml"/><Relationship Id="rId5" Type="http://schemas.openxmlformats.org/officeDocument/2006/relationships/slide" Target="slide29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9.xml"/><Relationship Id="rId5" Type="http://schemas.openxmlformats.org/officeDocument/2006/relationships/slide" Target="slide38.xml"/><Relationship Id="rId1" Type="http://schemas.openxmlformats.org/officeDocument/2006/relationships/slideLayout" Target="../slideLayouts/slideLayout12.xml"/><Relationship Id="rId2" Type="http://schemas.openxmlformats.org/officeDocument/2006/relationships/slide" Target="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Consumption Basics</a:t>
            </a:r>
            <a:endParaRPr 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2800" b="1" smtClean="0"/>
              <a:t>MICROECONOMICS</a:t>
            </a:r>
            <a:endParaRPr lang="en-GB" sz="280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i="1" smtClean="0"/>
              <a:t>Principles and Analysis</a:t>
            </a:r>
            <a:r>
              <a:rPr lang="en-GB" smtClean="0"/>
              <a:t> </a:t>
            </a:r>
          </a:p>
          <a:p>
            <a:pPr eaLnBrk="1" hangingPunct="1">
              <a:defRPr/>
            </a:pPr>
            <a:r>
              <a:rPr lang="en-GB" smtClean="0"/>
              <a:t>Frank Cowell </a:t>
            </a:r>
            <a:endParaRPr lang="en-US" smtClean="0"/>
          </a:p>
        </p:txBody>
      </p:sp>
      <p:sp>
        <p:nvSpPr>
          <p:cNvPr id="163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96A4A-0DFA-464D-9FAB-385CC56017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5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69" name="Freeform 41" descr="Zig zag"/>
          <p:cNvSpPr>
            <a:spLocks/>
          </p:cNvSpPr>
          <p:nvPr/>
        </p:nvSpPr>
        <p:spPr bwMode="auto">
          <a:xfrm>
            <a:off x="1624013" y="1371600"/>
            <a:ext cx="4359275" cy="4065588"/>
          </a:xfrm>
          <a:custGeom>
            <a:avLst/>
            <a:gdLst>
              <a:gd name="T0" fmla="*/ 88206256 w 2746"/>
              <a:gd name="T1" fmla="*/ 2147483647 h 2561"/>
              <a:gd name="T2" fmla="*/ 2147483647 w 2746"/>
              <a:gd name="T3" fmla="*/ 2147483647 h 2561"/>
              <a:gd name="T4" fmla="*/ 2147483647 w 2746"/>
              <a:gd name="T5" fmla="*/ 2147483647 h 2561"/>
              <a:gd name="T6" fmla="*/ 2147483647 w 2746"/>
              <a:gd name="T7" fmla="*/ 2147483647 h 2561"/>
              <a:gd name="T8" fmla="*/ 2147483647 w 2746"/>
              <a:gd name="T9" fmla="*/ 2147483647 h 2561"/>
              <a:gd name="T10" fmla="*/ 2147483647 w 2746"/>
              <a:gd name="T11" fmla="*/ 2147483647 h 2561"/>
              <a:gd name="T12" fmla="*/ 2147483647 w 2746"/>
              <a:gd name="T13" fmla="*/ 2147483647 h 2561"/>
              <a:gd name="T14" fmla="*/ 2147483647 w 2746"/>
              <a:gd name="T15" fmla="*/ 2147483647 h 2561"/>
              <a:gd name="T16" fmla="*/ 2147483647 w 2746"/>
              <a:gd name="T17" fmla="*/ 2147483647 h 2561"/>
              <a:gd name="T18" fmla="*/ 2147483647 w 2746"/>
              <a:gd name="T19" fmla="*/ 2147483647 h 2561"/>
              <a:gd name="T20" fmla="*/ 2147483647 w 2746"/>
              <a:gd name="T21" fmla="*/ 2147483647 h 2561"/>
              <a:gd name="T22" fmla="*/ 2147483647 w 2746"/>
              <a:gd name="T23" fmla="*/ 2033765568 h 2561"/>
              <a:gd name="T24" fmla="*/ 2147483647 w 2746"/>
              <a:gd name="T25" fmla="*/ 1643141847 h 2561"/>
              <a:gd name="T26" fmla="*/ 2147483647 w 2746"/>
              <a:gd name="T27" fmla="*/ 1340723176 h 2561"/>
              <a:gd name="T28" fmla="*/ 2147483647 w 2746"/>
              <a:gd name="T29" fmla="*/ 1325602242 h 2561"/>
              <a:gd name="T30" fmla="*/ 118446557 w 2746"/>
              <a:gd name="T31" fmla="*/ 2147483647 h 2561"/>
              <a:gd name="T32" fmla="*/ 20161249 w 2746"/>
              <a:gd name="T33" fmla="*/ 2147483647 h 2561"/>
              <a:gd name="T34" fmla="*/ 2147483647 w 2746"/>
              <a:gd name="T35" fmla="*/ 1287799114 h 2561"/>
              <a:gd name="T36" fmla="*/ 2147483647 w 2746"/>
              <a:gd name="T37" fmla="*/ 1066025421 h 2561"/>
              <a:gd name="T38" fmla="*/ 2147483647 w 2746"/>
              <a:gd name="T39" fmla="*/ 1202113824 h 2561"/>
              <a:gd name="T40" fmla="*/ 2147483647 w 2746"/>
              <a:gd name="T41" fmla="*/ 1146670401 h 2561"/>
              <a:gd name="T42" fmla="*/ 2147483647 w 2746"/>
              <a:gd name="T43" fmla="*/ 1098788238 h 2561"/>
              <a:gd name="T44" fmla="*/ 2147483647 w 2746"/>
              <a:gd name="T45" fmla="*/ 1098788238 h 2561"/>
              <a:gd name="T46" fmla="*/ 2147483647 w 2746"/>
              <a:gd name="T47" fmla="*/ 829130597 h 2561"/>
              <a:gd name="T48" fmla="*/ 1978321953 w 2746"/>
              <a:gd name="T49" fmla="*/ 962699836 h 2561"/>
              <a:gd name="T50" fmla="*/ 1423888965 w 2746"/>
              <a:gd name="T51" fmla="*/ 1151710712 h 2561"/>
              <a:gd name="T52" fmla="*/ 685482455 w 2746"/>
              <a:gd name="T53" fmla="*/ 1015622310 h 2561"/>
              <a:gd name="T54" fmla="*/ 675401833 w 2746"/>
              <a:gd name="T55" fmla="*/ 1005541687 h 2561"/>
              <a:gd name="T56" fmla="*/ 335181555 w 2746"/>
              <a:gd name="T57" fmla="*/ 934977330 h 2561"/>
              <a:gd name="T58" fmla="*/ 60483753 w 2746"/>
              <a:gd name="T59" fmla="*/ 879533907 h 2561"/>
              <a:gd name="T60" fmla="*/ 7559675 w 2746"/>
              <a:gd name="T61" fmla="*/ 929937019 h 2561"/>
              <a:gd name="T62" fmla="*/ 7559675 w 2746"/>
              <a:gd name="T63" fmla="*/ 2147483647 h 2561"/>
              <a:gd name="T64" fmla="*/ 7559675 w 2746"/>
              <a:gd name="T65" fmla="*/ 2147483647 h 256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6"/>
              <a:gd name="T100" fmla="*/ 0 h 2561"/>
              <a:gd name="T101" fmla="*/ 2746 w 2746"/>
              <a:gd name="T102" fmla="*/ 2561 h 256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6" h="2561">
                <a:moveTo>
                  <a:pt x="35" y="2554"/>
                </a:moveTo>
                <a:lnTo>
                  <a:pt x="2333" y="2561"/>
                </a:lnTo>
                <a:cubicBezTo>
                  <a:pt x="2746" y="2558"/>
                  <a:pt x="2335" y="2552"/>
                  <a:pt x="2335" y="2538"/>
                </a:cubicBezTo>
                <a:cubicBezTo>
                  <a:pt x="2335" y="2525"/>
                  <a:pt x="2347" y="2530"/>
                  <a:pt x="2336" y="2479"/>
                </a:cubicBezTo>
                <a:cubicBezTo>
                  <a:pt x="2326" y="2428"/>
                  <a:pt x="2294" y="2327"/>
                  <a:pt x="2275" y="2233"/>
                </a:cubicBezTo>
                <a:cubicBezTo>
                  <a:pt x="2255" y="2140"/>
                  <a:pt x="2212" y="2020"/>
                  <a:pt x="2218" y="1920"/>
                </a:cubicBezTo>
                <a:cubicBezTo>
                  <a:pt x="2225" y="1821"/>
                  <a:pt x="2289" y="1707"/>
                  <a:pt x="2307" y="1637"/>
                </a:cubicBezTo>
                <a:cubicBezTo>
                  <a:pt x="2326" y="1566"/>
                  <a:pt x="2329" y="1497"/>
                  <a:pt x="2329" y="1497"/>
                </a:cubicBezTo>
                <a:cubicBezTo>
                  <a:pt x="2326" y="1441"/>
                  <a:pt x="2300" y="1362"/>
                  <a:pt x="2283" y="1300"/>
                </a:cubicBezTo>
                <a:cubicBezTo>
                  <a:pt x="2266" y="1237"/>
                  <a:pt x="2223" y="1173"/>
                  <a:pt x="2227" y="1126"/>
                </a:cubicBezTo>
                <a:lnTo>
                  <a:pt x="2308" y="1016"/>
                </a:lnTo>
                <a:cubicBezTo>
                  <a:pt x="2310" y="963"/>
                  <a:pt x="2233" y="867"/>
                  <a:pt x="2235" y="807"/>
                </a:cubicBezTo>
                <a:cubicBezTo>
                  <a:pt x="2238" y="746"/>
                  <a:pt x="2321" y="698"/>
                  <a:pt x="2325" y="652"/>
                </a:cubicBezTo>
                <a:cubicBezTo>
                  <a:pt x="2325" y="652"/>
                  <a:pt x="2258" y="532"/>
                  <a:pt x="2258" y="532"/>
                </a:cubicBezTo>
                <a:lnTo>
                  <a:pt x="2165" y="526"/>
                </a:lnTo>
                <a:lnTo>
                  <a:pt x="47" y="2551"/>
                </a:lnTo>
                <a:lnTo>
                  <a:pt x="8" y="2530"/>
                </a:lnTo>
                <a:cubicBezTo>
                  <a:pt x="363" y="2188"/>
                  <a:pt x="1781" y="866"/>
                  <a:pt x="2132" y="511"/>
                </a:cubicBezTo>
                <a:lnTo>
                  <a:pt x="2113" y="423"/>
                </a:lnTo>
                <a:cubicBezTo>
                  <a:pt x="2087" y="417"/>
                  <a:pt x="2038" y="472"/>
                  <a:pt x="1975" y="477"/>
                </a:cubicBezTo>
                <a:cubicBezTo>
                  <a:pt x="1910" y="482"/>
                  <a:pt x="1784" y="461"/>
                  <a:pt x="1723" y="455"/>
                </a:cubicBezTo>
                <a:cubicBezTo>
                  <a:pt x="1664" y="449"/>
                  <a:pt x="1682" y="439"/>
                  <a:pt x="1616" y="436"/>
                </a:cubicBezTo>
                <a:cubicBezTo>
                  <a:pt x="1550" y="433"/>
                  <a:pt x="1429" y="454"/>
                  <a:pt x="1331" y="436"/>
                </a:cubicBezTo>
                <a:cubicBezTo>
                  <a:pt x="1232" y="419"/>
                  <a:pt x="1112" y="338"/>
                  <a:pt x="1021" y="329"/>
                </a:cubicBezTo>
                <a:cubicBezTo>
                  <a:pt x="930" y="319"/>
                  <a:pt x="860" y="361"/>
                  <a:pt x="785" y="382"/>
                </a:cubicBezTo>
                <a:cubicBezTo>
                  <a:pt x="710" y="404"/>
                  <a:pt x="651" y="454"/>
                  <a:pt x="565" y="457"/>
                </a:cubicBezTo>
                <a:lnTo>
                  <a:pt x="272" y="403"/>
                </a:lnTo>
                <a:cubicBezTo>
                  <a:pt x="222" y="394"/>
                  <a:pt x="291" y="404"/>
                  <a:pt x="268" y="399"/>
                </a:cubicBezTo>
                <a:cubicBezTo>
                  <a:pt x="245" y="394"/>
                  <a:pt x="174" y="379"/>
                  <a:pt x="133" y="371"/>
                </a:cubicBezTo>
                <a:cubicBezTo>
                  <a:pt x="93" y="363"/>
                  <a:pt x="46" y="349"/>
                  <a:pt x="24" y="349"/>
                </a:cubicBezTo>
                <a:cubicBezTo>
                  <a:pt x="2" y="349"/>
                  <a:pt x="6" y="0"/>
                  <a:pt x="3" y="369"/>
                </a:cubicBezTo>
                <a:cubicBezTo>
                  <a:pt x="0" y="738"/>
                  <a:pt x="3" y="2196"/>
                  <a:pt x="3" y="2561"/>
                </a:cubicBezTo>
              </a:path>
            </a:pathLst>
          </a:custGeom>
          <a:pattFill prst="zigZag">
            <a:fgClr>
              <a:srgbClr val="400080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mtClean="0"/>
              <a:t>… and this</a:t>
            </a:r>
          </a:p>
        </p:txBody>
      </p:sp>
      <p:sp>
        <p:nvSpPr>
          <p:cNvPr id="3277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51200F-7F62-4D8D-A41B-82505688AF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436096" y="1371303"/>
            <a:ext cx="3304579" cy="61753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3468688" y="3313113"/>
            <a:ext cx="0" cy="2184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5440363" y="52578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2778" name="Freeform 7"/>
          <p:cNvSpPr>
            <a:spLocks/>
          </p:cNvSpPr>
          <p:nvPr/>
        </p:nvSpPr>
        <p:spPr bwMode="auto">
          <a:xfrm>
            <a:off x="1628775" y="1846263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5440363" y="1485900"/>
            <a:ext cx="3308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dirty="0"/>
              <a:t>Consumption set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="1" i="1" dirty="0"/>
              <a:t> has holes in it</a:t>
            </a:r>
            <a:endParaRPr lang="en-GB" sz="1400" b="1" i="1" dirty="0"/>
          </a:p>
        </p:txBody>
      </p:sp>
      <p:sp>
        <p:nvSpPr>
          <p:cNvPr id="32780" name="Text Box 9"/>
          <p:cNvSpPr txBox="1">
            <a:spLocks noChangeArrowheads="1"/>
          </p:cNvSpPr>
          <p:nvPr/>
        </p:nvSpPr>
        <p:spPr bwMode="auto">
          <a:xfrm>
            <a:off x="1485900" y="1412875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69" grpId="0" animBg="1"/>
      <p:bldP spid="3041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Freeform 3" descr="Zig zag"/>
          <p:cNvSpPr>
            <a:spLocks/>
          </p:cNvSpPr>
          <p:nvPr/>
        </p:nvSpPr>
        <p:spPr bwMode="auto">
          <a:xfrm>
            <a:off x="1481138" y="1371600"/>
            <a:ext cx="3157537" cy="4086225"/>
          </a:xfrm>
          <a:custGeom>
            <a:avLst/>
            <a:gdLst>
              <a:gd name="T0" fmla="*/ 2147483647 w 1989"/>
              <a:gd name="T1" fmla="*/ 2147483647 h 2574"/>
              <a:gd name="T2" fmla="*/ 2147483647 w 1989"/>
              <a:gd name="T3" fmla="*/ 246975318 h 2574"/>
              <a:gd name="T4" fmla="*/ 2147483647 w 1989"/>
              <a:gd name="T5" fmla="*/ 1000501255 h 2574"/>
              <a:gd name="T6" fmla="*/ 2147483647 w 1989"/>
              <a:gd name="T7" fmla="*/ 1146670262 h 2574"/>
              <a:gd name="T8" fmla="*/ 2147483647 w 1989"/>
              <a:gd name="T9" fmla="*/ 1098788105 h 2574"/>
              <a:gd name="T10" fmla="*/ 2147483647 w 1989"/>
              <a:gd name="T11" fmla="*/ 1098788105 h 2574"/>
              <a:gd name="T12" fmla="*/ 2147483647 w 1989"/>
              <a:gd name="T13" fmla="*/ 829130496 h 2574"/>
              <a:gd name="T14" fmla="*/ 1978321857 w 1989"/>
              <a:gd name="T15" fmla="*/ 962699719 h 2574"/>
              <a:gd name="T16" fmla="*/ 1423888897 w 1989"/>
              <a:gd name="T17" fmla="*/ 1151710572 h 2574"/>
              <a:gd name="T18" fmla="*/ 685482422 w 1989"/>
              <a:gd name="T19" fmla="*/ 1015622187 h 2574"/>
              <a:gd name="T20" fmla="*/ 675401801 w 1989"/>
              <a:gd name="T21" fmla="*/ 1005541565 h 2574"/>
              <a:gd name="T22" fmla="*/ 335181539 w 1989"/>
              <a:gd name="T23" fmla="*/ 934977217 h 2574"/>
              <a:gd name="T24" fmla="*/ 60483750 w 1989"/>
              <a:gd name="T25" fmla="*/ 879533801 h 2574"/>
              <a:gd name="T26" fmla="*/ 7559675 w 1989"/>
              <a:gd name="T27" fmla="*/ 929936907 h 2574"/>
              <a:gd name="T28" fmla="*/ 7559675 w 1989"/>
              <a:gd name="T29" fmla="*/ 2147483647 h 2574"/>
              <a:gd name="T30" fmla="*/ 7559675 w 1989"/>
              <a:gd name="T31" fmla="*/ 2147483647 h 25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89"/>
              <a:gd name="T49" fmla="*/ 0 h 2574"/>
              <a:gd name="T50" fmla="*/ 1989 w 1989"/>
              <a:gd name="T51" fmla="*/ 2574 h 257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89" h="2574">
                <a:moveTo>
                  <a:pt x="1974" y="2574"/>
                </a:moveTo>
                <a:lnTo>
                  <a:pt x="1989" y="98"/>
                </a:lnTo>
                <a:lnTo>
                  <a:pt x="1839" y="397"/>
                </a:lnTo>
                <a:cubicBezTo>
                  <a:pt x="1795" y="457"/>
                  <a:pt x="1760" y="449"/>
                  <a:pt x="1723" y="455"/>
                </a:cubicBezTo>
                <a:cubicBezTo>
                  <a:pt x="1686" y="461"/>
                  <a:pt x="1682" y="439"/>
                  <a:pt x="1616" y="436"/>
                </a:cubicBezTo>
                <a:cubicBezTo>
                  <a:pt x="1550" y="433"/>
                  <a:pt x="1429" y="454"/>
                  <a:pt x="1331" y="436"/>
                </a:cubicBezTo>
                <a:cubicBezTo>
                  <a:pt x="1232" y="419"/>
                  <a:pt x="1112" y="338"/>
                  <a:pt x="1021" y="329"/>
                </a:cubicBezTo>
                <a:cubicBezTo>
                  <a:pt x="930" y="319"/>
                  <a:pt x="860" y="361"/>
                  <a:pt x="785" y="382"/>
                </a:cubicBezTo>
                <a:cubicBezTo>
                  <a:pt x="710" y="404"/>
                  <a:pt x="651" y="454"/>
                  <a:pt x="565" y="457"/>
                </a:cubicBezTo>
                <a:lnTo>
                  <a:pt x="272" y="403"/>
                </a:lnTo>
                <a:cubicBezTo>
                  <a:pt x="222" y="394"/>
                  <a:pt x="291" y="404"/>
                  <a:pt x="268" y="399"/>
                </a:cubicBezTo>
                <a:cubicBezTo>
                  <a:pt x="245" y="394"/>
                  <a:pt x="174" y="379"/>
                  <a:pt x="133" y="371"/>
                </a:cubicBezTo>
                <a:cubicBezTo>
                  <a:pt x="93" y="363"/>
                  <a:pt x="46" y="349"/>
                  <a:pt x="24" y="349"/>
                </a:cubicBezTo>
                <a:cubicBezTo>
                  <a:pt x="2" y="349"/>
                  <a:pt x="6" y="0"/>
                  <a:pt x="3" y="369"/>
                </a:cubicBezTo>
                <a:cubicBezTo>
                  <a:pt x="0" y="738"/>
                  <a:pt x="3" y="2196"/>
                  <a:pt x="3" y="2561"/>
                </a:cubicBezTo>
              </a:path>
            </a:pathLst>
          </a:custGeom>
          <a:pattFill prst="zigZag">
            <a:fgClr>
              <a:srgbClr val="400080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mtClean="0"/>
              <a:t>… and this</a:t>
            </a:r>
          </a:p>
        </p:txBody>
      </p:sp>
      <p:sp>
        <p:nvSpPr>
          <p:cNvPr id="337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F52FDE-BE4A-4BF3-8DCA-BBE5B2A0DB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004048" y="1334890"/>
            <a:ext cx="3960440" cy="5064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3325813" y="3313113"/>
            <a:ext cx="0" cy="2184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5297488" y="52578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3802" name="Freeform 8"/>
          <p:cNvSpPr>
            <a:spLocks/>
          </p:cNvSpPr>
          <p:nvPr/>
        </p:nvSpPr>
        <p:spPr bwMode="auto">
          <a:xfrm>
            <a:off x="1485900" y="1846263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5003800" y="1409700"/>
            <a:ext cx="414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dirty="0"/>
              <a:t>Consumption set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="1" i="1" dirty="0"/>
              <a:t> has the restriction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&lt; x</a:t>
            </a:r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1343025" y="1412875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4627563" y="1576248"/>
            <a:ext cx="0" cy="3851275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5003800" y="3674370"/>
            <a:ext cx="4140199" cy="133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Conventional assumption does not allow for physical upper bounds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 But there are several economic applications where this is relevant</a:t>
            </a:r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7491413" y="1611313"/>
            <a:ext cx="433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>
                <a:solidFill>
                  <a:schemeClr val="bg1"/>
                </a:solidFill>
                <a:cs typeface="Arial" charset="0"/>
              </a:rPr>
              <a:t>ˉ</a:t>
            </a:r>
          </a:p>
        </p:txBody>
      </p:sp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4497388" y="55499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4483100" y="5549900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ˉ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5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5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nimBg="1"/>
      <p:bldP spid="305161" grpId="0" autoUpdateAnimBg="0"/>
      <p:bldP spid="305163" grpId="0" animBg="1"/>
      <p:bldP spid="305164" grpId="0" build="p" autoUpdateAnimBg="0"/>
      <p:bldP spid="305165" grpId="0" autoUpdateAnimBg="0"/>
      <p:bldP spid="305166" grpId="0" autoUpdateAnimBg="0"/>
      <p:bldP spid="3051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Overview</a:t>
            </a:r>
          </a:p>
        </p:txBody>
      </p:sp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  <a:endParaRPr lang="en-GB" smtClean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77A654-B012-463A-BB7B-E9D5F202A5E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mtClean="0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4311650" y="1708149"/>
            <a:ext cx="0" cy="423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4311650" y="2470150"/>
            <a:ext cx="204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4311650" y="364013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4311650" y="4805363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311650" y="594518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solidFill>
            <a:srgbClr val="00CCCC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/>
              <a:t>The setting</a:t>
            </a:r>
          </a:p>
        </p:txBody>
      </p:sp>
      <p:sp>
        <p:nvSpPr>
          <p:cNvPr id="345101" name="Rectangle 13">
            <a:hlinkClick r:id="rId2" action="ppaction://hlinksldjump" tooltip="The environment for the basic consumer optimisation problem. "/>
          </p:cNvPr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31" name="Rectangle 14">
            <a:hlinkClick r:id="rId3" action="ppaction://hlinksldjump" tooltip="Introduction to a simple simultaneous move price-setting problem. "/>
          </p:cNvPr>
          <p:cNvSpPr>
            <a:spLocks noChangeArrowheads="1"/>
          </p:cNvSpPr>
          <p:nvPr/>
        </p:nvSpPr>
        <p:spPr bwMode="auto">
          <a:xfrm>
            <a:off x="4516438" y="3282950"/>
            <a:ext cx="1925637" cy="79375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Budget sets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33" name="Rectangle 16">
            <a:hlinkClick r:id="rId4" action="ppaction://hlinksldjump" tooltip="Deducing preference from market behaviour?"/>
          </p:cNvPr>
          <p:cNvSpPr>
            <a:spLocks noChangeArrowheads="1"/>
          </p:cNvSpPr>
          <p:nvPr/>
        </p:nvSpPr>
        <p:spPr bwMode="auto">
          <a:xfrm>
            <a:off x="4516438" y="4443413"/>
            <a:ext cx="1960562" cy="7715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Revealed Preference</a:t>
            </a:r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4502150" y="4408488"/>
            <a:ext cx="1962150" cy="8064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35" name="Rectangle 18">
            <a:hlinkClick r:id="rId5" action="ppaction://hlinksldjump" tooltip="How the simple price- and quantity-models compare."/>
          </p:cNvPr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solidFill>
            <a:srgbClr val="00CCCC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/>
              <a:t>Axiomatic Approach</a:t>
            </a:r>
          </a:p>
        </p:txBody>
      </p:sp>
      <p:sp>
        <p:nvSpPr>
          <p:cNvPr id="345107" name="Rectangle 19">
            <a:hlinkClick r:id="rId6" action="ppaction://hlinksldjump" tooltip="Standard approach to modelling preferences"/>
          </p:cNvPr>
          <p:cNvSpPr>
            <a:spLocks noChangeArrowheads="1"/>
          </p:cNvSpPr>
          <p:nvPr/>
        </p:nvSpPr>
        <p:spPr bwMode="auto">
          <a:xfrm>
            <a:off x="4516438" y="5567363"/>
            <a:ext cx="1960562" cy="72707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Consumption: Basics</a:t>
            </a:r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4516438" y="3284538"/>
            <a:ext cx="1960562" cy="787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827088" y="2828925"/>
            <a:ext cx="28654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GB" sz="2400" i="1">
                <a:solidFill>
                  <a:srgbClr val="FF0000"/>
                </a:solidFill>
              </a:rPr>
              <a:t>Budget constraints: prices, incomes and resources </a:t>
            </a:r>
          </a:p>
        </p:txBody>
      </p:sp>
      <p:sp>
        <p:nvSpPr>
          <p:cNvPr id="34841" name="TextBox 1"/>
          <p:cNvSpPr txBox="1">
            <a:spLocks noChangeArrowheads="1"/>
          </p:cNvSpPr>
          <p:nvPr/>
        </p:nvSpPr>
        <p:spPr bwMode="auto">
          <a:xfrm>
            <a:off x="4502150" y="5581650"/>
            <a:ext cx="1974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Times New Roman" pitchFamily="18" charset="0"/>
                <a:cs typeface="Times New Roman" pitchFamily="18" charset="0"/>
              </a:rPr>
              <a:t>Axiomatic Approach</a:t>
            </a:r>
          </a:p>
        </p:txBody>
      </p:sp>
      <p:sp>
        <p:nvSpPr>
          <p:cNvPr id="34842" name="TextBox 2"/>
          <p:cNvSpPr txBox="1">
            <a:spLocks noChangeArrowheads="1"/>
          </p:cNvSpPr>
          <p:nvPr/>
        </p:nvSpPr>
        <p:spPr bwMode="auto">
          <a:xfrm>
            <a:off x="4516438" y="2205038"/>
            <a:ext cx="19605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The Setting</a:t>
            </a:r>
          </a:p>
          <a:p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0" grpId="0" animBg="1"/>
      <p:bldP spid="3451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budget constraint</a:t>
            </a:r>
          </a:p>
        </p:txBody>
      </p:sp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35EEB7-AE35-4567-B9A6-775CF67CFB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857088" y="1338692"/>
            <a:ext cx="2948112" cy="13603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954338" y="3384550"/>
            <a:ext cx="0" cy="2184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4926013" y="5329238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5878513" y="1647825"/>
            <a:ext cx="3014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Slope determined by price ratio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971550" y="1484313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5292725" y="3422650"/>
            <a:ext cx="3960813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i="1">
                <a:solidFill>
                  <a:srgbClr val="0070C0"/>
                </a:solidFill>
              </a:rPr>
              <a:t>Two important cases determined by 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i="1">
                <a:solidFill>
                  <a:srgbClr val="0070C0"/>
                </a:solidFill>
              </a:rPr>
              <a:t>… amount of money income </a:t>
            </a:r>
            <a:r>
              <a:rPr lang="en-US" i="1">
                <a:solidFill>
                  <a:srgbClr val="0070C0"/>
                </a:solidFill>
                <a:latin typeface="Times New Roman" pitchFamily="18" charset="0"/>
              </a:rPr>
              <a:t>y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n-US" i="1">
                <a:solidFill>
                  <a:srgbClr val="0070C0"/>
                </a:solidFill>
              </a:rPr>
              <a:t>…vector of resources </a:t>
            </a:r>
            <a:r>
              <a:rPr lang="en-US" b="1">
                <a:solidFill>
                  <a:srgbClr val="0070C0"/>
                </a:solidFill>
                <a:latin typeface="Times New Roman" pitchFamily="18" charset="0"/>
              </a:rPr>
              <a:t>R</a:t>
            </a:r>
            <a:endParaRPr lang="en-US" i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07214" name="Freeform 14"/>
          <p:cNvSpPr>
            <a:spLocks/>
          </p:cNvSpPr>
          <p:nvPr/>
        </p:nvSpPr>
        <p:spPr bwMode="auto">
          <a:xfrm>
            <a:off x="1114425" y="3305175"/>
            <a:ext cx="3405188" cy="2205038"/>
          </a:xfrm>
          <a:custGeom>
            <a:avLst/>
            <a:gdLst>
              <a:gd name="T0" fmla="*/ 2147483647 w 3302"/>
              <a:gd name="T1" fmla="*/ 2147483647 h 2239"/>
              <a:gd name="T2" fmla="*/ 2147483647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2147483647 w 3302"/>
              <a:gd name="T9" fmla="*/ 2147483647 h 2239"/>
              <a:gd name="T10" fmla="*/ 2147483647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5400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220" name="Group 20"/>
          <p:cNvGrpSpPr>
            <a:grpSpLocks/>
          </p:cNvGrpSpPr>
          <p:nvPr/>
        </p:nvGrpSpPr>
        <p:grpSpPr bwMode="auto">
          <a:xfrm>
            <a:off x="3876675" y="4660900"/>
            <a:ext cx="1331913" cy="850900"/>
            <a:chOff x="2896" y="3208"/>
            <a:chExt cx="839" cy="536"/>
          </a:xfrm>
        </p:grpSpPr>
        <p:sp>
          <p:nvSpPr>
            <p:cNvPr id="35859" name="Freeform 16"/>
            <p:cNvSpPr>
              <a:spLocks/>
            </p:cNvSpPr>
            <p:nvPr/>
          </p:nvSpPr>
          <p:spPr bwMode="auto">
            <a:xfrm>
              <a:off x="2896" y="3528"/>
              <a:ext cx="431" cy="216"/>
            </a:xfrm>
            <a:custGeom>
              <a:avLst/>
              <a:gdLst>
                <a:gd name="T0" fmla="*/ 493 w 374"/>
                <a:gd name="T1" fmla="*/ 162 h 276"/>
                <a:gd name="T2" fmla="*/ 92 w 374"/>
                <a:gd name="T3" fmla="*/ 0 h 276"/>
                <a:gd name="T4" fmla="*/ 67 w 374"/>
                <a:gd name="T5" fmla="*/ 11 h 276"/>
                <a:gd name="T6" fmla="*/ 41 w 374"/>
                <a:gd name="T7" fmla="*/ 27 h 276"/>
                <a:gd name="T8" fmla="*/ 21 w 374"/>
                <a:gd name="T9" fmla="*/ 49 h 276"/>
                <a:gd name="T10" fmla="*/ 3 w 374"/>
                <a:gd name="T11" fmla="*/ 84 h 276"/>
                <a:gd name="T12" fmla="*/ 0 w 374"/>
                <a:gd name="T13" fmla="*/ 121 h 276"/>
                <a:gd name="T14" fmla="*/ 3 w 374"/>
                <a:gd name="T15" fmla="*/ 165 h 276"/>
                <a:gd name="T16" fmla="*/ 493 w 374"/>
                <a:gd name="T17" fmla="*/ 162 h 2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4"/>
                <a:gd name="T28" fmla="*/ 0 h 276"/>
                <a:gd name="T29" fmla="*/ 374 w 374"/>
                <a:gd name="T30" fmla="*/ 276 h 2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4" h="276">
                  <a:moveTo>
                    <a:pt x="371" y="264"/>
                  </a:moveTo>
                  <a:cubicBezTo>
                    <a:pt x="371" y="264"/>
                    <a:pt x="215" y="134"/>
                    <a:pt x="69" y="0"/>
                  </a:cubicBezTo>
                  <a:cubicBezTo>
                    <a:pt x="69" y="0"/>
                    <a:pt x="54" y="14"/>
                    <a:pt x="50" y="18"/>
                  </a:cubicBezTo>
                  <a:cubicBezTo>
                    <a:pt x="47" y="23"/>
                    <a:pt x="37" y="34"/>
                    <a:pt x="31" y="44"/>
                  </a:cubicBezTo>
                  <a:cubicBezTo>
                    <a:pt x="26" y="55"/>
                    <a:pt x="21" y="63"/>
                    <a:pt x="16" y="79"/>
                  </a:cubicBezTo>
                  <a:cubicBezTo>
                    <a:pt x="10" y="96"/>
                    <a:pt x="6" y="118"/>
                    <a:pt x="3" y="137"/>
                  </a:cubicBezTo>
                  <a:cubicBezTo>
                    <a:pt x="1" y="156"/>
                    <a:pt x="0" y="176"/>
                    <a:pt x="0" y="198"/>
                  </a:cubicBezTo>
                  <a:cubicBezTo>
                    <a:pt x="0" y="198"/>
                    <a:pt x="3" y="269"/>
                    <a:pt x="3" y="269"/>
                  </a:cubicBezTo>
                  <a:cubicBezTo>
                    <a:pt x="182" y="269"/>
                    <a:pt x="374" y="276"/>
                    <a:pt x="371" y="264"/>
                  </a:cubicBezTo>
                  <a:close/>
                </a:path>
              </a:pathLst>
            </a:custGeom>
            <a:gradFill rotWithShape="0">
              <a:gsLst>
                <a:gs pos="0">
                  <a:srgbClr val="005A00"/>
                </a:gs>
                <a:gs pos="100000">
                  <a:srgbClr val="00C200"/>
                </a:gs>
              </a:gsLst>
              <a:lin ang="18900000" scaled="1"/>
            </a:gradFill>
            <a:ln w="25400" cap="flat" cmpd="sng">
              <a:solidFill>
                <a:srgbClr val="00C2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AutoShape 17"/>
            <p:cNvSpPr>
              <a:spLocks noChangeArrowheads="1"/>
            </p:cNvSpPr>
            <p:nvPr/>
          </p:nvSpPr>
          <p:spPr bwMode="auto">
            <a:xfrm>
              <a:off x="3262" y="3208"/>
              <a:ext cx="473" cy="359"/>
            </a:xfrm>
            <a:prstGeom prst="wedgeRoundRectCallout">
              <a:avLst>
                <a:gd name="adj1" fmla="val -71778"/>
                <a:gd name="adj2" fmla="val 82032"/>
                <a:gd name="adj3" fmla="val 16667"/>
              </a:avLst>
            </a:prstGeom>
            <a:solidFill>
              <a:srgbClr val="CC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36000"/>
            <a:lstStyle/>
            <a:p>
              <a:pPr algn="r" eaLnBrk="0" hangingPunct="0">
                <a:lnSpc>
                  <a:spcPct val="50000"/>
                </a:lnSpc>
                <a:buClr>
                  <a:srgbClr val="104160"/>
                </a:buClr>
                <a:buSzPct val="90000"/>
                <a:defRPr/>
              </a:pPr>
              <a:r>
                <a:rPr lang="en-GB" sz="16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600" baseline="-25000" dirty="0">
                  <a:latin typeface="Times New Roman" pitchFamily="18" charset="0"/>
                  <a:cs typeface="Times New Roman" pitchFamily="18" charset="0"/>
                </a:rPr>
                <a:t>1 </a:t>
              </a:r>
              <a:endParaRPr lang="en-GB" sz="1600" dirty="0">
                <a:latin typeface="Times New Roman" pitchFamily="18" charset="0"/>
                <a:cs typeface="Times New Roman" pitchFamily="18" charset="0"/>
              </a:endParaRPr>
            </a:p>
            <a:p>
              <a:pPr algn="r" eaLnBrk="0" hangingPunct="0">
                <a:lnSpc>
                  <a:spcPct val="50000"/>
                </a:lnSpc>
                <a:buClr>
                  <a:srgbClr val="104160"/>
                </a:buClr>
                <a:buSzPct val="90000"/>
                <a:defRPr/>
              </a:pP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–  __</a:t>
              </a:r>
            </a:p>
            <a:p>
              <a:pPr algn="r">
                <a:lnSpc>
                  <a:spcPct val="50000"/>
                </a:lnSpc>
                <a:defRPr/>
              </a:pPr>
              <a:r>
                <a:rPr lang="en-GB" sz="16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5878513" y="1370013"/>
            <a:ext cx="257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A typical budget constraint</a:t>
            </a:r>
          </a:p>
        </p:txBody>
      </p:sp>
      <p:sp>
        <p:nvSpPr>
          <p:cNvPr id="35855" name="Freeform 8"/>
          <p:cNvSpPr>
            <a:spLocks/>
          </p:cNvSpPr>
          <p:nvPr/>
        </p:nvSpPr>
        <p:spPr bwMode="auto">
          <a:xfrm>
            <a:off x="1114425" y="1917700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5878513" y="1974850"/>
            <a:ext cx="287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“Distance out” of budget line fixed by income or resources</a:t>
            </a:r>
          </a:p>
        </p:txBody>
      </p:sp>
      <p:sp>
        <p:nvSpPr>
          <p:cNvPr id="307222" name="AutoShape 22"/>
          <p:cNvSpPr>
            <a:spLocks noChangeArrowheads="1"/>
          </p:cNvSpPr>
          <p:nvPr/>
        </p:nvSpPr>
        <p:spPr bwMode="auto">
          <a:xfrm rot="-3353354">
            <a:off x="1242219" y="4272757"/>
            <a:ext cx="1298575" cy="6492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FF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9" grpId="0" autoUpdateAnimBg="0"/>
      <p:bldP spid="307212" grpId="0" build="p" autoUpdateAnimBg="0"/>
      <p:bldP spid="307214" grpId="0" animBg="1"/>
      <p:bldP spid="307218" grpId="0" autoUpdateAnimBg="0"/>
      <p:bldP spid="307221" grpId="0"/>
      <p:bldP spid="3072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4" name="Freeform 8"/>
          <p:cNvSpPr>
            <a:spLocks/>
          </p:cNvSpPr>
          <p:nvPr/>
        </p:nvSpPr>
        <p:spPr bwMode="auto">
          <a:xfrm>
            <a:off x="1471613" y="2492375"/>
            <a:ext cx="3246437" cy="3122613"/>
          </a:xfrm>
          <a:custGeom>
            <a:avLst/>
            <a:gdLst>
              <a:gd name="T0" fmla="*/ 2147483647 w 3302"/>
              <a:gd name="T1" fmla="*/ 2147483647 h 2239"/>
              <a:gd name="T2" fmla="*/ 2147483647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2147483647 w 3302"/>
              <a:gd name="T9" fmla="*/ 2147483647 h 2239"/>
              <a:gd name="T10" fmla="*/ 2147483647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Rectangle 22"/>
          <p:cNvSpPr>
            <a:spLocks noChangeArrowheads="1"/>
          </p:cNvSpPr>
          <p:nvPr/>
        </p:nvSpPr>
        <p:spPr bwMode="auto">
          <a:xfrm>
            <a:off x="5690791" y="1786732"/>
            <a:ext cx="3317505" cy="11382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Case 1: fixed nominal income</a:t>
            </a:r>
          </a:p>
        </p:txBody>
      </p:sp>
      <p:sp>
        <p:nvSpPr>
          <p:cNvPr id="3687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68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1BE400-6FA9-427C-AEF2-D981DCA94D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/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267325" y="5427663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6873" name="Text Box 5"/>
          <p:cNvSpPr txBox="1">
            <a:spLocks noChangeArrowheads="1"/>
          </p:cNvSpPr>
          <p:nvPr/>
        </p:nvSpPr>
        <p:spPr bwMode="auto">
          <a:xfrm>
            <a:off x="1312863" y="1582738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67626" name="Freeform 10"/>
          <p:cNvSpPr>
            <a:spLocks/>
          </p:cNvSpPr>
          <p:nvPr/>
        </p:nvSpPr>
        <p:spPr bwMode="auto">
          <a:xfrm>
            <a:off x="1471613" y="2514600"/>
            <a:ext cx="2789237" cy="3092450"/>
          </a:xfrm>
          <a:custGeom>
            <a:avLst/>
            <a:gdLst>
              <a:gd name="T0" fmla="*/ 2147483647 w 3302"/>
              <a:gd name="T1" fmla="*/ 2147483647 h 2239"/>
              <a:gd name="T2" fmla="*/ 2147483647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2147483647 w 3302"/>
              <a:gd name="T9" fmla="*/ 2147483647 h 2239"/>
              <a:gd name="T10" fmla="*/ 2147483647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27" name="Freeform 11"/>
          <p:cNvSpPr>
            <a:spLocks/>
          </p:cNvSpPr>
          <p:nvPr/>
        </p:nvSpPr>
        <p:spPr bwMode="auto">
          <a:xfrm>
            <a:off x="1471613" y="2497138"/>
            <a:ext cx="2033587" cy="3106737"/>
          </a:xfrm>
          <a:custGeom>
            <a:avLst/>
            <a:gdLst>
              <a:gd name="T0" fmla="*/ 1252036712 w 3302"/>
              <a:gd name="T1" fmla="*/ 2147483647 h 2239"/>
              <a:gd name="T2" fmla="*/ 1252036712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1252036712 w 3302"/>
              <a:gd name="T9" fmla="*/ 2147483647 h 2239"/>
              <a:gd name="T10" fmla="*/ 1252036712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28" name="Freeform 12"/>
          <p:cNvSpPr>
            <a:spLocks/>
          </p:cNvSpPr>
          <p:nvPr/>
        </p:nvSpPr>
        <p:spPr bwMode="auto">
          <a:xfrm>
            <a:off x="1458913" y="2514600"/>
            <a:ext cx="1612900" cy="3094038"/>
          </a:xfrm>
          <a:custGeom>
            <a:avLst/>
            <a:gdLst>
              <a:gd name="T0" fmla="*/ 787601257 w 3302"/>
              <a:gd name="T1" fmla="*/ 2147483647 h 2239"/>
              <a:gd name="T2" fmla="*/ 787601257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787601257 w 3302"/>
              <a:gd name="T9" fmla="*/ 2147483647 h 2239"/>
              <a:gd name="T10" fmla="*/ 787601257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5400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29" name="Freeform 13"/>
          <p:cNvSpPr>
            <a:spLocks/>
          </p:cNvSpPr>
          <p:nvPr/>
        </p:nvSpPr>
        <p:spPr bwMode="auto">
          <a:xfrm>
            <a:off x="1454150" y="2514600"/>
            <a:ext cx="942975" cy="3095625"/>
          </a:xfrm>
          <a:custGeom>
            <a:avLst/>
            <a:gdLst>
              <a:gd name="T0" fmla="*/ 269210216 w 3302"/>
              <a:gd name="T1" fmla="*/ 2147483647 h 2239"/>
              <a:gd name="T2" fmla="*/ 269210216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269210216 w 3302"/>
              <a:gd name="T9" fmla="*/ 2147483647 h 2239"/>
              <a:gd name="T10" fmla="*/ 269210216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Freeform 6"/>
          <p:cNvSpPr>
            <a:spLocks/>
          </p:cNvSpPr>
          <p:nvPr/>
        </p:nvSpPr>
        <p:spPr bwMode="auto">
          <a:xfrm>
            <a:off x="1455738" y="2016125"/>
            <a:ext cx="3725862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5724128" y="1829594"/>
            <a:ext cx="3299222" cy="8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>
                <a:cs typeface="Arial" charset="0"/>
              </a:rPr>
              <a:t> Budget constraint determined by the two end-points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GB" sz="1400" b="1" i="1">
              <a:cs typeface="Arial" charset="0"/>
            </a:endParaRPr>
          </a:p>
        </p:txBody>
      </p:sp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5717778" y="2401746"/>
            <a:ext cx="3191551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>
                <a:cs typeface="Arial" charset="0"/>
              </a:rPr>
              <a:t> Examine the effect of changing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GB" sz="1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b="1" i="1" dirty="0">
                <a:cs typeface="Arial" charset="0"/>
              </a:rPr>
              <a:t>by “swinging” the boundary </a:t>
            </a:r>
            <a:r>
              <a:rPr lang="en-GB" sz="1400" b="1" i="1" dirty="0" smtClean="0">
                <a:cs typeface="Arial" charset="0"/>
              </a:rPr>
              <a:t>thus:</a:t>
            </a:r>
            <a:endParaRPr lang="en-GB" sz="1400" b="1" i="1" dirty="0">
              <a:cs typeface="Arial" charset="0"/>
            </a:endParaRPr>
          </a:p>
        </p:txBody>
      </p:sp>
      <p:sp>
        <p:nvSpPr>
          <p:cNvPr id="367642" name="AutoShape 26"/>
          <p:cNvSpPr>
            <a:spLocks noChangeArrowheads="1"/>
          </p:cNvSpPr>
          <p:nvPr/>
        </p:nvSpPr>
        <p:spPr bwMode="auto">
          <a:xfrm>
            <a:off x="1687513" y="1484313"/>
            <a:ext cx="514350" cy="649287"/>
          </a:xfrm>
          <a:prstGeom prst="wedgeRoundRectCallout">
            <a:avLst>
              <a:gd name="adj1" fmla="val -81481"/>
              <a:gd name="adj2" fmla="val 98167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/>
          <a:lstStyle/>
          <a:p>
            <a:pPr algn="r" eaLnBrk="0" hangingPunct="0">
              <a:lnSpc>
                <a:spcPct val="50000"/>
              </a:lnSpc>
              <a:buClr>
                <a:srgbClr val="104160"/>
              </a:buClr>
              <a:buSzPct val="90000"/>
              <a:defRPr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  y </a:t>
            </a:r>
            <a:r>
              <a:rPr lang="en-GB" sz="200" i="1" dirty="0">
                <a:latin typeface="Times New Roman" pitchFamily="18" charset="0"/>
                <a:cs typeface="Times New Roman" pitchFamily="18" charset="0"/>
              </a:rPr>
              <a:t>. .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__</a:t>
            </a:r>
          </a:p>
          <a:p>
            <a:pPr algn="r">
              <a:lnSpc>
                <a:spcPct val="70000"/>
              </a:lnSpc>
              <a:defRPr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258888" y="2360613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FF0000"/>
                </a:solidFill>
                <a:latin typeface="Times New Roman" pitchFamily="18" charset="0"/>
                <a:sym typeface="Marlett" pitchFamily="2" charset="2"/>
              </a:rPr>
              <a:t></a:t>
            </a:r>
            <a:endParaRPr lang="en-GB" sz="16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67645" name="Group 29"/>
          <p:cNvGrpSpPr>
            <a:grpSpLocks/>
          </p:cNvGrpSpPr>
          <p:nvPr/>
        </p:nvGrpSpPr>
        <p:grpSpPr bwMode="auto">
          <a:xfrm>
            <a:off x="4479925" y="4575175"/>
            <a:ext cx="942975" cy="1212850"/>
            <a:chOff x="1128" y="1241"/>
            <a:chExt cx="594" cy="764"/>
          </a:xfrm>
        </p:grpSpPr>
        <p:sp>
          <p:nvSpPr>
            <p:cNvPr id="16403" name="AutoShape 27"/>
            <p:cNvSpPr>
              <a:spLocks noChangeArrowheads="1"/>
            </p:cNvSpPr>
            <p:nvPr/>
          </p:nvSpPr>
          <p:spPr bwMode="auto">
            <a:xfrm>
              <a:off x="1398" y="1241"/>
              <a:ext cx="324" cy="409"/>
            </a:xfrm>
            <a:prstGeom prst="wedgeRoundRectCallout">
              <a:avLst>
                <a:gd name="adj1" fmla="val -81481"/>
                <a:gd name="adj2" fmla="val 98167"/>
                <a:gd name="adj3" fmla="val 16667"/>
              </a:avLst>
            </a:prstGeom>
            <a:solidFill>
              <a:srgbClr val="CC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36000"/>
            <a:lstStyle/>
            <a:p>
              <a:pPr algn="r" eaLnBrk="0" hangingPunct="0">
                <a:lnSpc>
                  <a:spcPct val="50000"/>
                </a:lnSpc>
                <a:buClr>
                  <a:srgbClr val="104160"/>
                </a:buClr>
                <a:buSzPct val="90000"/>
                <a:defRPr/>
              </a:pPr>
              <a:r>
                <a:rPr lang="en-GB" sz="1600" i="1" dirty="0">
                  <a:latin typeface="Times New Roman" pitchFamily="18" charset="0"/>
                  <a:cs typeface="Times New Roman" pitchFamily="18" charset="0"/>
                </a:rPr>
                <a:t>  y </a:t>
              </a:r>
              <a:r>
                <a:rPr lang="en-GB" sz="200" i="1" dirty="0">
                  <a:latin typeface="Times New Roman" pitchFamily="18" charset="0"/>
                  <a:cs typeface="Times New Roman" pitchFamily="18" charset="0"/>
                </a:rPr>
                <a:t>. .</a:t>
              </a: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__</a:t>
              </a:r>
            </a:p>
            <a:p>
              <a:pPr algn="r">
                <a:lnSpc>
                  <a:spcPct val="70000"/>
                </a:lnSpc>
                <a:defRPr/>
              </a:pPr>
              <a:r>
                <a:rPr lang="en-GB" sz="1600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GB" sz="1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6886" name="Text Box 28"/>
            <p:cNvSpPr txBox="1">
              <a:spLocks noChangeArrowheads="1"/>
            </p:cNvSpPr>
            <p:nvPr/>
          </p:nvSpPr>
          <p:spPr bwMode="auto">
            <a:xfrm>
              <a:off x="1128" y="1793"/>
              <a:ext cx="3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FF0000"/>
                  </a:solidFill>
                  <a:latin typeface="Times New Roman" pitchFamily="18" charset="0"/>
                  <a:sym typeface="Marlett" pitchFamily="2" charset="2"/>
                </a:rPr>
                <a:t></a:t>
              </a:r>
              <a:endParaRPr lang="en-GB" sz="1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6259513" y="3794125"/>
            <a:ext cx="2419350" cy="126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Budget constraint is</a:t>
            </a:r>
          </a:p>
          <a:p>
            <a:pPr>
              <a:spcBef>
                <a:spcPct val="50000"/>
              </a:spcBef>
            </a:pPr>
            <a:r>
              <a:rPr lang="en-GB" sz="1600" i="1" dirty="0">
                <a:solidFill>
                  <a:srgbClr val="0070C0"/>
                </a:solidFill>
                <a:latin typeface="Times New Roman" pitchFamily="18" charset="0"/>
              </a:rPr>
              <a:t> n  </a:t>
            </a:r>
          </a:p>
          <a:p>
            <a:pPr>
              <a:lnSpc>
                <a:spcPct val="70000"/>
              </a:lnSpc>
            </a:pPr>
            <a:r>
              <a:rPr lang="en-GB" sz="3200" dirty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GB" sz="2400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dirty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GB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2400" i="1" dirty="0" smtClean="0">
                <a:solidFill>
                  <a:srgbClr val="0070C0"/>
                </a:solidFill>
                <a:latin typeface="Times New Roman" pitchFamily="18" charset="0"/>
              </a:rPr>
              <a:t>y</a:t>
            </a:r>
            <a:endParaRPr lang="en-GB" sz="2400" i="1" baseline="-25000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GB" sz="1600" i="1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1600" dirty="0">
                <a:solidFill>
                  <a:srgbClr val="0070C0"/>
                </a:solidFill>
                <a:latin typeface="Times New Roman" pitchFamily="18" charset="0"/>
              </a:rPr>
              <a:t>=1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7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4" grpId="0" animBg="1"/>
      <p:bldP spid="367626" grpId="0" animBg="1"/>
      <p:bldP spid="367627" grpId="0" animBg="1"/>
      <p:bldP spid="367628" grpId="0" animBg="1"/>
      <p:bldP spid="367629" grpId="0" animBg="1"/>
      <p:bldP spid="367636" grpId="0" autoUpdateAnimBg="0"/>
      <p:bldP spid="367637" grpId="0" autoUpdateAnimBg="0"/>
      <p:bldP spid="367642" grpId="0" animBg="1" autoUpdateAnimBg="0"/>
      <p:bldP spid="367632" grpId="0" autoUpdateAnimBg="0"/>
      <p:bldP spid="3676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0"/>
          <p:cNvSpPr txBox="1">
            <a:spLocks noChangeArrowheads="1"/>
          </p:cNvSpPr>
          <p:nvPr/>
        </p:nvSpPr>
        <p:spPr bwMode="auto">
          <a:xfrm>
            <a:off x="1368425" y="1512888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17413" name="Rectangle 15"/>
          <p:cNvSpPr>
            <a:spLocks noChangeArrowheads="1"/>
          </p:cNvSpPr>
          <p:nvPr/>
        </p:nvSpPr>
        <p:spPr bwMode="auto">
          <a:xfrm>
            <a:off x="5846689" y="1280270"/>
            <a:ext cx="3176661" cy="128463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Case 2: fixed resource endowment</a:t>
            </a:r>
          </a:p>
        </p:txBody>
      </p:sp>
      <p:sp>
        <p:nvSpPr>
          <p:cNvPr id="378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78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AC030FA-9F6F-44EF-839F-A80240C407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368643" name="Freeform 3"/>
          <p:cNvSpPr>
            <a:spLocks/>
          </p:cNvSpPr>
          <p:nvPr/>
        </p:nvSpPr>
        <p:spPr bwMode="auto">
          <a:xfrm>
            <a:off x="1520825" y="3668713"/>
            <a:ext cx="2843213" cy="1871662"/>
          </a:xfrm>
          <a:custGeom>
            <a:avLst/>
            <a:gdLst>
              <a:gd name="T0" fmla="*/ 2147483647 w 3302"/>
              <a:gd name="T1" fmla="*/ 1563892458 h 2239"/>
              <a:gd name="T2" fmla="*/ 2147483647 w 3302"/>
              <a:gd name="T3" fmla="*/ 1563892458 h 2239"/>
              <a:gd name="T4" fmla="*/ 0 w 3302"/>
              <a:gd name="T5" fmla="*/ 1563892458 h 2239"/>
              <a:gd name="T6" fmla="*/ 0 w 3302"/>
              <a:gd name="T7" fmla="*/ 0 h 2239"/>
              <a:gd name="T8" fmla="*/ 2147483647 w 3302"/>
              <a:gd name="T9" fmla="*/ 1563892458 h 2239"/>
              <a:gd name="T10" fmla="*/ 2147483647 w 3302"/>
              <a:gd name="T11" fmla="*/ 1563892458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45" name="Freeform 5"/>
          <p:cNvSpPr>
            <a:spLocks/>
          </p:cNvSpPr>
          <p:nvPr/>
        </p:nvSpPr>
        <p:spPr bwMode="auto">
          <a:xfrm>
            <a:off x="1527175" y="3233738"/>
            <a:ext cx="2436813" cy="2305050"/>
          </a:xfrm>
          <a:custGeom>
            <a:avLst/>
            <a:gdLst>
              <a:gd name="T0" fmla="*/ 1797776340 w 3302"/>
              <a:gd name="T1" fmla="*/ 2147483647 h 2239"/>
              <a:gd name="T2" fmla="*/ 1797776340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1797776340 w 3302"/>
              <a:gd name="T9" fmla="*/ 2147483647 h 2239"/>
              <a:gd name="T10" fmla="*/ 1797776340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46" name="Freeform 6"/>
          <p:cNvSpPr>
            <a:spLocks/>
          </p:cNvSpPr>
          <p:nvPr/>
        </p:nvSpPr>
        <p:spPr bwMode="auto">
          <a:xfrm>
            <a:off x="1527175" y="2963863"/>
            <a:ext cx="2271713" cy="2576512"/>
          </a:xfrm>
          <a:custGeom>
            <a:avLst/>
            <a:gdLst>
              <a:gd name="T0" fmla="*/ 1562421408 w 3302"/>
              <a:gd name="T1" fmla="*/ 2147483647 h 2239"/>
              <a:gd name="T2" fmla="*/ 1562421408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1562421408 w 3302"/>
              <a:gd name="T9" fmla="*/ 2147483647 h 2239"/>
              <a:gd name="T10" fmla="*/ 1562421408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1797" y="1860217"/>
            <a:ext cx="417718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8647" name="Freeform 7"/>
          <p:cNvSpPr>
            <a:spLocks/>
          </p:cNvSpPr>
          <p:nvPr/>
        </p:nvSpPr>
        <p:spPr bwMode="auto">
          <a:xfrm>
            <a:off x="1512888" y="2251075"/>
            <a:ext cx="2025650" cy="3289300"/>
          </a:xfrm>
          <a:custGeom>
            <a:avLst/>
            <a:gdLst>
              <a:gd name="T0" fmla="*/ 1242282253 w 3302"/>
              <a:gd name="T1" fmla="*/ 2147483647 h 2239"/>
              <a:gd name="T2" fmla="*/ 1242282253 w 3302"/>
              <a:gd name="T3" fmla="*/ 2147483647 h 2239"/>
              <a:gd name="T4" fmla="*/ 0 w 3302"/>
              <a:gd name="T5" fmla="*/ 2147483647 h 2239"/>
              <a:gd name="T6" fmla="*/ 0 w 3302"/>
              <a:gd name="T7" fmla="*/ 0 h 2239"/>
              <a:gd name="T8" fmla="*/ 1242282253 w 3302"/>
              <a:gd name="T9" fmla="*/ 2147483647 h 2239"/>
              <a:gd name="T10" fmla="*/ 1242282253 w 3302"/>
              <a:gd name="T11" fmla="*/ 2147483647 h 2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02"/>
              <a:gd name="T19" fmla="*/ 0 h 2239"/>
              <a:gd name="T20" fmla="*/ 3302 w 3302"/>
              <a:gd name="T21" fmla="*/ 2239 h 2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02" h="2239">
                <a:moveTo>
                  <a:pt x="3301" y="2238"/>
                </a:moveTo>
                <a:lnTo>
                  <a:pt x="3301" y="2238"/>
                </a:lnTo>
                <a:lnTo>
                  <a:pt x="0" y="2238"/>
                </a:lnTo>
                <a:lnTo>
                  <a:pt x="0" y="0"/>
                </a:lnTo>
                <a:lnTo>
                  <a:pt x="3301" y="2238"/>
                </a:lnTo>
              </a:path>
            </a:pathLst>
          </a:custGeom>
          <a:gradFill rotWithShape="0">
            <a:gsLst>
              <a:gs pos="0">
                <a:srgbClr val="FFFFC2"/>
              </a:gs>
              <a:gs pos="100000">
                <a:srgbClr val="00C200"/>
              </a:gs>
            </a:gsLst>
            <a:lin ang="18900000" scaled="1"/>
          </a:gradFill>
          <a:ln w="22225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779713" y="4498975"/>
            <a:ext cx="8191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F0000"/>
              </a:buClr>
              <a:buSzPct val="120000"/>
              <a:buFont typeface="Marlett" pitchFamily="2" charset="2"/>
              <a:buChar char="h"/>
            </a:pPr>
            <a:r>
              <a:rPr lang="en-GB" sz="2400" b="1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368652" name="AutoShape 12"/>
          <p:cNvSpPr>
            <a:spLocks noChangeArrowheads="1"/>
          </p:cNvSpPr>
          <p:nvPr/>
        </p:nvSpPr>
        <p:spPr bwMode="auto">
          <a:xfrm>
            <a:off x="3395663" y="3429000"/>
            <a:ext cx="1785937" cy="842963"/>
          </a:xfrm>
          <a:prstGeom prst="wedgeRoundRectCallout">
            <a:avLst>
              <a:gd name="adj1" fmla="val -70444"/>
              <a:gd name="adj2" fmla="val 82394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35921" dir="2700000" algn="ctr" rotWithShape="0">
              <a:srgbClr val="404040"/>
            </a:outerShdw>
          </a:effectLst>
        </p:spPr>
        <p:txBody>
          <a:bodyPr lIns="36000" rIns="36000"/>
          <a:lstStyle/>
          <a:p>
            <a:pPr>
              <a:lnSpc>
                <a:spcPct val="70000"/>
              </a:lnSpc>
              <a:defRPr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            n</a:t>
            </a:r>
          </a:p>
          <a:p>
            <a:pPr>
              <a:lnSpc>
                <a:spcPct val="70000"/>
              </a:lnSpc>
              <a:defRPr/>
            </a:pP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400" dirty="0">
                <a:latin typeface="Symbol" pitchFamily="18" charset="2"/>
              </a:rPr>
              <a:t>S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70000"/>
              </a:lnSpc>
              <a:defRPr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=1</a:t>
            </a:r>
            <a:endParaRPr lang="en-GB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5889625" y="1309688"/>
            <a:ext cx="3160786" cy="8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>
                <a:cs typeface="Arial" charset="0"/>
              </a:rPr>
              <a:t> Budget constraint determined by </a:t>
            </a:r>
            <a:r>
              <a:rPr lang="en-GB" sz="1400" b="1" i="1" dirty="0" smtClean="0">
                <a:cs typeface="Arial" charset="0"/>
              </a:rPr>
              <a:t> </a:t>
            </a:r>
            <a:r>
              <a:rPr lang="en-GB" sz="1400" b="1" i="1" dirty="0">
                <a:cs typeface="Arial" charset="0"/>
              </a:rPr>
              <a:t>“resources” endowment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GB" sz="1400" b="1" i="1" dirty="0">
              <a:cs typeface="Arial" charset="0"/>
            </a:endParaRPr>
          </a:p>
        </p:txBody>
      </p:sp>
      <p:sp>
        <p:nvSpPr>
          <p:cNvPr id="368656" name="Rectangle 16"/>
          <p:cNvSpPr>
            <a:spLocks noChangeArrowheads="1"/>
          </p:cNvSpPr>
          <p:nvPr/>
        </p:nvSpPr>
        <p:spPr bwMode="auto">
          <a:xfrm>
            <a:off x="5873750" y="1844824"/>
            <a:ext cx="3176661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>
                <a:cs typeface="Arial" charset="0"/>
              </a:rPr>
              <a:t> Examine the effect of changing 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1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1400" b="1" i="1" dirty="0">
                <a:cs typeface="Arial" charset="0"/>
              </a:rPr>
              <a:t> by “swinging” the boundary </a:t>
            </a:r>
            <a:r>
              <a:rPr lang="en-GB" sz="1400" b="1" i="1" dirty="0" smtClean="0">
                <a:cs typeface="Arial" charset="0"/>
              </a:rPr>
              <a:t>thus:</a:t>
            </a:r>
            <a:endParaRPr lang="en-GB" sz="1400" b="1" i="1" dirty="0">
              <a:cs typeface="Arial" charset="0"/>
            </a:endParaRPr>
          </a:p>
        </p:txBody>
      </p:sp>
      <p:sp>
        <p:nvSpPr>
          <p:cNvPr id="368663" name="Text Box 23"/>
          <p:cNvSpPr txBox="1">
            <a:spLocks noChangeArrowheads="1"/>
          </p:cNvSpPr>
          <p:nvPr/>
        </p:nvSpPr>
        <p:spPr bwMode="auto">
          <a:xfrm>
            <a:off x="5900738" y="3300413"/>
            <a:ext cx="24193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Budget constraint is</a:t>
            </a:r>
          </a:p>
          <a:p>
            <a:pPr>
              <a:spcBef>
                <a:spcPct val="50000"/>
              </a:spcBef>
            </a:pPr>
            <a:r>
              <a:rPr lang="en-GB" sz="1600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1600" i="1" dirty="0" smtClean="0">
                <a:solidFill>
                  <a:srgbClr val="0070C0"/>
                </a:solidFill>
                <a:latin typeface="Times New Roman" pitchFamily="18" charset="0"/>
              </a:rPr>
              <a:t> n                   </a:t>
            </a:r>
            <a:r>
              <a:rPr lang="en-GB" sz="1600" i="1" dirty="0" err="1" smtClean="0">
                <a:solidFill>
                  <a:srgbClr val="0070C0"/>
                </a:solidFill>
                <a:latin typeface="Times New Roman" pitchFamily="18" charset="0"/>
              </a:rPr>
              <a:t>n</a:t>
            </a:r>
            <a:endParaRPr lang="en-GB" sz="1600" i="1" dirty="0">
              <a:solidFill>
                <a:srgbClr val="0070C0"/>
              </a:solidFill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GB" sz="3200" dirty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GB" sz="2400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dirty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GB" sz="24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70C0"/>
                </a:solidFill>
                <a:latin typeface="Symbol" pitchFamily="18" charset="2"/>
              </a:rPr>
              <a:t>S</a:t>
            </a:r>
            <a:r>
              <a:rPr lang="en-GB" sz="2400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dirty="0" err="1">
                <a:solidFill>
                  <a:srgbClr val="0070C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2400" i="1" baseline="-250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GB" sz="1600" i="1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1600" dirty="0">
                <a:solidFill>
                  <a:srgbClr val="0070C0"/>
                </a:solidFill>
                <a:latin typeface="Times New Roman" pitchFamily="18" charset="0"/>
              </a:rPr>
              <a:t>=1                </a:t>
            </a:r>
            <a:r>
              <a:rPr lang="en-GB" sz="1600" i="1" dirty="0" err="1">
                <a:solidFill>
                  <a:srgbClr val="0070C0"/>
                </a:solidFill>
                <a:latin typeface="Times New Roman" pitchFamily="18" charset="0"/>
              </a:rPr>
              <a:t>i</a:t>
            </a:r>
            <a:r>
              <a:rPr lang="en-GB" sz="1600" dirty="0">
                <a:solidFill>
                  <a:srgbClr val="0070C0"/>
                </a:solidFill>
                <a:latin typeface="Times New Roman" pitchFamily="18" charset="0"/>
              </a:rPr>
              <a:t>=1</a:t>
            </a:r>
          </a:p>
        </p:txBody>
      </p:sp>
      <p:sp>
        <p:nvSpPr>
          <p:cNvPr id="37889" name="Text Box 19"/>
          <p:cNvSpPr txBox="1">
            <a:spLocks noChangeArrowheads="1"/>
          </p:cNvSpPr>
          <p:nvPr/>
        </p:nvSpPr>
        <p:spPr bwMode="auto">
          <a:xfrm>
            <a:off x="5322888" y="5357813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7905" name="Freeform 21"/>
          <p:cNvSpPr>
            <a:spLocks/>
          </p:cNvSpPr>
          <p:nvPr/>
        </p:nvSpPr>
        <p:spPr bwMode="auto">
          <a:xfrm>
            <a:off x="1511300" y="1946275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nimBg="1"/>
      <p:bldP spid="368645" grpId="0" animBg="1"/>
      <p:bldP spid="368646" grpId="0" animBg="1"/>
      <p:bldP spid="2" grpId="0" animBg="1"/>
      <p:bldP spid="368647" grpId="0" animBg="1"/>
      <p:bldP spid="368650" grpId="0" autoUpdateAnimBg="0"/>
      <p:bldP spid="368652" grpId="0" animBg="1" autoUpdateAnimBg="0"/>
      <p:bldP spid="368653" grpId="0" autoUpdateAnimBg="0"/>
      <p:bldP spid="368656" grpId="0" autoUpdateAnimBg="0"/>
      <p:bldP spid="36866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Budget constraint: Key points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Slope of the budget constraint given by price ratio</a:t>
            </a:r>
          </a:p>
          <a:p>
            <a:r>
              <a:rPr lang="en-GB" smtClean="0"/>
              <a:t>There is more than one way of specifying “income”:</a:t>
            </a:r>
          </a:p>
          <a:p>
            <a:pPr lvl="1"/>
            <a:r>
              <a:rPr lang="en-GB" smtClean="0"/>
              <a:t>Determined exogenously as an amount y</a:t>
            </a:r>
          </a:p>
          <a:p>
            <a:pPr lvl="1"/>
            <a:r>
              <a:rPr lang="en-GB" smtClean="0"/>
              <a:t>Determined endogenously from resources</a:t>
            </a:r>
          </a:p>
          <a:p>
            <a:r>
              <a:rPr lang="en-GB" smtClean="0"/>
              <a:t>The exact specification can affect behaviour when prices change</a:t>
            </a:r>
          </a:p>
          <a:p>
            <a:pPr lvl="1"/>
            <a:r>
              <a:rPr lang="en-GB" smtClean="0"/>
              <a:t>Take care when income is endogenous </a:t>
            </a:r>
          </a:p>
          <a:p>
            <a:pPr lvl="1"/>
            <a:r>
              <a:rPr lang="en-GB" smtClean="0"/>
              <a:t>Value of income is determined by prices</a:t>
            </a:r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F31AFE-6388-46CA-B36C-623A054D8A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Overview</a:t>
            </a:r>
          </a:p>
        </p:txBody>
      </p:sp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  <a:endParaRPr lang="en-GB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687FB1-B27C-497B-AABD-F6D7FE9D303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mtClean="0"/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4311650" y="1708149"/>
            <a:ext cx="0" cy="423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4311650" y="2470150"/>
            <a:ext cx="204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4311650" y="364013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4311650" y="4805363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4311650" y="594518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12">
            <a:hlinkClick r:id="rId3" action="ppaction://hlinksldjump" tooltip="The environment for the basic consumer optimisation problem. "/>
          </p:cNvPr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The setting</a:t>
            </a:r>
          </a:p>
        </p:txBody>
      </p:sp>
      <p:sp>
        <p:nvSpPr>
          <p:cNvPr id="346125" name="Rectangle 13"/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51" name="Rectangle 14">
            <a:hlinkClick r:id="rId4" action="ppaction://hlinksldjump" tooltip="Budget constraints: prices, incomes and resources"/>
          </p:cNvPr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Budget sets</a:t>
            </a:r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53" name="Rectangle 16">
            <a:hlinkClick r:id="rId5" action="ppaction://hlinksldjump" tooltip="The link with monopoly and an introduction to two simple “competitive” paradigms. "/>
          </p:cNvPr>
          <p:cNvSpPr>
            <a:spLocks noChangeArrowheads="1"/>
          </p:cNvSpPr>
          <p:nvPr/>
        </p:nvSpPr>
        <p:spPr bwMode="auto">
          <a:xfrm>
            <a:off x="4516438" y="4386263"/>
            <a:ext cx="1960562" cy="7715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Revealed Preference</a:t>
            </a:r>
          </a:p>
        </p:txBody>
      </p:sp>
      <p:sp>
        <p:nvSpPr>
          <p:cNvPr id="346129" name="Rectangle 17"/>
          <p:cNvSpPr>
            <a:spLocks noChangeArrowheads="1"/>
          </p:cNvSpPr>
          <p:nvPr/>
        </p:nvSpPr>
        <p:spPr bwMode="auto">
          <a:xfrm>
            <a:off x="4502150" y="4408488"/>
            <a:ext cx="1962150" cy="8064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955" name="Rectangle 18">
            <a:hlinkClick r:id="rId6" action="ppaction://hlinksldjump" tooltip="How the simple price- and quantity-models compare."/>
          </p:cNvPr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solidFill>
            <a:srgbClr val="00CCCC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/>
              <a:t>Axiomatic Approach</a:t>
            </a:r>
          </a:p>
        </p:txBody>
      </p:sp>
      <p:sp>
        <p:nvSpPr>
          <p:cNvPr id="39956" name="Rectangle 19">
            <a:hlinkClick r:id="rId7" action="ppaction://hlinksldjump" tooltip="Standard approach to modelling preferences"/>
          </p:cNvPr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00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Axiomatic Approach</a:t>
            </a:r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Consumption: Basics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4516438" y="4408488"/>
            <a:ext cx="1960562" cy="8064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6135" name="Text Box 23"/>
          <p:cNvSpPr txBox="1">
            <a:spLocks noChangeArrowheads="1"/>
          </p:cNvSpPr>
          <p:nvPr/>
        </p:nvSpPr>
        <p:spPr bwMode="auto">
          <a:xfrm>
            <a:off x="755650" y="2828925"/>
            <a:ext cx="2936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GB" sz="2400" i="1">
                <a:solidFill>
                  <a:srgbClr val="FF0000"/>
                </a:solidFill>
              </a:rPr>
              <a:t>Deducing preference from market behaviour?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4" grpId="0" animBg="1"/>
      <p:bldP spid="3461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 basic problem</a:t>
            </a:r>
            <a:endParaRPr lang="en-GB" dirty="0" smtClean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The Firm</a:t>
            </a:r>
          </a:p>
          <a:p>
            <a:r>
              <a:rPr lang="en-US" dirty="0" smtClean="0"/>
              <a:t>In the case of the firm we have an observable constraint set</a:t>
            </a:r>
          </a:p>
          <a:p>
            <a:pPr lvl="1"/>
            <a:r>
              <a:rPr lang="en-US" dirty="0" smtClean="0"/>
              <a:t>input requirement set</a:t>
            </a:r>
          </a:p>
          <a:p>
            <a:r>
              <a:rPr lang="en-US" dirty="0" smtClean="0"/>
              <a:t>We can reasonably assume an obvious objective function</a:t>
            </a:r>
          </a:p>
          <a:p>
            <a:pPr lvl="1"/>
            <a:r>
              <a:rPr lang="en-US" dirty="0" smtClean="0"/>
              <a:t>profits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 Consumer</a:t>
            </a:r>
          </a:p>
          <a:p>
            <a:r>
              <a:rPr lang="en-US" dirty="0"/>
              <a:t>F</a:t>
            </a:r>
            <a:r>
              <a:rPr lang="en-US" dirty="0" smtClean="0"/>
              <a:t>or the consumer it is more difficult</a:t>
            </a:r>
          </a:p>
          <a:p>
            <a:r>
              <a:rPr lang="en-US" dirty="0" smtClean="0"/>
              <a:t>We have an observable constraint set</a:t>
            </a:r>
          </a:p>
          <a:p>
            <a:pPr lvl="1"/>
            <a:r>
              <a:rPr lang="en-US" dirty="0" smtClean="0"/>
              <a:t>budget set</a:t>
            </a:r>
          </a:p>
          <a:p>
            <a:r>
              <a:rPr lang="en-US" dirty="0" smtClean="0"/>
              <a:t>But what objective function?</a:t>
            </a:r>
            <a:endParaRPr lang="en-GB" dirty="0" smtClean="0"/>
          </a:p>
        </p:txBody>
      </p:sp>
      <p:sp>
        <p:nvSpPr>
          <p:cNvPr id="419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39318-44BA-403D-9EF9-C64DBE97F5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3200" dirty="0" smtClean="0"/>
              <a:t>What is the consumer maximising? the </a:t>
            </a:r>
            <a:r>
              <a:rPr lang="en-GB" sz="3200" dirty="0" smtClean="0"/>
              <a:t>Axiomatic Approach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“invent” an objective function</a:t>
            </a:r>
          </a:p>
          <a:p>
            <a:r>
              <a:rPr lang="en-US" dirty="0" smtClean="0"/>
              <a:t>This is more reasonable than it may sound:</a:t>
            </a:r>
          </a:p>
          <a:p>
            <a:pPr lvl="1"/>
            <a:r>
              <a:rPr lang="en-US" dirty="0" smtClean="0"/>
              <a:t>the standard approach</a:t>
            </a:r>
          </a:p>
          <a:p>
            <a:pPr lvl="1"/>
            <a:r>
              <a:rPr lang="en-US" dirty="0" smtClean="0"/>
              <a:t>later in this presentation</a:t>
            </a:r>
          </a:p>
          <a:p>
            <a:r>
              <a:rPr lang="en-US" dirty="0" smtClean="0"/>
              <a:t>But some argue that we should only use what we can observe:</a:t>
            </a:r>
          </a:p>
          <a:p>
            <a:pPr lvl="1"/>
            <a:r>
              <a:rPr lang="en-US" dirty="0" smtClean="0"/>
              <a:t>test from market data? </a:t>
            </a:r>
          </a:p>
          <a:p>
            <a:pPr lvl="1"/>
            <a:r>
              <a:rPr lang="en-US" dirty="0" smtClean="0"/>
              <a:t>“revealed preference” approach</a:t>
            </a:r>
          </a:p>
          <a:p>
            <a:pPr lvl="1"/>
            <a:r>
              <a:rPr lang="en-US" dirty="0" smtClean="0"/>
              <a:t>deal with this now</a:t>
            </a:r>
          </a:p>
          <a:p>
            <a:r>
              <a:rPr lang="en-US" dirty="0" smtClean="0"/>
              <a:t>Could we develop a coherent theory on this basis alone?</a:t>
            </a:r>
            <a:endParaRPr lang="en-GB" dirty="0" smtClean="0"/>
          </a:p>
        </p:txBody>
      </p:sp>
      <p:sp>
        <p:nvSpPr>
          <p:cNvPr id="4301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B30A74-7821-4890-A757-9554F75C1D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Overview</a:t>
            </a:r>
          </a:p>
        </p:txBody>
      </p:sp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  <a:endParaRPr lang="en-GB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BEDE0E-61DF-4FB3-BD16-F90E228C26E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 smtClean="0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4311650" y="1708149"/>
            <a:ext cx="0" cy="423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4311650" y="2470150"/>
            <a:ext cx="204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311650" y="364013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4311650" y="4805363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4311650" y="594518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4516438" y="2087563"/>
            <a:ext cx="1960562" cy="727075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The setting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47" name="Rectangle 14">
            <a:hlinkClick r:id="rId3" action="ppaction://hlinksldjump" tooltip="Budget constraints: prices, incomes and resources"/>
          </p:cNvPr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Budget sets</a:t>
            </a:r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49" name="Rectangle 16">
            <a:hlinkClick r:id="rId4" action="ppaction://hlinksldjump" tooltip="Deducing preference from market behaviour?"/>
          </p:cNvPr>
          <p:cNvSpPr>
            <a:spLocks noChangeArrowheads="1"/>
          </p:cNvSpPr>
          <p:nvPr/>
        </p:nvSpPr>
        <p:spPr bwMode="auto">
          <a:xfrm>
            <a:off x="4516438" y="4443413"/>
            <a:ext cx="1960562" cy="7715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Revealed Preference</a:t>
            </a:r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4502150" y="4408488"/>
            <a:ext cx="1962150" cy="8064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51" name="Rectangle 18">
            <a:hlinkClick r:id="rId5" action="ppaction://hlinksldjump" tooltip="Standard approach to modelling preferences"/>
          </p:cNvPr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Axiomatic Approach</a:t>
            </a:r>
          </a:p>
        </p:txBody>
      </p:sp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Consumption: Basics</a:t>
            </a:r>
          </a:p>
        </p:txBody>
      </p:sp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4086" name="Rectangle 22"/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4087" name="Text Box 23"/>
          <p:cNvSpPr txBox="1">
            <a:spLocks noChangeArrowheads="1"/>
          </p:cNvSpPr>
          <p:nvPr/>
        </p:nvSpPr>
        <p:spPr bwMode="auto">
          <a:xfrm>
            <a:off x="539750" y="2828925"/>
            <a:ext cx="3152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GB" sz="2400" i="1">
                <a:solidFill>
                  <a:srgbClr val="FF0000"/>
                </a:solidFill>
              </a:rPr>
              <a:t>The environment for the basic consumer optimisation problem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6" grpId="0" animBg="1"/>
      <p:bldP spid="34408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What is the consumer maximising? the Axiomatic </a:t>
            </a:r>
            <a:r>
              <a:rPr lang="en-GB" dirty="0" smtClean="0"/>
              <a:t>Approach </a:t>
            </a:r>
            <a:r>
              <a:rPr lang="is-IS" dirty="0" smtClean="0"/>
              <a:t>… </a:t>
            </a:r>
            <a:r>
              <a:rPr lang="en-GB" dirty="0" smtClean="0"/>
              <a:t>Using </a:t>
            </a:r>
            <a:r>
              <a:rPr lang="en-GB" dirty="0" smtClean="0"/>
              <a:t>observables only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92896"/>
            <a:ext cx="8229600" cy="3984104"/>
          </a:xfrm>
        </p:spPr>
        <p:txBody>
          <a:bodyPr/>
          <a:lstStyle/>
          <a:p>
            <a:r>
              <a:rPr lang="en-US" dirty="0" smtClean="0"/>
              <a:t>Model the opportunities faced by a </a:t>
            </a:r>
            <a:r>
              <a:rPr lang="en-US" dirty="0" smtClean="0"/>
              <a:t>consumer</a:t>
            </a:r>
          </a:p>
          <a:p>
            <a:endParaRPr lang="en-US" dirty="0"/>
          </a:p>
          <a:p>
            <a:r>
              <a:rPr lang="en-US" dirty="0" smtClean="0"/>
              <a:t>Introduce </a:t>
            </a:r>
            <a:r>
              <a:rPr lang="en-US" dirty="0" smtClean="0"/>
              <a:t>some minimal “consistency” </a:t>
            </a:r>
            <a:r>
              <a:rPr lang="en-US" dirty="0" smtClean="0"/>
              <a:t>axioms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Use </a:t>
            </a:r>
            <a:r>
              <a:rPr lang="en-US" dirty="0" smtClean="0"/>
              <a:t>them to derive testable predictions about consumer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Observe </a:t>
            </a:r>
            <a:r>
              <a:rPr lang="en-US" dirty="0"/>
              <a:t>the choices made</a:t>
            </a:r>
            <a:endParaRPr lang="en-GB" dirty="0" smtClean="0"/>
          </a:p>
        </p:txBody>
      </p:sp>
      <p:sp>
        <p:nvSpPr>
          <p:cNvPr id="4403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A7E42E-D4A7-4176-9CDB-784A539C4A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9"/>
          <p:cNvSpPr>
            <a:spLocks noChangeArrowheads="1"/>
          </p:cNvSpPr>
          <p:nvPr/>
        </p:nvSpPr>
        <p:spPr bwMode="auto">
          <a:xfrm>
            <a:off x="5160514" y="1487041"/>
            <a:ext cx="3862836" cy="143790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54314" name="Freeform 10" descr="25%"/>
          <p:cNvSpPr>
            <a:spLocks/>
          </p:cNvSpPr>
          <p:nvPr/>
        </p:nvSpPr>
        <p:spPr bwMode="auto">
          <a:xfrm>
            <a:off x="1484313" y="3187700"/>
            <a:ext cx="3132137" cy="2254250"/>
          </a:xfrm>
          <a:custGeom>
            <a:avLst/>
            <a:gdLst>
              <a:gd name="T0" fmla="*/ 0 w 2170"/>
              <a:gd name="T1" fmla="*/ 0 h 1609"/>
              <a:gd name="T2" fmla="*/ 0 w 2170"/>
              <a:gd name="T3" fmla="*/ 0 h 1609"/>
              <a:gd name="T4" fmla="*/ 0 w 2170"/>
              <a:gd name="T5" fmla="*/ 2147483647 h 1609"/>
              <a:gd name="T6" fmla="*/ 2147483647 w 2170"/>
              <a:gd name="T7" fmla="*/ 2147483647 h 1609"/>
              <a:gd name="T8" fmla="*/ 0 w 2170"/>
              <a:gd name="T9" fmla="*/ 0 h 1609"/>
              <a:gd name="T10" fmla="*/ 0 w 2170"/>
              <a:gd name="T11" fmla="*/ 0 h 16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70"/>
              <a:gd name="T19" fmla="*/ 0 h 1609"/>
              <a:gd name="T20" fmla="*/ 2170 w 2170"/>
              <a:gd name="T21" fmla="*/ 1609 h 16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70" h="1609">
                <a:moveTo>
                  <a:pt x="0" y="0"/>
                </a:moveTo>
                <a:lnTo>
                  <a:pt x="0" y="0"/>
                </a:lnTo>
                <a:lnTo>
                  <a:pt x="0" y="1608"/>
                </a:lnTo>
                <a:lnTo>
                  <a:pt x="2169" y="1608"/>
                </a:lnTo>
                <a:lnTo>
                  <a:pt x="0" y="0"/>
                </a:lnTo>
              </a:path>
            </a:pathLst>
          </a:custGeom>
          <a:pattFill prst="pct25">
            <a:fgClr>
              <a:srgbClr val="00C200"/>
            </a:fgClr>
            <a:bgClr>
              <a:srgbClr val="FFFFC2"/>
            </a:bgClr>
          </a:pattFill>
          <a:ln w="25400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Text Box 33"/>
          <p:cNvSpPr txBox="1">
            <a:spLocks noChangeArrowheads="1"/>
          </p:cNvSpPr>
          <p:nvPr/>
        </p:nvSpPr>
        <p:spPr bwMode="auto">
          <a:xfrm>
            <a:off x="5287963" y="52578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5062" name="Freeform 34"/>
          <p:cNvSpPr>
            <a:spLocks/>
          </p:cNvSpPr>
          <p:nvPr/>
        </p:nvSpPr>
        <p:spPr bwMode="auto">
          <a:xfrm>
            <a:off x="1476375" y="1846263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Text Box 35"/>
          <p:cNvSpPr txBox="1">
            <a:spLocks noChangeArrowheads="1"/>
          </p:cNvSpPr>
          <p:nvPr/>
        </p:nvSpPr>
        <p:spPr bwMode="auto">
          <a:xfrm>
            <a:off x="1495425" y="1412875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35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“Revealed Preference”</a:t>
            </a:r>
          </a:p>
        </p:txBody>
      </p:sp>
      <p:sp>
        <p:nvSpPr>
          <p:cNvPr id="450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50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8F4A1C-E48B-48B9-8A72-7FECDA0E3D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4033838" y="4672013"/>
            <a:ext cx="2047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200" b="1">
                <a:latin typeface="Times New Roman" pitchFamily="18" charset="0"/>
              </a:rPr>
              <a:t>x</a:t>
            </a:r>
            <a:endParaRPr lang="en-GB" sz="2200">
              <a:latin typeface="Times New Roman" pitchFamily="18" charset="0"/>
            </a:endParaRPr>
          </a:p>
        </p:txBody>
      </p:sp>
      <p:sp>
        <p:nvSpPr>
          <p:cNvPr id="354319" name="Freeform 15"/>
          <p:cNvSpPr>
            <a:spLocks/>
          </p:cNvSpPr>
          <p:nvPr/>
        </p:nvSpPr>
        <p:spPr bwMode="auto">
          <a:xfrm>
            <a:off x="3921125" y="4949825"/>
            <a:ext cx="20638" cy="9525"/>
          </a:xfrm>
          <a:custGeom>
            <a:avLst/>
            <a:gdLst>
              <a:gd name="T0" fmla="*/ 0 w 15"/>
              <a:gd name="T1" fmla="*/ 0 h 6"/>
              <a:gd name="T2" fmla="*/ 26501948 w 15"/>
              <a:gd name="T3" fmla="*/ 0 h 6"/>
              <a:gd name="T4" fmla="*/ 26501948 w 15"/>
              <a:gd name="T5" fmla="*/ 12601574 h 6"/>
              <a:gd name="T6" fmla="*/ 0 60000 65536"/>
              <a:gd name="T7" fmla="*/ 0 60000 65536"/>
              <a:gd name="T8" fmla="*/ 0 60000 65536"/>
              <a:gd name="T9" fmla="*/ 0 w 15"/>
              <a:gd name="T10" fmla="*/ 0 h 6"/>
              <a:gd name="T11" fmla="*/ 15 w 15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6">
                <a:moveTo>
                  <a:pt x="0" y="0"/>
                </a:moveTo>
                <a:lnTo>
                  <a:pt x="14" y="0"/>
                </a:lnTo>
                <a:lnTo>
                  <a:pt x="14" y="5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4321" name="Freeform 17"/>
          <p:cNvSpPr>
            <a:spLocks/>
          </p:cNvSpPr>
          <p:nvPr/>
        </p:nvSpPr>
        <p:spPr bwMode="auto">
          <a:xfrm>
            <a:off x="1497013" y="4940300"/>
            <a:ext cx="2455862" cy="512763"/>
          </a:xfrm>
          <a:custGeom>
            <a:avLst/>
            <a:gdLst>
              <a:gd name="T0" fmla="*/ 0 w 817"/>
              <a:gd name="T1" fmla="*/ 0 h 975"/>
              <a:gd name="T2" fmla="*/ 2147483647 w 817"/>
              <a:gd name="T3" fmla="*/ 0 h 975"/>
              <a:gd name="T4" fmla="*/ 2147483647 w 817"/>
              <a:gd name="T5" fmla="*/ 269390427 h 975"/>
              <a:gd name="T6" fmla="*/ 0 60000 65536"/>
              <a:gd name="T7" fmla="*/ 0 60000 65536"/>
              <a:gd name="T8" fmla="*/ 0 60000 65536"/>
              <a:gd name="T9" fmla="*/ 0 w 817"/>
              <a:gd name="T10" fmla="*/ 0 h 975"/>
              <a:gd name="T11" fmla="*/ 817 w 817"/>
              <a:gd name="T12" fmla="*/ 975 h 9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975">
                <a:moveTo>
                  <a:pt x="0" y="0"/>
                </a:moveTo>
                <a:lnTo>
                  <a:pt x="816" y="0"/>
                </a:lnTo>
                <a:lnTo>
                  <a:pt x="816" y="974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ysDot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5148064" y="1476375"/>
            <a:ext cx="3500856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Let market prices determine a person's budget constraint</a:t>
            </a:r>
          </a:p>
        </p:txBody>
      </p:sp>
      <p:sp>
        <p:nvSpPr>
          <p:cNvPr id="354333" name="Rectangle 29"/>
          <p:cNvSpPr>
            <a:spLocks noChangeArrowheads="1"/>
          </p:cNvSpPr>
          <p:nvPr/>
        </p:nvSpPr>
        <p:spPr bwMode="auto">
          <a:xfrm>
            <a:off x="5157678" y="2041126"/>
            <a:ext cx="3569542" cy="30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Suppose the person chooses bundle </a:t>
            </a:r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GB" sz="1400" b="1" i="1" dirty="0"/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5157588" y="2420888"/>
            <a:ext cx="3950915" cy="30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 Use this to </a:t>
            </a:r>
            <a:r>
              <a:rPr lang="en-GB" sz="1400" b="1" i="1" dirty="0" smtClean="0"/>
              <a:t>introduce </a:t>
            </a:r>
            <a:r>
              <a:rPr lang="en-GB" sz="1400" b="1" i="1" u="sng" dirty="0" smtClean="0"/>
              <a:t>Revealed </a:t>
            </a:r>
            <a:r>
              <a:rPr lang="en-GB" sz="1400" b="1" i="1" u="sng" dirty="0"/>
              <a:t>Preference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043238" y="4165600"/>
            <a:ext cx="4476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</a:rPr>
              <a:t> x</a:t>
            </a:r>
            <a:r>
              <a:rPr lang="en-GB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endParaRPr lang="en-GB" sz="16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41" name="AutoShape 37"/>
          <p:cNvSpPr>
            <a:spLocks noChangeArrowheads="1"/>
          </p:cNvSpPr>
          <p:nvPr/>
        </p:nvSpPr>
        <p:spPr bwMode="auto">
          <a:xfrm>
            <a:off x="2127250" y="2462213"/>
            <a:ext cx="1298575" cy="873125"/>
          </a:xfrm>
          <a:prstGeom prst="wedgeRoundRectCallout">
            <a:avLst>
              <a:gd name="adj1" fmla="val -78361"/>
              <a:gd name="adj2" fmla="val 78907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b="1">
                <a:solidFill>
                  <a:srgbClr val="000000"/>
                </a:solidFill>
              </a:rPr>
              <a:t>x</a:t>
            </a:r>
            <a:r>
              <a:rPr lang="en-GB" sz="1300">
                <a:solidFill>
                  <a:srgbClr val="000000"/>
                </a:solidFill>
              </a:rPr>
              <a:t> is revealed preferred to all these points</a:t>
            </a:r>
          </a:p>
        </p:txBody>
      </p:sp>
      <p:sp>
        <p:nvSpPr>
          <p:cNvPr id="354342" name="AutoShape 38"/>
          <p:cNvSpPr>
            <a:spLocks noChangeArrowheads="1"/>
          </p:cNvSpPr>
          <p:nvPr/>
        </p:nvSpPr>
        <p:spPr bwMode="auto">
          <a:xfrm>
            <a:off x="2128838" y="2463800"/>
            <a:ext cx="1298575" cy="873125"/>
          </a:xfrm>
          <a:prstGeom prst="wedgeRoundRectCallout">
            <a:avLst>
              <a:gd name="adj1" fmla="val -78361"/>
              <a:gd name="adj2" fmla="val 78907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GB" sz="1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GB" sz="13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revealed preferred</a:t>
            </a: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GB" sz="1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 animBg="1"/>
      <p:bldP spid="354318" grpId="0" autoUpdateAnimBg="0"/>
      <p:bldP spid="354319" grpId="0" animBg="1"/>
      <p:bldP spid="354321" grpId="0" animBg="1"/>
      <p:bldP spid="354332" grpId="0"/>
      <p:bldP spid="354333" grpId="0" autoUpdateAnimBg="0"/>
      <p:bldP spid="354334" grpId="0" autoUpdateAnimBg="0"/>
      <p:bldP spid="354335" grpId="0" autoUpdateAnimBg="0"/>
      <p:bldP spid="354341" grpId="0" animBg="1"/>
      <p:bldP spid="3543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Axioms of Revealed Preference</a:t>
            </a:r>
            <a:endParaRPr lang="en-GB" dirty="0" smtClean="0"/>
          </a:p>
        </p:txBody>
      </p:sp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36E526-BF9E-4C88-BBF1-8171A9DD93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468313" y="1290638"/>
            <a:ext cx="443865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GB" sz="2400" b="1">
                <a:latin typeface="Times New Roman" pitchFamily="18" charset="0"/>
              </a:rPr>
              <a:t>Axiom of Rational Choice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  <a:buSzPct val="50000"/>
              <a:buFont typeface="Marlett" pitchFamily="2" charset="2"/>
              <a:buNone/>
            </a:pPr>
            <a:r>
              <a:rPr lang="en-GB" sz="2400">
                <a:latin typeface="Times New Roman" pitchFamily="18" charset="0"/>
              </a:rPr>
              <a:t>Consumer always makes a choice and selects the most preferred bundle that is available</a:t>
            </a:r>
            <a:endParaRPr lang="en-GB" sz="2000" i="1">
              <a:latin typeface="Times New Roman" pitchFamily="18" charset="0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4708525" y="1398588"/>
            <a:ext cx="4060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en-GB" sz="2000">
                <a:solidFill>
                  <a:srgbClr val="0070C0"/>
                </a:solidFill>
              </a:rPr>
              <a:t>Essential if observations are to have meaning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468313" y="3378200"/>
            <a:ext cx="40322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GB" sz="2400" b="1">
                <a:latin typeface="Times New Roman" pitchFamily="18" charset="0"/>
              </a:rPr>
              <a:t>Weak Axiom of Revealed Preference (WARP)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  <a:buSzPct val="50000"/>
              <a:buFont typeface="Marlett" pitchFamily="2" charset="2"/>
              <a:buNone/>
            </a:pPr>
            <a:r>
              <a:rPr lang="en-GB" sz="2400">
                <a:latin typeface="Times New Roman" pitchFamily="18" charset="0"/>
              </a:rPr>
              <a:t>If </a:t>
            </a:r>
            <a:r>
              <a:rPr lang="en-GB" sz="2400" b="1">
                <a:latin typeface="Times New Roman" pitchFamily="18" charset="0"/>
              </a:rPr>
              <a:t>x</a:t>
            </a:r>
            <a:r>
              <a:rPr lang="en-GB" sz="2400">
                <a:latin typeface="Times New Roman" pitchFamily="18" charset="0"/>
              </a:rPr>
              <a:t> RP </a:t>
            </a:r>
            <a:r>
              <a:rPr lang="en-GB" sz="2400" b="1">
                <a:latin typeface="Times New Roman" pitchFamily="18" charset="0"/>
              </a:rPr>
              <a:t>x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then  </a:t>
            </a:r>
            <a:r>
              <a:rPr lang="en-GB" sz="2400" b="1">
                <a:latin typeface="Times New Roman" pitchFamily="18" charset="0"/>
              </a:rPr>
              <a:t>x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not-RP </a:t>
            </a:r>
            <a:r>
              <a:rPr lang="en-GB" sz="2400" b="1">
                <a:latin typeface="Times New Roman" pitchFamily="18" charset="0"/>
              </a:rPr>
              <a:t>x</a:t>
            </a:r>
            <a:endParaRPr lang="en-GB" sz="2000" i="1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Clr>
                <a:srgbClr val="FFFF00"/>
              </a:buClr>
              <a:buSzPct val="50000"/>
              <a:buFont typeface="Marlett" pitchFamily="2" charset="2"/>
              <a:buNone/>
            </a:pPr>
            <a:endParaRPr lang="en-GB" sz="2400" b="1">
              <a:latin typeface="Times New Roman" pitchFamily="18" charset="0"/>
            </a:endParaRP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4716463" y="3394075"/>
            <a:ext cx="41036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en-GB" sz="2000">
                <a:solidFill>
                  <a:srgbClr val="0070C0"/>
                </a:solidFill>
              </a:rPr>
              <a:t>If </a:t>
            </a:r>
            <a:r>
              <a:rPr lang="en-GB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="1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GB" sz="2000">
                <a:solidFill>
                  <a:srgbClr val="0070C0"/>
                </a:solidFill>
              </a:rPr>
              <a:t>was  chosen when </a:t>
            </a:r>
            <a:r>
              <a:rPr lang="en-GB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="1">
                <a:solidFill>
                  <a:srgbClr val="0070C0"/>
                </a:solidFill>
                <a:cs typeface="Times New Roman" pitchFamily="18" charset="0"/>
              </a:rPr>
              <a:t>'  </a:t>
            </a:r>
            <a:r>
              <a:rPr lang="en-GB" sz="2000">
                <a:solidFill>
                  <a:srgbClr val="0070C0"/>
                </a:solidFill>
              </a:rPr>
              <a:t>was  available then </a:t>
            </a:r>
            <a:r>
              <a:rPr lang="en-GB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x'  </a:t>
            </a:r>
            <a:r>
              <a:rPr lang="en-GB" sz="2000">
                <a:solidFill>
                  <a:srgbClr val="0070C0"/>
                </a:solidFill>
              </a:rPr>
              <a:t>can never be chosen whenever </a:t>
            </a:r>
            <a:r>
              <a:rPr lang="en-GB" sz="2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="1">
                <a:solidFill>
                  <a:srgbClr val="0070C0"/>
                </a:solidFill>
                <a:cs typeface="Times New Roman" pitchFamily="18" charset="0"/>
              </a:rPr>
              <a:t>  </a:t>
            </a:r>
            <a:r>
              <a:rPr lang="en-GB" sz="2000">
                <a:solidFill>
                  <a:srgbClr val="0070C0"/>
                </a:solidFill>
              </a:rPr>
              <a:t>is  available 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827088" y="5580063"/>
            <a:ext cx="76200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/>
            <a:r>
              <a:rPr lang="en-GB" sz="2800" i="1">
                <a:solidFill>
                  <a:srgbClr val="0070C0"/>
                </a:solidFill>
              </a:rPr>
              <a:t>WARP is more powerful than might be thought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bldLvl="2" autoUpdateAnimBg="0" advAuto="1000"/>
      <p:bldP spid="338950" grpId="0" autoUpdateAnimBg="0"/>
      <p:bldP spid="338951" grpId="0" build="p" bldLvl="2" autoUpdateAnimBg="0" advAuto="1000"/>
      <p:bldP spid="338952" grpId="0" autoUpdateAnimBg="0"/>
      <p:bldP spid="3389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WARP in the market</a:t>
            </a:r>
            <a:endParaRPr lang="en-GB" dirty="0" smtClean="0"/>
          </a:p>
        </p:txBody>
      </p:sp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AFF98B-C83B-4F7B-BD51-BD28941F49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468313" y="1484313"/>
            <a:ext cx="4876800" cy="12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buClr>
                <a:srgbClr val="C00000"/>
              </a:buClr>
              <a:buFont typeface="Wingdings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Suppose that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chosen when prices are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hangingPunct="0">
              <a:buClr>
                <a:srgbClr val="C00000"/>
              </a:buClr>
              <a:buFont typeface="Wingdings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x'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also affordable  at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then:</a:t>
            </a: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468313" y="2808288"/>
            <a:ext cx="4724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buClr>
                <a:srgbClr val="C00000"/>
              </a:buClr>
              <a:buFont typeface="Wingdings" pitchFamily="2" charset="2"/>
              <a:buChar char="§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buClr>
                <a:srgbClr val="C00000"/>
              </a:buClr>
              <a:buFont typeface="Wingdings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Now suppose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x'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is chosen at prices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p'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hangingPunct="0">
              <a:buClr>
                <a:srgbClr val="C00000"/>
              </a:buClr>
              <a:buFont typeface="Wingdings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This must mean that  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is not affordable  at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p':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215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9863" y="1665288"/>
            <a:ext cx="2819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54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9863" y="3341688"/>
            <a:ext cx="2649537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1548" name="AutoShape 12"/>
          <p:cNvSpPr>
            <a:spLocks noChangeArrowheads="1"/>
          </p:cNvSpPr>
          <p:nvPr/>
        </p:nvSpPr>
        <p:spPr bwMode="auto">
          <a:xfrm>
            <a:off x="2841625" y="5157788"/>
            <a:ext cx="1893888" cy="660400"/>
          </a:xfrm>
          <a:prstGeom prst="wedgeRoundRectCallout">
            <a:avLst>
              <a:gd name="adj1" fmla="val -60815"/>
              <a:gd name="adj2" fmla="val -122356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 it would violate WARP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build="p" autoUpdateAnimBg="0"/>
      <p:bldP spid="321543" grpId="0" build="p" autoUpdateAnimBg="0"/>
      <p:bldP spid="32154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reeform 9" descr="25%"/>
          <p:cNvSpPr>
            <a:spLocks/>
          </p:cNvSpPr>
          <p:nvPr/>
        </p:nvSpPr>
        <p:spPr bwMode="auto">
          <a:xfrm>
            <a:off x="1470025" y="3343275"/>
            <a:ext cx="3127375" cy="2228850"/>
          </a:xfrm>
          <a:custGeom>
            <a:avLst/>
            <a:gdLst>
              <a:gd name="T0" fmla="*/ 22682201 w 1970"/>
              <a:gd name="T1" fmla="*/ 0 h 1404"/>
              <a:gd name="T2" fmla="*/ 22682201 w 1970"/>
              <a:gd name="T3" fmla="*/ 0 h 1404"/>
              <a:gd name="T4" fmla="*/ 7561264 w 1970"/>
              <a:gd name="T5" fmla="*/ 2147483647 h 1404"/>
              <a:gd name="T6" fmla="*/ 2147483647 w 1970"/>
              <a:gd name="T7" fmla="*/ 2147483647 h 1404"/>
              <a:gd name="T8" fmla="*/ 0 w 1970"/>
              <a:gd name="T9" fmla="*/ 0 h 1404"/>
              <a:gd name="T10" fmla="*/ 22682201 w 1970"/>
              <a:gd name="T11" fmla="*/ 0 h 1404"/>
              <a:gd name="T12" fmla="*/ 22682201 w 1970"/>
              <a:gd name="T13" fmla="*/ 0 h 14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70"/>
              <a:gd name="T22" fmla="*/ 0 h 1404"/>
              <a:gd name="T23" fmla="*/ 1970 w 1970"/>
              <a:gd name="T24" fmla="*/ 1404 h 14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70" h="1404">
                <a:moveTo>
                  <a:pt x="9" y="0"/>
                </a:moveTo>
                <a:lnTo>
                  <a:pt x="9" y="0"/>
                </a:lnTo>
                <a:lnTo>
                  <a:pt x="3" y="1404"/>
                </a:lnTo>
                <a:lnTo>
                  <a:pt x="1970" y="1403"/>
                </a:lnTo>
                <a:lnTo>
                  <a:pt x="0" y="0"/>
                </a:lnTo>
                <a:lnTo>
                  <a:pt x="9" y="0"/>
                </a:lnTo>
              </a:path>
            </a:pathLst>
          </a:custGeom>
          <a:pattFill prst="pct25">
            <a:fgClr>
              <a:srgbClr val="00C200"/>
            </a:fgClr>
            <a:bgClr>
              <a:srgbClr val="FFFFC2"/>
            </a:bgClr>
          </a:pattFill>
          <a:ln w="12700" cap="flat" cmpd="sng">
            <a:solidFill>
              <a:srgbClr val="00C2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Rectangle 35"/>
          <p:cNvSpPr>
            <a:spLocks noChangeArrowheads="1"/>
          </p:cNvSpPr>
          <p:nvPr/>
        </p:nvSpPr>
        <p:spPr bwMode="auto">
          <a:xfrm>
            <a:off x="6205538" y="1771909"/>
            <a:ext cx="2686050" cy="13585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48133" name="Text Box 28"/>
          <p:cNvSpPr txBox="1">
            <a:spLocks noChangeArrowheads="1"/>
          </p:cNvSpPr>
          <p:nvPr/>
        </p:nvSpPr>
        <p:spPr bwMode="auto">
          <a:xfrm>
            <a:off x="5286375" y="5402263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Freeform 29"/>
          <p:cNvSpPr>
            <a:spLocks/>
          </p:cNvSpPr>
          <p:nvPr/>
        </p:nvSpPr>
        <p:spPr bwMode="auto">
          <a:xfrm>
            <a:off x="1474788" y="1978025"/>
            <a:ext cx="3725862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Text Box 30"/>
          <p:cNvSpPr txBox="1">
            <a:spLocks noChangeArrowheads="1"/>
          </p:cNvSpPr>
          <p:nvPr/>
        </p:nvSpPr>
        <p:spPr bwMode="auto">
          <a:xfrm>
            <a:off x="1331913" y="1557338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WARP in action</a:t>
            </a:r>
          </a:p>
        </p:txBody>
      </p:sp>
      <p:sp>
        <p:nvSpPr>
          <p:cNvPr id="4813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81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A42E8F-86D3-4CAF-B695-AA7BB344D7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157913" y="1793875"/>
            <a:ext cx="277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Take the original equilibrium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165850" y="2133600"/>
            <a:ext cx="287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Now let the prices change…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161088" y="2479675"/>
            <a:ext cx="27384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WARP rules out some points as possible solutions</a:t>
            </a:r>
          </a:p>
        </p:txBody>
      </p:sp>
      <p:sp>
        <p:nvSpPr>
          <p:cNvPr id="352264" name="Freeform 8"/>
          <p:cNvSpPr>
            <a:spLocks/>
          </p:cNvSpPr>
          <p:nvPr/>
        </p:nvSpPr>
        <p:spPr bwMode="auto">
          <a:xfrm>
            <a:off x="1466850" y="2814638"/>
            <a:ext cx="2379663" cy="2767012"/>
          </a:xfrm>
          <a:custGeom>
            <a:avLst/>
            <a:gdLst>
              <a:gd name="T0" fmla="*/ 0 w 1649"/>
              <a:gd name="T1" fmla="*/ 2147483647 h 1976"/>
              <a:gd name="T2" fmla="*/ 0 w 1649"/>
              <a:gd name="T3" fmla="*/ 2147483647 h 1976"/>
              <a:gd name="T4" fmla="*/ 2147483647 w 1649"/>
              <a:gd name="T5" fmla="*/ 2147483647 h 1976"/>
              <a:gd name="T6" fmla="*/ 1759729962 w 1649"/>
              <a:gd name="T7" fmla="*/ 1941259383 h 1976"/>
              <a:gd name="T8" fmla="*/ 29154843 w 1649"/>
              <a:gd name="T9" fmla="*/ 0 h 1976"/>
              <a:gd name="T10" fmla="*/ 0 w 1649"/>
              <a:gd name="T11" fmla="*/ 2147483647 h 1976"/>
              <a:gd name="T12" fmla="*/ 0 w 1649"/>
              <a:gd name="T13" fmla="*/ 2147483647 h 1976"/>
              <a:gd name="T14" fmla="*/ 0 w 1649"/>
              <a:gd name="T15" fmla="*/ 2147483647 h 1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49"/>
              <a:gd name="T25" fmla="*/ 0 h 1976"/>
              <a:gd name="T26" fmla="*/ 1649 w 1649"/>
              <a:gd name="T27" fmla="*/ 1976 h 19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49" h="1976">
                <a:moveTo>
                  <a:pt x="0" y="1972"/>
                </a:moveTo>
                <a:lnTo>
                  <a:pt x="0" y="1972"/>
                </a:lnTo>
                <a:lnTo>
                  <a:pt x="1649" y="1966"/>
                </a:lnTo>
                <a:lnTo>
                  <a:pt x="845" y="990"/>
                </a:lnTo>
                <a:lnTo>
                  <a:pt x="14" y="0"/>
                </a:lnTo>
                <a:lnTo>
                  <a:pt x="0" y="1976"/>
                </a:lnTo>
                <a:lnTo>
                  <a:pt x="0" y="1972"/>
                </a:lnTo>
              </a:path>
            </a:pathLst>
          </a:custGeom>
          <a:solidFill>
            <a:srgbClr val="91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2266" name="Freeform 10"/>
          <p:cNvSpPr>
            <a:spLocks/>
          </p:cNvSpPr>
          <p:nvPr/>
        </p:nvSpPr>
        <p:spPr bwMode="auto">
          <a:xfrm>
            <a:off x="1476375" y="3322638"/>
            <a:ext cx="3128963" cy="2252662"/>
          </a:xfrm>
          <a:custGeom>
            <a:avLst/>
            <a:gdLst>
              <a:gd name="T0" fmla="*/ 0 w 2168"/>
              <a:gd name="T1" fmla="*/ 0 h 1608"/>
              <a:gd name="T2" fmla="*/ 0 w 2168"/>
              <a:gd name="T3" fmla="*/ 0 h 1608"/>
              <a:gd name="T4" fmla="*/ 0 w 2168"/>
              <a:gd name="T5" fmla="*/ 2147483647 h 1608"/>
              <a:gd name="T6" fmla="*/ 2147483647 w 2168"/>
              <a:gd name="T7" fmla="*/ 2147483647 h 1608"/>
              <a:gd name="T8" fmla="*/ 0 w 2168"/>
              <a:gd name="T9" fmla="*/ 0 h 1608"/>
              <a:gd name="T10" fmla="*/ 0 w 2168"/>
              <a:gd name="T11" fmla="*/ 0 h 16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8"/>
              <a:gd name="T19" fmla="*/ 0 h 1608"/>
              <a:gd name="T20" fmla="*/ 2168 w 2168"/>
              <a:gd name="T21" fmla="*/ 1608 h 16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8" h="1608">
                <a:moveTo>
                  <a:pt x="0" y="0"/>
                </a:moveTo>
                <a:lnTo>
                  <a:pt x="0" y="0"/>
                </a:lnTo>
                <a:lnTo>
                  <a:pt x="0" y="1607"/>
                </a:lnTo>
                <a:lnTo>
                  <a:pt x="2167" y="1607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3927475" y="4899025"/>
            <a:ext cx="447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endParaRPr lang="en-GB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1482725" y="2786063"/>
            <a:ext cx="2384425" cy="2801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2643188" y="4016375"/>
            <a:ext cx="4476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</a:p>
        </p:txBody>
      </p: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1717675" y="3471863"/>
            <a:ext cx="7286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000099"/>
              </a:buClr>
              <a:buFont typeface="Marlett" pitchFamily="2" charset="2"/>
              <a:buChar char="h"/>
            </a:pPr>
            <a:r>
              <a:rPr lang="en-GB" sz="22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°</a:t>
            </a:r>
            <a:endParaRPr lang="en-GB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 rot="2040000">
            <a:off x="3189288" y="4271963"/>
            <a:ext cx="1335087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000000"/>
              </a:buClr>
              <a:buSzPct val="90000"/>
            </a:pPr>
            <a:r>
              <a:rPr lang="en-GB" sz="1600" b="1">
                <a:solidFill>
                  <a:srgbClr val="00C200"/>
                </a:solidFill>
                <a:latin typeface="Times New Roman" pitchFamily="18" charset="0"/>
                <a:cs typeface="Times New Roman" pitchFamily="18" charset="0"/>
              </a:rPr>
              <a:t>Monday's prices</a:t>
            </a:r>
            <a:endParaRPr lang="en-GB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 rot="3020423">
            <a:off x="1754981" y="2890044"/>
            <a:ext cx="110807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000000"/>
              </a:buClr>
              <a:buSzPct val="90000"/>
            </a:pPr>
            <a:r>
              <a:rPr lang="en-GB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Tuesday's prices</a:t>
            </a:r>
            <a:endParaRPr lang="en-GB" sz="220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78" name="Rectangle 22"/>
          <p:cNvSpPr>
            <a:spLocks noChangeArrowheads="1"/>
          </p:cNvSpPr>
          <p:nvPr/>
        </p:nvSpPr>
        <p:spPr bwMode="auto">
          <a:xfrm>
            <a:off x="6227763" y="4173538"/>
            <a:ext cx="27368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>
                <a:solidFill>
                  <a:srgbClr val="0070C0"/>
                </a:solidFill>
              </a:rPr>
              <a:t>Clearly WARP induces a kind of negative substitution effect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>
                <a:solidFill>
                  <a:srgbClr val="0070C0"/>
                </a:solidFill>
              </a:rPr>
              <a:t> But could we extend this idea…?</a:t>
            </a:r>
          </a:p>
        </p:txBody>
      </p:sp>
      <p:sp>
        <p:nvSpPr>
          <p:cNvPr id="352293" name="AutoShape 37"/>
          <p:cNvSpPr>
            <a:spLocks noChangeArrowheads="1"/>
          </p:cNvSpPr>
          <p:nvPr/>
        </p:nvSpPr>
        <p:spPr bwMode="auto">
          <a:xfrm>
            <a:off x="2003425" y="1935163"/>
            <a:ext cx="1955800" cy="760412"/>
          </a:xfrm>
          <a:prstGeom prst="wedgeRoundRectCallout">
            <a:avLst>
              <a:gd name="adj1" fmla="val -54625"/>
              <a:gd name="adj2" fmla="val 161898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 we have chosen  </a:t>
            </a: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on Monday? </a:t>
            </a: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GB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violates WARP;  </a:t>
            </a: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does not </a:t>
            </a:r>
            <a:endParaRPr lang="en-GB" sz="13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94" name="AutoShape 38"/>
          <p:cNvSpPr>
            <a:spLocks noChangeArrowheads="1"/>
          </p:cNvSpPr>
          <p:nvPr/>
        </p:nvSpPr>
        <p:spPr bwMode="auto">
          <a:xfrm>
            <a:off x="3160713" y="3009900"/>
            <a:ext cx="2084387" cy="749300"/>
          </a:xfrm>
          <a:prstGeom prst="wedgeRoundRectCallout">
            <a:avLst>
              <a:gd name="adj1" fmla="val -54343"/>
              <a:gd name="adj2" fmla="val 92162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Tuesday's choice:</a:t>
            </a:r>
          </a:p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 Monday we could have afforded Tuesday’s bundle </a:t>
            </a:r>
            <a:endParaRPr lang="en-GB" sz="1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295" name="AutoShape 39"/>
          <p:cNvSpPr>
            <a:spLocks noChangeArrowheads="1"/>
          </p:cNvSpPr>
          <p:nvPr/>
        </p:nvSpPr>
        <p:spPr bwMode="auto">
          <a:xfrm>
            <a:off x="4475163" y="4321175"/>
            <a:ext cx="898525" cy="488950"/>
          </a:xfrm>
          <a:prstGeom prst="wedgeRoundRectCallout">
            <a:avLst>
              <a:gd name="adj1" fmla="val -74380"/>
              <a:gd name="adj2" fmla="val 89611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US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Monday's choice: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2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/>
      <p:bldP spid="352262" grpId="0" autoUpdateAnimBg="0"/>
      <p:bldP spid="352263" grpId="0" autoUpdateAnimBg="0"/>
      <p:bldP spid="352264" grpId="0" animBg="1"/>
      <p:bldP spid="352266" grpId="0" animBg="1"/>
      <p:bldP spid="352267" grpId="0" autoUpdateAnimBg="0"/>
      <p:bldP spid="352270" grpId="0" animBg="1"/>
      <p:bldP spid="352272" grpId="0" autoUpdateAnimBg="0"/>
      <p:bldP spid="352273" grpId="0"/>
      <p:bldP spid="352274" grpId="0" autoUpdateAnimBg="0"/>
      <p:bldP spid="352275" grpId="0" autoUpdateAnimBg="0"/>
      <p:bldP spid="352278" grpId="0" build="p" autoUpdateAnimBg="0"/>
      <p:bldP spid="352293" grpId="0" animBg="1"/>
      <p:bldP spid="352294" grpId="0" animBg="1"/>
      <p:bldP spid="3522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4"/>
          <p:cNvSpPr>
            <a:spLocks noChangeArrowheads="1"/>
          </p:cNvSpPr>
          <p:nvPr/>
        </p:nvSpPr>
        <p:spPr bwMode="auto">
          <a:xfrm>
            <a:off x="5347140" y="1828478"/>
            <a:ext cx="3676210" cy="11623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Trying to extend WARP</a:t>
            </a:r>
          </a:p>
        </p:txBody>
      </p:sp>
      <p:sp>
        <p:nvSpPr>
          <p:cNvPr id="491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491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0C347D-4038-4694-B684-F2629822E9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mtClean="0"/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5286375" y="5329238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1331913" y="1484313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61" name="Freeform 8" descr="25%"/>
          <p:cNvSpPr>
            <a:spLocks/>
          </p:cNvSpPr>
          <p:nvPr/>
        </p:nvSpPr>
        <p:spPr bwMode="auto">
          <a:xfrm>
            <a:off x="1447800" y="3286125"/>
            <a:ext cx="3136900" cy="2232025"/>
          </a:xfrm>
          <a:custGeom>
            <a:avLst/>
            <a:gdLst>
              <a:gd name="T0" fmla="*/ 29174756 w 2173"/>
              <a:gd name="T1" fmla="*/ 0 h 1593"/>
              <a:gd name="T2" fmla="*/ 29174756 w 2173"/>
              <a:gd name="T3" fmla="*/ 0 h 1593"/>
              <a:gd name="T4" fmla="*/ 0 w 2173"/>
              <a:gd name="T5" fmla="*/ 2147483647 h 1593"/>
              <a:gd name="T6" fmla="*/ 2147483647 w 2173"/>
              <a:gd name="T7" fmla="*/ 2147483647 h 1593"/>
              <a:gd name="T8" fmla="*/ 8335232 w 2173"/>
              <a:gd name="T9" fmla="*/ 0 h 1593"/>
              <a:gd name="T10" fmla="*/ 29174756 w 2173"/>
              <a:gd name="T11" fmla="*/ 0 h 1593"/>
              <a:gd name="T12" fmla="*/ 29174756 w 2173"/>
              <a:gd name="T13" fmla="*/ 0 h 1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73"/>
              <a:gd name="T22" fmla="*/ 0 h 1593"/>
              <a:gd name="T23" fmla="*/ 2173 w 2173"/>
              <a:gd name="T24" fmla="*/ 1593 h 1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73" h="1593">
                <a:moveTo>
                  <a:pt x="14" y="0"/>
                </a:moveTo>
                <a:lnTo>
                  <a:pt x="14" y="0"/>
                </a:lnTo>
                <a:lnTo>
                  <a:pt x="0" y="1592"/>
                </a:lnTo>
                <a:lnTo>
                  <a:pt x="2172" y="1589"/>
                </a:lnTo>
                <a:lnTo>
                  <a:pt x="4" y="0"/>
                </a:lnTo>
                <a:lnTo>
                  <a:pt x="14" y="0"/>
                </a:lnTo>
              </a:path>
            </a:pathLst>
          </a:custGeom>
          <a:pattFill prst="pct25">
            <a:fgClr>
              <a:srgbClr val="00C200"/>
            </a:fgClr>
            <a:bgClr>
              <a:srgbClr val="FFFFC2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Freeform 9"/>
          <p:cNvSpPr>
            <a:spLocks/>
          </p:cNvSpPr>
          <p:nvPr/>
        </p:nvSpPr>
        <p:spPr bwMode="auto">
          <a:xfrm>
            <a:off x="1474788" y="3263900"/>
            <a:ext cx="3114675" cy="2252663"/>
          </a:xfrm>
          <a:custGeom>
            <a:avLst/>
            <a:gdLst>
              <a:gd name="T0" fmla="*/ 0 w 2168"/>
              <a:gd name="T1" fmla="*/ 0 h 1608"/>
              <a:gd name="T2" fmla="*/ 0 w 2168"/>
              <a:gd name="T3" fmla="*/ 0 h 1608"/>
              <a:gd name="T4" fmla="*/ 0 w 2168"/>
              <a:gd name="T5" fmla="*/ 2147483647 h 1608"/>
              <a:gd name="T6" fmla="*/ 2147483647 w 2168"/>
              <a:gd name="T7" fmla="*/ 2147483647 h 1608"/>
              <a:gd name="T8" fmla="*/ 0 w 2168"/>
              <a:gd name="T9" fmla="*/ 0 h 1608"/>
              <a:gd name="T10" fmla="*/ 0 w 2168"/>
              <a:gd name="T11" fmla="*/ 0 h 16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8"/>
              <a:gd name="T19" fmla="*/ 0 h 1608"/>
              <a:gd name="T20" fmla="*/ 2168 w 2168"/>
              <a:gd name="T21" fmla="*/ 1608 h 16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8" h="1608">
                <a:moveTo>
                  <a:pt x="0" y="0"/>
                </a:moveTo>
                <a:lnTo>
                  <a:pt x="0" y="0"/>
                </a:lnTo>
                <a:lnTo>
                  <a:pt x="0" y="1607"/>
                </a:lnTo>
                <a:lnTo>
                  <a:pt x="2167" y="1607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3913188" y="4840288"/>
            <a:ext cx="447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</a:rPr>
              <a:t> x</a:t>
            </a:r>
            <a:endParaRPr lang="en-GB" sz="2200">
              <a:latin typeface="Times New Roman" pitchFamily="18" charset="0"/>
            </a:endParaRPr>
          </a:p>
        </p:txBody>
      </p:sp>
      <p:grpSp>
        <p:nvGrpSpPr>
          <p:cNvPr id="356363" name="Group 11"/>
          <p:cNvGrpSpPr>
            <a:grpSpLocks/>
          </p:cNvGrpSpPr>
          <p:nvPr/>
        </p:nvGrpSpPr>
        <p:grpSpPr bwMode="auto">
          <a:xfrm>
            <a:off x="1463675" y="2727325"/>
            <a:ext cx="2389188" cy="2801938"/>
            <a:chOff x="1977" y="2571"/>
            <a:chExt cx="1655" cy="2001"/>
          </a:xfrm>
        </p:grpSpPr>
        <p:sp>
          <p:nvSpPr>
            <p:cNvPr id="49183" name="Freeform 12" descr="Zig zag"/>
            <p:cNvSpPr>
              <a:spLocks/>
            </p:cNvSpPr>
            <p:nvPr/>
          </p:nvSpPr>
          <p:spPr bwMode="auto">
            <a:xfrm>
              <a:off x="1979" y="2572"/>
              <a:ext cx="367" cy="661"/>
            </a:xfrm>
            <a:custGeom>
              <a:avLst/>
              <a:gdLst>
                <a:gd name="T0" fmla="*/ 365 w 368"/>
                <a:gd name="T1" fmla="*/ 660 h 661"/>
                <a:gd name="T2" fmla="*/ 365 w 368"/>
                <a:gd name="T3" fmla="*/ 660 h 661"/>
                <a:gd name="T4" fmla="*/ 0 w 368"/>
                <a:gd name="T5" fmla="*/ 384 h 661"/>
                <a:gd name="T6" fmla="*/ 0 w 368"/>
                <a:gd name="T7" fmla="*/ 0 h 661"/>
                <a:gd name="T8" fmla="*/ 246 w 368"/>
                <a:gd name="T9" fmla="*/ 285 h 661"/>
                <a:gd name="T10" fmla="*/ 345 w 368"/>
                <a:gd name="T11" fmla="*/ 640 h 661"/>
                <a:gd name="T12" fmla="*/ 365 w 368"/>
                <a:gd name="T13" fmla="*/ 660 h 661"/>
                <a:gd name="T14" fmla="*/ 365 w 368"/>
                <a:gd name="T15" fmla="*/ 660 h 6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8"/>
                <a:gd name="T25" fmla="*/ 0 h 661"/>
                <a:gd name="T26" fmla="*/ 368 w 368"/>
                <a:gd name="T27" fmla="*/ 661 h 6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8" h="661">
                  <a:moveTo>
                    <a:pt x="367" y="660"/>
                  </a:moveTo>
                  <a:lnTo>
                    <a:pt x="367" y="660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48" y="285"/>
                  </a:lnTo>
                  <a:lnTo>
                    <a:pt x="347" y="640"/>
                  </a:lnTo>
                  <a:lnTo>
                    <a:pt x="367" y="660"/>
                  </a:lnTo>
                </a:path>
              </a:pathLst>
            </a:custGeom>
            <a:pattFill prst="zigZag">
              <a:fgClr>
                <a:srgbClr val="FF8100"/>
              </a:fgClr>
              <a:bgClr>
                <a:srgbClr val="FFFFC2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13" descr="Zig zag"/>
            <p:cNvSpPr>
              <a:spLocks/>
            </p:cNvSpPr>
            <p:nvPr/>
          </p:nvSpPr>
          <p:spPr bwMode="auto">
            <a:xfrm>
              <a:off x="2204" y="2835"/>
              <a:ext cx="632" cy="768"/>
            </a:xfrm>
            <a:custGeom>
              <a:avLst/>
              <a:gdLst>
                <a:gd name="T0" fmla="*/ 0 w 632"/>
                <a:gd name="T1" fmla="*/ 0 h 768"/>
                <a:gd name="T2" fmla="*/ 0 w 632"/>
                <a:gd name="T3" fmla="*/ 0 h 768"/>
                <a:gd name="T4" fmla="*/ 121 w 632"/>
                <a:gd name="T5" fmla="*/ 380 h 768"/>
                <a:gd name="T6" fmla="*/ 631 w 632"/>
                <a:gd name="T7" fmla="*/ 767 h 768"/>
                <a:gd name="T8" fmla="*/ 4 w 632"/>
                <a:gd name="T9" fmla="*/ 3 h 768"/>
                <a:gd name="T10" fmla="*/ 0 w 632"/>
                <a:gd name="T11" fmla="*/ 0 h 768"/>
                <a:gd name="T12" fmla="*/ 0 w 632"/>
                <a:gd name="T13" fmla="*/ 0 h 7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768"/>
                <a:gd name="T23" fmla="*/ 632 w 632"/>
                <a:gd name="T24" fmla="*/ 768 h 7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768">
                  <a:moveTo>
                    <a:pt x="0" y="0"/>
                  </a:moveTo>
                  <a:lnTo>
                    <a:pt x="0" y="0"/>
                  </a:lnTo>
                  <a:lnTo>
                    <a:pt x="121" y="380"/>
                  </a:lnTo>
                  <a:lnTo>
                    <a:pt x="631" y="767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pattFill prst="zigZag">
              <a:fgClr>
                <a:srgbClr val="FF8100"/>
              </a:fgClr>
              <a:bgClr>
                <a:srgbClr val="FFFFC2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14"/>
            <p:cNvSpPr>
              <a:spLocks/>
            </p:cNvSpPr>
            <p:nvPr/>
          </p:nvSpPr>
          <p:spPr bwMode="auto">
            <a:xfrm>
              <a:off x="1977" y="2960"/>
              <a:ext cx="1650" cy="1609"/>
            </a:xfrm>
            <a:custGeom>
              <a:avLst/>
              <a:gdLst>
                <a:gd name="T0" fmla="*/ 0 w 1650"/>
                <a:gd name="T1" fmla="*/ 1604 h 1609"/>
                <a:gd name="T2" fmla="*/ 0 w 1650"/>
                <a:gd name="T3" fmla="*/ 1604 h 1609"/>
                <a:gd name="T4" fmla="*/ 1649 w 1650"/>
                <a:gd name="T5" fmla="*/ 1598 h 1609"/>
                <a:gd name="T6" fmla="*/ 845 w 1650"/>
                <a:gd name="T7" fmla="*/ 621 h 1609"/>
                <a:gd name="T8" fmla="*/ 0 w 1650"/>
                <a:gd name="T9" fmla="*/ 0 h 1609"/>
                <a:gd name="T10" fmla="*/ 0 w 1650"/>
                <a:gd name="T11" fmla="*/ 1608 h 1609"/>
                <a:gd name="T12" fmla="*/ 0 w 1650"/>
                <a:gd name="T13" fmla="*/ 1604 h 1609"/>
                <a:gd name="T14" fmla="*/ 0 w 1650"/>
                <a:gd name="T15" fmla="*/ 1604 h 16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50"/>
                <a:gd name="T25" fmla="*/ 0 h 1609"/>
                <a:gd name="T26" fmla="*/ 1650 w 1650"/>
                <a:gd name="T27" fmla="*/ 1609 h 16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50" h="1609">
                  <a:moveTo>
                    <a:pt x="0" y="1604"/>
                  </a:moveTo>
                  <a:lnTo>
                    <a:pt x="0" y="1604"/>
                  </a:lnTo>
                  <a:lnTo>
                    <a:pt x="1649" y="1598"/>
                  </a:lnTo>
                  <a:lnTo>
                    <a:pt x="845" y="621"/>
                  </a:lnTo>
                  <a:lnTo>
                    <a:pt x="0" y="0"/>
                  </a:lnTo>
                  <a:lnTo>
                    <a:pt x="0" y="1608"/>
                  </a:lnTo>
                  <a:lnTo>
                    <a:pt x="0" y="1604"/>
                  </a:lnTo>
                </a:path>
              </a:pathLst>
            </a:custGeom>
            <a:gradFill rotWithShape="0">
              <a:gsLst>
                <a:gs pos="0">
                  <a:srgbClr val="FF8100"/>
                </a:gs>
                <a:gs pos="50000">
                  <a:srgbClr val="00C200"/>
                </a:gs>
                <a:gs pos="100000">
                  <a:srgbClr val="FF81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15"/>
            <p:cNvSpPr>
              <a:spLocks noChangeShapeType="1"/>
            </p:cNvSpPr>
            <p:nvPr/>
          </p:nvSpPr>
          <p:spPr bwMode="auto">
            <a:xfrm>
              <a:off x="1979" y="2571"/>
              <a:ext cx="1653" cy="2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2628900" y="3957638"/>
            <a:ext cx="447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</a:rPr>
              <a:t> x'</a:t>
            </a:r>
            <a:endParaRPr lang="en-GB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6369" name="Group 17"/>
          <p:cNvGrpSpPr>
            <a:grpSpLocks/>
          </p:cNvGrpSpPr>
          <p:nvPr/>
        </p:nvGrpSpPr>
        <p:grpSpPr bwMode="auto">
          <a:xfrm>
            <a:off x="1460500" y="2036763"/>
            <a:ext cx="1243013" cy="3479800"/>
            <a:chOff x="1974" y="2078"/>
            <a:chExt cx="862" cy="2485"/>
          </a:xfrm>
        </p:grpSpPr>
        <p:sp>
          <p:nvSpPr>
            <p:cNvPr id="49178" name="Freeform 18" descr="75%"/>
            <p:cNvSpPr>
              <a:spLocks/>
            </p:cNvSpPr>
            <p:nvPr/>
          </p:nvSpPr>
          <p:spPr bwMode="auto">
            <a:xfrm>
              <a:off x="1980" y="2098"/>
              <a:ext cx="229" cy="739"/>
            </a:xfrm>
            <a:custGeom>
              <a:avLst/>
              <a:gdLst>
                <a:gd name="T0" fmla="*/ 228 w 229"/>
                <a:gd name="T1" fmla="*/ 736 h 741"/>
                <a:gd name="T2" fmla="*/ 228 w 229"/>
                <a:gd name="T3" fmla="*/ 736 h 741"/>
                <a:gd name="T4" fmla="*/ 0 w 229"/>
                <a:gd name="T5" fmla="*/ 0 h 741"/>
                <a:gd name="T6" fmla="*/ 0 w 229"/>
                <a:gd name="T7" fmla="*/ 462 h 741"/>
                <a:gd name="T8" fmla="*/ 228 w 229"/>
                <a:gd name="T9" fmla="*/ 736 h 741"/>
                <a:gd name="T10" fmla="*/ 228 w 229"/>
                <a:gd name="T11" fmla="*/ 736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"/>
                <a:gd name="T19" fmla="*/ 0 h 741"/>
                <a:gd name="T20" fmla="*/ 229 w 229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" h="741">
                  <a:moveTo>
                    <a:pt x="228" y="740"/>
                  </a:moveTo>
                  <a:lnTo>
                    <a:pt x="228" y="740"/>
                  </a:lnTo>
                  <a:lnTo>
                    <a:pt x="0" y="0"/>
                  </a:lnTo>
                  <a:lnTo>
                    <a:pt x="0" y="464"/>
                  </a:lnTo>
                  <a:lnTo>
                    <a:pt x="228" y="740"/>
                  </a:lnTo>
                </a:path>
              </a:pathLst>
            </a:custGeom>
            <a:pattFill prst="pct75">
              <a:fgClr>
                <a:srgbClr val="0000FF"/>
              </a:fgClr>
              <a:bgClr>
                <a:srgbClr val="FFFFC2"/>
              </a:bgClr>
            </a:patt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19"/>
            <p:cNvSpPr>
              <a:spLocks/>
            </p:cNvSpPr>
            <p:nvPr/>
          </p:nvSpPr>
          <p:spPr bwMode="auto">
            <a:xfrm>
              <a:off x="1980" y="2572"/>
              <a:ext cx="369" cy="661"/>
            </a:xfrm>
            <a:custGeom>
              <a:avLst/>
              <a:gdLst>
                <a:gd name="T0" fmla="*/ 369 w 368"/>
                <a:gd name="T1" fmla="*/ 660 h 661"/>
                <a:gd name="T2" fmla="*/ 369 w 368"/>
                <a:gd name="T3" fmla="*/ 660 h 661"/>
                <a:gd name="T4" fmla="*/ 0 w 368"/>
                <a:gd name="T5" fmla="*/ 384 h 661"/>
                <a:gd name="T6" fmla="*/ 0 w 368"/>
                <a:gd name="T7" fmla="*/ 0 h 661"/>
                <a:gd name="T8" fmla="*/ 250 w 368"/>
                <a:gd name="T9" fmla="*/ 285 h 661"/>
                <a:gd name="T10" fmla="*/ 349 w 368"/>
                <a:gd name="T11" fmla="*/ 640 h 661"/>
                <a:gd name="T12" fmla="*/ 369 w 368"/>
                <a:gd name="T13" fmla="*/ 660 h 661"/>
                <a:gd name="T14" fmla="*/ 369 w 368"/>
                <a:gd name="T15" fmla="*/ 660 h 6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8"/>
                <a:gd name="T25" fmla="*/ 0 h 661"/>
                <a:gd name="T26" fmla="*/ 368 w 368"/>
                <a:gd name="T27" fmla="*/ 661 h 6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8" h="661">
                  <a:moveTo>
                    <a:pt x="367" y="660"/>
                  </a:moveTo>
                  <a:lnTo>
                    <a:pt x="367" y="660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248" y="285"/>
                  </a:lnTo>
                  <a:lnTo>
                    <a:pt x="347" y="640"/>
                  </a:lnTo>
                  <a:lnTo>
                    <a:pt x="367" y="660"/>
                  </a:lnTo>
                </a:path>
              </a:pathLst>
            </a:custGeom>
            <a:gradFill rotWithShape="0">
              <a:gsLst>
                <a:gs pos="0">
                  <a:srgbClr val="0000FF"/>
                </a:gs>
                <a:gs pos="100000">
                  <a:srgbClr val="FF81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20" descr="Zig zag"/>
            <p:cNvSpPr>
              <a:spLocks/>
            </p:cNvSpPr>
            <p:nvPr/>
          </p:nvSpPr>
          <p:spPr bwMode="auto">
            <a:xfrm>
              <a:off x="2204" y="2835"/>
              <a:ext cx="632" cy="766"/>
            </a:xfrm>
            <a:custGeom>
              <a:avLst/>
              <a:gdLst>
                <a:gd name="T0" fmla="*/ 0 w 632"/>
                <a:gd name="T1" fmla="*/ 0 h 768"/>
                <a:gd name="T2" fmla="*/ 0 w 632"/>
                <a:gd name="T3" fmla="*/ 0 h 768"/>
                <a:gd name="T4" fmla="*/ 121 w 632"/>
                <a:gd name="T5" fmla="*/ 378 h 768"/>
                <a:gd name="T6" fmla="*/ 631 w 632"/>
                <a:gd name="T7" fmla="*/ 763 h 768"/>
                <a:gd name="T8" fmla="*/ 4 w 632"/>
                <a:gd name="T9" fmla="*/ 3 h 768"/>
                <a:gd name="T10" fmla="*/ 0 w 632"/>
                <a:gd name="T11" fmla="*/ 0 h 768"/>
                <a:gd name="T12" fmla="*/ 0 w 632"/>
                <a:gd name="T13" fmla="*/ 0 h 7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2"/>
                <a:gd name="T22" fmla="*/ 0 h 768"/>
                <a:gd name="T23" fmla="*/ 632 w 632"/>
                <a:gd name="T24" fmla="*/ 768 h 7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2" h="768">
                  <a:moveTo>
                    <a:pt x="0" y="0"/>
                  </a:moveTo>
                  <a:lnTo>
                    <a:pt x="0" y="0"/>
                  </a:lnTo>
                  <a:lnTo>
                    <a:pt x="121" y="380"/>
                  </a:lnTo>
                  <a:lnTo>
                    <a:pt x="631" y="767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pattFill prst="zigZag">
              <a:fgClr>
                <a:srgbClr val="FF8100"/>
              </a:fgClr>
              <a:bgClr>
                <a:srgbClr val="FFFFC2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21"/>
            <p:cNvSpPr>
              <a:spLocks/>
            </p:cNvSpPr>
            <p:nvPr/>
          </p:nvSpPr>
          <p:spPr bwMode="auto">
            <a:xfrm>
              <a:off x="1974" y="2953"/>
              <a:ext cx="761" cy="1608"/>
            </a:xfrm>
            <a:custGeom>
              <a:avLst/>
              <a:gdLst>
                <a:gd name="T0" fmla="*/ 4 w 761"/>
                <a:gd name="T1" fmla="*/ 0 h 1608"/>
                <a:gd name="T2" fmla="*/ 4 w 761"/>
                <a:gd name="T3" fmla="*/ 0 h 1608"/>
                <a:gd name="T4" fmla="*/ 4 w 761"/>
                <a:gd name="T5" fmla="*/ 1607 h 1608"/>
                <a:gd name="T6" fmla="*/ 760 w 761"/>
                <a:gd name="T7" fmla="*/ 1607 h 1608"/>
                <a:gd name="T8" fmla="*/ 347 w 761"/>
                <a:gd name="T9" fmla="*/ 250 h 1608"/>
                <a:gd name="T10" fmla="*/ 0 w 761"/>
                <a:gd name="T11" fmla="*/ 5 h 1608"/>
                <a:gd name="T12" fmla="*/ 4 w 761"/>
                <a:gd name="T13" fmla="*/ 0 h 1608"/>
                <a:gd name="T14" fmla="*/ 4 w 761"/>
                <a:gd name="T15" fmla="*/ 0 h 16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1"/>
                <a:gd name="T25" fmla="*/ 0 h 1608"/>
                <a:gd name="T26" fmla="*/ 761 w 761"/>
                <a:gd name="T27" fmla="*/ 1608 h 16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1" h="1608">
                  <a:moveTo>
                    <a:pt x="4" y="0"/>
                  </a:moveTo>
                  <a:lnTo>
                    <a:pt x="4" y="0"/>
                  </a:lnTo>
                  <a:lnTo>
                    <a:pt x="4" y="1607"/>
                  </a:lnTo>
                  <a:lnTo>
                    <a:pt x="760" y="1607"/>
                  </a:lnTo>
                  <a:lnTo>
                    <a:pt x="347" y="250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gradFill rotWithShape="0">
              <a:gsLst>
                <a:gs pos="0">
                  <a:srgbClr val="0000FF"/>
                </a:gs>
                <a:gs pos="50000">
                  <a:srgbClr val="FF8100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22"/>
            <p:cNvSpPr>
              <a:spLocks noChangeShapeType="1"/>
            </p:cNvSpPr>
            <p:nvPr/>
          </p:nvSpPr>
          <p:spPr bwMode="auto">
            <a:xfrm flipH="1" flipV="1">
              <a:off x="1980" y="2078"/>
              <a:ext cx="753" cy="2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6376" name="Text Box 24"/>
          <p:cNvSpPr txBox="1">
            <a:spLocks noChangeArrowheads="1"/>
          </p:cNvSpPr>
          <p:nvPr/>
        </p:nvSpPr>
        <p:spPr bwMode="auto">
          <a:xfrm>
            <a:off x="1765300" y="2949575"/>
            <a:ext cx="5857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2200" b="1">
                <a:solidFill>
                  <a:srgbClr val="000000"/>
                </a:solidFill>
                <a:latin typeface="Times New Roman" pitchFamily="18" charset="0"/>
              </a:rPr>
              <a:t> x''</a:t>
            </a:r>
          </a:p>
        </p:txBody>
      </p:sp>
      <p:sp>
        <p:nvSpPr>
          <p:cNvPr id="356377" name="Freeform 25"/>
          <p:cNvSpPr>
            <a:spLocks/>
          </p:cNvSpPr>
          <p:nvPr/>
        </p:nvSpPr>
        <p:spPr bwMode="auto">
          <a:xfrm>
            <a:off x="1474788" y="2027238"/>
            <a:ext cx="3100387" cy="3475037"/>
          </a:xfrm>
          <a:custGeom>
            <a:avLst/>
            <a:gdLst>
              <a:gd name="T0" fmla="*/ 0 w 2149"/>
              <a:gd name="T1" fmla="*/ 0 h 2481"/>
              <a:gd name="T2" fmla="*/ 464156325 w 2149"/>
              <a:gd name="T3" fmla="*/ 1514546168 h 2481"/>
              <a:gd name="T4" fmla="*/ 1775448288 w 2149"/>
              <a:gd name="T5" fmla="*/ 2147483647 h 2481"/>
              <a:gd name="T6" fmla="*/ 2147483647 w 2149"/>
              <a:gd name="T7" fmla="*/ 2147483647 h 2481"/>
              <a:gd name="T8" fmla="*/ 0 60000 65536"/>
              <a:gd name="T9" fmla="*/ 0 60000 65536"/>
              <a:gd name="T10" fmla="*/ 0 60000 65536"/>
              <a:gd name="T11" fmla="*/ 0 60000 65536"/>
              <a:gd name="T12" fmla="*/ 0 w 2149"/>
              <a:gd name="T13" fmla="*/ 0 h 2481"/>
              <a:gd name="T14" fmla="*/ 2149 w 2149"/>
              <a:gd name="T15" fmla="*/ 2481 h 2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9" h="2481">
                <a:moveTo>
                  <a:pt x="0" y="0"/>
                </a:moveTo>
                <a:lnTo>
                  <a:pt x="223" y="772"/>
                </a:lnTo>
                <a:lnTo>
                  <a:pt x="853" y="1524"/>
                </a:lnTo>
                <a:lnTo>
                  <a:pt x="2148" y="248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6378" name="Rectangle 26"/>
          <p:cNvSpPr>
            <a:spLocks noChangeArrowheads="1"/>
          </p:cNvSpPr>
          <p:nvPr/>
        </p:nvSpPr>
        <p:spPr bwMode="auto">
          <a:xfrm>
            <a:off x="5292080" y="1836738"/>
            <a:ext cx="3929708" cy="30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Take the basic idea of revealed preference</a:t>
            </a:r>
          </a:p>
        </p:txBody>
      </p:sp>
      <p:sp>
        <p:nvSpPr>
          <p:cNvPr id="356379" name="Rectangle 27"/>
          <p:cNvSpPr>
            <a:spLocks noChangeArrowheads="1"/>
          </p:cNvSpPr>
          <p:nvPr/>
        </p:nvSpPr>
        <p:spPr bwMode="auto">
          <a:xfrm>
            <a:off x="5292080" y="2071122"/>
            <a:ext cx="318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 smtClean="0"/>
              <a:t>Invoke </a:t>
            </a:r>
            <a:r>
              <a:rPr lang="en-GB" sz="1400" b="1" i="1" dirty="0"/>
              <a:t>revealed preference again</a:t>
            </a:r>
          </a:p>
        </p:txBody>
      </p:sp>
      <p:sp>
        <p:nvSpPr>
          <p:cNvPr id="356380" name="Rectangle 28"/>
          <p:cNvSpPr>
            <a:spLocks noChangeArrowheads="1"/>
          </p:cNvSpPr>
          <p:nvPr/>
        </p:nvSpPr>
        <p:spPr bwMode="auto">
          <a:xfrm>
            <a:off x="5292080" y="2342063"/>
            <a:ext cx="3460750" cy="63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 smtClean="0"/>
              <a:t>Invoke </a:t>
            </a:r>
            <a:r>
              <a:rPr lang="en-GB" sz="1400" b="1" i="1" dirty="0"/>
              <a:t>revealed preference yet again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GB" sz="1400" b="1" i="1" dirty="0"/>
          </a:p>
        </p:txBody>
      </p:sp>
      <p:sp>
        <p:nvSpPr>
          <p:cNvPr id="356382" name="Rectangle 30"/>
          <p:cNvSpPr>
            <a:spLocks noChangeArrowheads="1"/>
          </p:cNvSpPr>
          <p:nvPr/>
        </p:nvSpPr>
        <p:spPr bwMode="auto">
          <a:xfrm>
            <a:off x="5292080" y="2636912"/>
            <a:ext cx="333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 smtClean="0"/>
              <a:t>Draw </a:t>
            </a:r>
            <a:r>
              <a:rPr lang="en-GB" sz="1400" b="1" i="1" dirty="0"/>
              <a:t>the “envelope”</a:t>
            </a:r>
          </a:p>
        </p:txBody>
      </p:sp>
      <p:sp>
        <p:nvSpPr>
          <p:cNvPr id="356383" name="Rectangle 31"/>
          <p:cNvSpPr>
            <a:spLocks noChangeArrowheads="1"/>
          </p:cNvSpPr>
          <p:nvPr/>
        </p:nvSpPr>
        <p:spPr bwMode="auto">
          <a:xfrm>
            <a:off x="5508625" y="5019675"/>
            <a:ext cx="37131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Is this an “indifference curve”…?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No. Why?</a:t>
            </a:r>
          </a:p>
        </p:txBody>
      </p:sp>
      <p:sp>
        <p:nvSpPr>
          <p:cNvPr id="49174" name="Freeform 33"/>
          <p:cNvSpPr>
            <a:spLocks/>
          </p:cNvSpPr>
          <p:nvPr/>
        </p:nvSpPr>
        <p:spPr bwMode="auto">
          <a:xfrm>
            <a:off x="1474788" y="1917700"/>
            <a:ext cx="3725862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6388" name="AutoShape 36"/>
          <p:cNvSpPr>
            <a:spLocks noChangeArrowheads="1"/>
          </p:cNvSpPr>
          <p:nvPr/>
        </p:nvSpPr>
        <p:spPr bwMode="auto">
          <a:xfrm>
            <a:off x="4384675" y="4241800"/>
            <a:ext cx="1298575" cy="744538"/>
          </a:xfrm>
          <a:prstGeom prst="wedgeRoundRectCallout">
            <a:avLst>
              <a:gd name="adj1" fmla="val -70537"/>
              <a:gd name="adj2" fmla="val 92644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revealed preferred to all these points</a:t>
            </a:r>
          </a:p>
        </p:txBody>
      </p:sp>
      <p:sp>
        <p:nvSpPr>
          <p:cNvPr id="356389" name="AutoShape 37"/>
          <p:cNvSpPr>
            <a:spLocks noChangeArrowheads="1"/>
          </p:cNvSpPr>
          <p:nvPr/>
        </p:nvSpPr>
        <p:spPr bwMode="auto">
          <a:xfrm>
            <a:off x="2573338" y="2990850"/>
            <a:ext cx="1298575" cy="801688"/>
          </a:xfrm>
          <a:prstGeom prst="wedgeRoundRectCallout">
            <a:avLst>
              <a:gd name="adj1" fmla="val -61736"/>
              <a:gd name="adj2" fmla="val 68218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GB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revealed preferred to all these points</a:t>
            </a:r>
          </a:p>
        </p:txBody>
      </p:sp>
      <p:sp>
        <p:nvSpPr>
          <p:cNvPr id="356390" name="AutoShape 38"/>
          <p:cNvSpPr>
            <a:spLocks noChangeArrowheads="1"/>
          </p:cNvSpPr>
          <p:nvPr/>
        </p:nvSpPr>
        <p:spPr bwMode="auto">
          <a:xfrm>
            <a:off x="1803400" y="1738313"/>
            <a:ext cx="1298575" cy="744537"/>
          </a:xfrm>
          <a:prstGeom prst="wedgeRoundRectCallout">
            <a:avLst>
              <a:gd name="adj1" fmla="val -66139"/>
              <a:gd name="adj2" fmla="val 92644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3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″</a:t>
            </a:r>
            <a:r>
              <a:rPr lang="en-GB" sz="13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revealed preferred to all these points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356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356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2" grpId="0" autoUpdateAnimBg="0"/>
      <p:bldP spid="356368" grpId="0" autoUpdateAnimBg="0"/>
      <p:bldP spid="356376" grpId="0" autoUpdateAnimBg="0"/>
      <p:bldP spid="356377" grpId="0" animBg="1"/>
      <p:bldP spid="356378" grpId="0"/>
      <p:bldP spid="356379" grpId="0" autoUpdateAnimBg="0"/>
      <p:bldP spid="356380" grpId="0" autoUpdateAnimBg="0"/>
      <p:bldP spid="356382" grpId="0" autoUpdateAnimBg="0"/>
      <p:bldP spid="356383" grpId="0" build="p" autoUpdateAnimBg="0"/>
      <p:bldP spid="356388" grpId="0" animBg="1"/>
      <p:bldP spid="356389" grpId="0" animBg="1"/>
      <p:bldP spid="3563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5" name="Freeform 25"/>
          <p:cNvSpPr>
            <a:spLocks/>
          </p:cNvSpPr>
          <p:nvPr/>
        </p:nvSpPr>
        <p:spPr bwMode="auto">
          <a:xfrm>
            <a:off x="1658938" y="1939925"/>
            <a:ext cx="2913062" cy="620713"/>
          </a:xfrm>
          <a:custGeom>
            <a:avLst/>
            <a:gdLst>
              <a:gd name="T0" fmla="*/ 2147483647 w 2019"/>
              <a:gd name="T1" fmla="*/ 736811642 h 444"/>
              <a:gd name="T2" fmla="*/ 2147483647 w 2019"/>
              <a:gd name="T3" fmla="*/ 555051652 h 444"/>
              <a:gd name="T4" fmla="*/ 2147483647 w 2019"/>
              <a:gd name="T5" fmla="*/ 398699123 h 444"/>
              <a:gd name="T6" fmla="*/ 2147483647 w 2019"/>
              <a:gd name="T7" fmla="*/ 269708200 h 444"/>
              <a:gd name="T8" fmla="*/ 2147483647 w 2019"/>
              <a:gd name="T9" fmla="*/ 164170199 h 444"/>
              <a:gd name="T10" fmla="*/ 2147483647 w 2019"/>
              <a:gd name="T11" fmla="*/ 85993913 h 444"/>
              <a:gd name="T12" fmla="*/ 2147483647 w 2019"/>
              <a:gd name="T13" fmla="*/ 33224923 h 444"/>
              <a:gd name="T14" fmla="*/ 2147483647 w 2019"/>
              <a:gd name="T15" fmla="*/ 5863223 h 444"/>
              <a:gd name="T16" fmla="*/ 2040107435 w 2019"/>
              <a:gd name="T17" fmla="*/ 0 h 444"/>
              <a:gd name="T18" fmla="*/ 1734091716 w 2019"/>
              <a:gd name="T19" fmla="*/ 25407297 h 444"/>
              <a:gd name="T20" fmla="*/ 1434320179 w 2019"/>
              <a:gd name="T21" fmla="*/ 72313066 h 444"/>
              <a:gd name="T22" fmla="*/ 1142876981 w 2019"/>
              <a:gd name="T23" fmla="*/ 144626133 h 444"/>
              <a:gd name="T24" fmla="*/ 870168850 w 2019"/>
              <a:gd name="T25" fmla="*/ 238437694 h 444"/>
              <a:gd name="T26" fmla="*/ 614113612 w 2019"/>
              <a:gd name="T27" fmla="*/ 361565310 h 444"/>
              <a:gd name="T28" fmla="*/ 380959054 w 2019"/>
              <a:gd name="T29" fmla="*/ 504237080 h 444"/>
              <a:gd name="T30" fmla="*/ 174865964 w 2019"/>
              <a:gd name="T31" fmla="*/ 674270456 h 444"/>
              <a:gd name="T32" fmla="*/ 0 w 2019"/>
              <a:gd name="T33" fmla="*/ 865802478 h 4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9"/>
              <a:gd name="T52" fmla="*/ 0 h 444"/>
              <a:gd name="T53" fmla="*/ 2019 w 2019"/>
              <a:gd name="T54" fmla="*/ 444 h 4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9" h="444">
                <a:moveTo>
                  <a:pt x="2018" y="377"/>
                </a:moveTo>
                <a:lnTo>
                  <a:pt x="1920" y="284"/>
                </a:lnTo>
                <a:lnTo>
                  <a:pt x="1809" y="204"/>
                </a:lnTo>
                <a:lnTo>
                  <a:pt x="1687" y="138"/>
                </a:lnTo>
                <a:lnTo>
                  <a:pt x="1556" y="84"/>
                </a:lnTo>
                <a:lnTo>
                  <a:pt x="1417" y="44"/>
                </a:lnTo>
                <a:lnTo>
                  <a:pt x="1274" y="17"/>
                </a:lnTo>
                <a:lnTo>
                  <a:pt x="1127" y="3"/>
                </a:lnTo>
                <a:lnTo>
                  <a:pt x="980" y="0"/>
                </a:lnTo>
                <a:lnTo>
                  <a:pt x="833" y="13"/>
                </a:lnTo>
                <a:lnTo>
                  <a:pt x="689" y="37"/>
                </a:lnTo>
                <a:lnTo>
                  <a:pt x="549" y="74"/>
                </a:lnTo>
                <a:lnTo>
                  <a:pt x="418" y="122"/>
                </a:lnTo>
                <a:lnTo>
                  <a:pt x="295" y="185"/>
                </a:lnTo>
                <a:lnTo>
                  <a:pt x="183" y="258"/>
                </a:lnTo>
                <a:lnTo>
                  <a:pt x="84" y="345"/>
                </a:lnTo>
                <a:lnTo>
                  <a:pt x="0" y="443"/>
                </a:lnTo>
              </a:path>
            </a:pathLst>
          </a:custGeom>
          <a:noFill/>
          <a:ln w="127000" cap="flat" cmpd="sng">
            <a:solidFill>
              <a:srgbClr val="00C1C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186" name="Freeform 26"/>
          <p:cNvSpPr>
            <a:spLocks/>
          </p:cNvSpPr>
          <p:nvPr/>
        </p:nvSpPr>
        <p:spPr bwMode="auto">
          <a:xfrm>
            <a:off x="1744663" y="3467100"/>
            <a:ext cx="2914650" cy="623888"/>
          </a:xfrm>
          <a:custGeom>
            <a:avLst/>
            <a:gdLst>
              <a:gd name="T0" fmla="*/ 0 w 2019"/>
              <a:gd name="T1" fmla="*/ 131695054 h 445"/>
              <a:gd name="T2" fmla="*/ 202148847 w 2019"/>
              <a:gd name="T3" fmla="*/ 316459828 h 445"/>
              <a:gd name="T4" fmla="*/ 431389930 w 2019"/>
              <a:gd name="T5" fmla="*/ 473706287 h 445"/>
              <a:gd name="T6" fmla="*/ 683555455 w 2019"/>
              <a:gd name="T7" fmla="*/ 603435699 h 445"/>
              <a:gd name="T8" fmla="*/ 958645693 w 2019"/>
              <a:gd name="T9" fmla="*/ 707612349 h 445"/>
              <a:gd name="T10" fmla="*/ 1246238860 w 2019"/>
              <a:gd name="T11" fmla="*/ 788200606 h 445"/>
              <a:gd name="T12" fmla="*/ 1544253810 w 2019"/>
              <a:gd name="T13" fmla="*/ 841271729 h 445"/>
              <a:gd name="T14" fmla="*/ 1850602362 w 2019"/>
              <a:gd name="T15" fmla="*/ 870755686 h 445"/>
              <a:gd name="T16" fmla="*/ 2147483647 w 2019"/>
              <a:gd name="T17" fmla="*/ 872721283 h 445"/>
              <a:gd name="T18" fmla="*/ 2147483647 w 2019"/>
              <a:gd name="T19" fmla="*/ 851099715 h 445"/>
              <a:gd name="T20" fmla="*/ 2147483647 w 2019"/>
              <a:gd name="T21" fmla="*/ 805890980 h 445"/>
              <a:gd name="T22" fmla="*/ 2147483647 w 2019"/>
              <a:gd name="T23" fmla="*/ 733165112 h 445"/>
              <a:gd name="T24" fmla="*/ 2147483647 w 2019"/>
              <a:gd name="T25" fmla="*/ 634885254 h 445"/>
              <a:gd name="T26" fmla="*/ 2147483647 w 2019"/>
              <a:gd name="T27" fmla="*/ 514983827 h 445"/>
              <a:gd name="T28" fmla="*/ 2147483647 w 2019"/>
              <a:gd name="T29" fmla="*/ 367565442 h 445"/>
              <a:gd name="T30" fmla="*/ 2147483647 w 2019"/>
              <a:gd name="T31" fmla="*/ 196558402 h 445"/>
              <a:gd name="T32" fmla="*/ 2147483647 w 2019"/>
              <a:gd name="T33" fmla="*/ 0 h 4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9"/>
              <a:gd name="T52" fmla="*/ 0 h 445"/>
              <a:gd name="T53" fmla="*/ 2019 w 2019"/>
              <a:gd name="T54" fmla="*/ 445 h 44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9" h="445">
                <a:moveTo>
                  <a:pt x="0" y="67"/>
                </a:moveTo>
                <a:lnTo>
                  <a:pt x="97" y="161"/>
                </a:lnTo>
                <a:lnTo>
                  <a:pt x="207" y="241"/>
                </a:lnTo>
                <a:lnTo>
                  <a:pt x="328" y="307"/>
                </a:lnTo>
                <a:lnTo>
                  <a:pt x="460" y="360"/>
                </a:lnTo>
                <a:lnTo>
                  <a:pt x="598" y="401"/>
                </a:lnTo>
                <a:lnTo>
                  <a:pt x="741" y="428"/>
                </a:lnTo>
                <a:lnTo>
                  <a:pt x="888" y="443"/>
                </a:lnTo>
                <a:lnTo>
                  <a:pt x="1036" y="444"/>
                </a:lnTo>
                <a:lnTo>
                  <a:pt x="1182" y="433"/>
                </a:lnTo>
                <a:lnTo>
                  <a:pt x="1327" y="410"/>
                </a:lnTo>
                <a:lnTo>
                  <a:pt x="1465" y="373"/>
                </a:lnTo>
                <a:lnTo>
                  <a:pt x="1598" y="323"/>
                </a:lnTo>
                <a:lnTo>
                  <a:pt x="1721" y="262"/>
                </a:lnTo>
                <a:lnTo>
                  <a:pt x="1833" y="187"/>
                </a:lnTo>
                <a:lnTo>
                  <a:pt x="1932" y="100"/>
                </a:lnTo>
                <a:lnTo>
                  <a:pt x="2018" y="0"/>
                </a:lnTo>
              </a:path>
            </a:pathLst>
          </a:custGeom>
          <a:noFill/>
          <a:ln w="127000" cap="flat" cmpd="sng">
            <a:solidFill>
              <a:srgbClr val="00C1C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187" name="Group 27"/>
          <p:cNvGrpSpPr>
            <a:grpSpLocks/>
          </p:cNvGrpSpPr>
          <p:nvPr/>
        </p:nvGrpSpPr>
        <p:grpSpPr bwMode="auto">
          <a:xfrm>
            <a:off x="2459038" y="3255963"/>
            <a:ext cx="1560512" cy="1527175"/>
            <a:chOff x="1639" y="2594"/>
            <a:chExt cx="1942" cy="1957"/>
          </a:xfrm>
        </p:grpSpPr>
        <p:sp>
          <p:nvSpPr>
            <p:cNvPr id="50198" name="Freeform 28"/>
            <p:cNvSpPr>
              <a:spLocks/>
            </p:cNvSpPr>
            <p:nvPr/>
          </p:nvSpPr>
          <p:spPr bwMode="auto">
            <a:xfrm>
              <a:off x="1639" y="2594"/>
              <a:ext cx="1942" cy="1957"/>
            </a:xfrm>
            <a:custGeom>
              <a:avLst/>
              <a:gdLst>
                <a:gd name="T0" fmla="*/ 216 w 1942"/>
                <a:gd name="T1" fmla="*/ 1018 h 1957"/>
                <a:gd name="T2" fmla="*/ 82 w 1942"/>
                <a:gd name="T3" fmla="*/ 1226 h 1957"/>
                <a:gd name="T4" fmla="*/ 38 w 1942"/>
                <a:gd name="T5" fmla="*/ 1360 h 1957"/>
                <a:gd name="T6" fmla="*/ 21 w 1942"/>
                <a:gd name="T7" fmla="*/ 1516 h 1957"/>
                <a:gd name="T8" fmla="*/ 143 w 1942"/>
                <a:gd name="T9" fmla="*/ 1503 h 1957"/>
                <a:gd name="T10" fmla="*/ 270 w 1942"/>
                <a:gd name="T11" fmla="*/ 1350 h 1957"/>
                <a:gd name="T12" fmla="*/ 461 w 1942"/>
                <a:gd name="T13" fmla="*/ 1171 h 1957"/>
                <a:gd name="T14" fmla="*/ 615 w 1942"/>
                <a:gd name="T15" fmla="*/ 1077 h 1957"/>
                <a:gd name="T16" fmla="*/ 731 w 1942"/>
                <a:gd name="T17" fmla="*/ 930 h 1957"/>
                <a:gd name="T18" fmla="*/ 977 w 1942"/>
                <a:gd name="T19" fmla="*/ 1092 h 1957"/>
                <a:gd name="T20" fmla="*/ 1073 w 1942"/>
                <a:gd name="T21" fmla="*/ 1176 h 1957"/>
                <a:gd name="T22" fmla="*/ 1136 w 1942"/>
                <a:gd name="T23" fmla="*/ 1270 h 1957"/>
                <a:gd name="T24" fmla="*/ 1215 w 1942"/>
                <a:gd name="T25" fmla="*/ 1367 h 1957"/>
                <a:gd name="T26" fmla="*/ 1276 w 1942"/>
                <a:gd name="T27" fmla="*/ 1376 h 1957"/>
                <a:gd name="T28" fmla="*/ 1355 w 1942"/>
                <a:gd name="T29" fmla="*/ 1419 h 1957"/>
                <a:gd name="T30" fmla="*/ 1393 w 1942"/>
                <a:gd name="T31" fmla="*/ 1476 h 1957"/>
                <a:gd name="T32" fmla="*/ 1360 w 1942"/>
                <a:gd name="T33" fmla="*/ 1468 h 1957"/>
                <a:gd name="T34" fmla="*/ 1307 w 1942"/>
                <a:gd name="T35" fmla="*/ 1445 h 1957"/>
                <a:gd name="T36" fmla="*/ 1342 w 1942"/>
                <a:gd name="T37" fmla="*/ 1502 h 1957"/>
                <a:gd name="T38" fmla="*/ 1606 w 1942"/>
                <a:gd name="T39" fmla="*/ 1726 h 1957"/>
                <a:gd name="T40" fmla="*/ 1773 w 1942"/>
                <a:gd name="T41" fmla="*/ 1861 h 1957"/>
                <a:gd name="T42" fmla="*/ 1845 w 1942"/>
                <a:gd name="T43" fmla="*/ 1864 h 1957"/>
                <a:gd name="T44" fmla="*/ 1907 w 1942"/>
                <a:gd name="T45" fmla="*/ 1923 h 1957"/>
                <a:gd name="T46" fmla="*/ 1869 w 1942"/>
                <a:gd name="T47" fmla="*/ 1840 h 1957"/>
                <a:gd name="T48" fmla="*/ 1664 w 1942"/>
                <a:gd name="T49" fmla="*/ 1600 h 1957"/>
                <a:gd name="T50" fmla="*/ 1584 w 1942"/>
                <a:gd name="T51" fmla="*/ 1465 h 1957"/>
                <a:gd name="T52" fmla="*/ 1545 w 1942"/>
                <a:gd name="T53" fmla="*/ 1350 h 1957"/>
                <a:gd name="T54" fmla="*/ 1470 w 1942"/>
                <a:gd name="T55" fmla="*/ 1260 h 1957"/>
                <a:gd name="T56" fmla="*/ 1467 w 1942"/>
                <a:gd name="T57" fmla="*/ 1204 h 1957"/>
                <a:gd name="T58" fmla="*/ 1303 w 1942"/>
                <a:gd name="T59" fmla="*/ 1024 h 1957"/>
                <a:gd name="T60" fmla="*/ 1281 w 1942"/>
                <a:gd name="T61" fmla="*/ 905 h 1957"/>
                <a:gd name="T62" fmla="*/ 1225 w 1942"/>
                <a:gd name="T63" fmla="*/ 868 h 1957"/>
                <a:gd name="T64" fmla="*/ 1133 w 1942"/>
                <a:gd name="T65" fmla="*/ 742 h 1957"/>
                <a:gd name="T66" fmla="*/ 1061 w 1942"/>
                <a:gd name="T67" fmla="*/ 621 h 1957"/>
                <a:gd name="T68" fmla="*/ 1313 w 1942"/>
                <a:gd name="T69" fmla="*/ 404 h 1957"/>
                <a:gd name="T70" fmla="*/ 1415 w 1942"/>
                <a:gd name="T71" fmla="*/ 284 h 1957"/>
                <a:gd name="T72" fmla="*/ 1455 w 1942"/>
                <a:gd name="T73" fmla="*/ 222 h 1957"/>
                <a:gd name="T74" fmla="*/ 1467 w 1942"/>
                <a:gd name="T75" fmla="*/ 253 h 1957"/>
                <a:gd name="T76" fmla="*/ 1519 w 1942"/>
                <a:gd name="T77" fmla="*/ 165 h 1957"/>
                <a:gd name="T78" fmla="*/ 1567 w 1942"/>
                <a:gd name="T79" fmla="*/ 85 h 1957"/>
                <a:gd name="T80" fmla="*/ 1538 w 1942"/>
                <a:gd name="T81" fmla="*/ 22 h 1957"/>
                <a:gd name="T82" fmla="*/ 1427 w 1942"/>
                <a:gd name="T83" fmla="*/ 4 h 1957"/>
                <a:gd name="T84" fmla="*/ 1307 w 1942"/>
                <a:gd name="T85" fmla="*/ 42 h 1957"/>
                <a:gd name="T86" fmla="*/ 1156 w 1942"/>
                <a:gd name="T87" fmla="*/ 135 h 1957"/>
                <a:gd name="T88" fmla="*/ 958 w 1942"/>
                <a:gd name="T89" fmla="*/ 293 h 1957"/>
                <a:gd name="T90" fmla="*/ 736 w 1942"/>
                <a:gd name="T91" fmla="*/ 287 h 1957"/>
                <a:gd name="T92" fmla="*/ 505 w 1942"/>
                <a:gd name="T93" fmla="*/ 142 h 1957"/>
                <a:gd name="T94" fmla="*/ 232 w 1942"/>
                <a:gd name="T95" fmla="*/ 118 h 1957"/>
                <a:gd name="T96" fmla="*/ 136 w 1942"/>
                <a:gd name="T97" fmla="*/ 134 h 1957"/>
                <a:gd name="T98" fmla="*/ 84 w 1942"/>
                <a:gd name="T99" fmla="*/ 145 h 1957"/>
                <a:gd name="T100" fmla="*/ 27 w 1942"/>
                <a:gd name="T101" fmla="*/ 170 h 1957"/>
                <a:gd name="T102" fmla="*/ 19 w 1942"/>
                <a:gd name="T103" fmla="*/ 233 h 1957"/>
                <a:gd name="T104" fmla="*/ 19 w 1942"/>
                <a:gd name="T105" fmla="*/ 321 h 1957"/>
                <a:gd name="T106" fmla="*/ 84 w 1942"/>
                <a:gd name="T107" fmla="*/ 422 h 1957"/>
                <a:gd name="T108" fmla="*/ 183 w 1942"/>
                <a:gd name="T109" fmla="*/ 501 h 1957"/>
                <a:gd name="T110" fmla="*/ 359 w 1942"/>
                <a:gd name="T111" fmla="*/ 584 h 1957"/>
                <a:gd name="T112" fmla="*/ 247 w 1942"/>
                <a:gd name="T113" fmla="*/ 482 h 1957"/>
                <a:gd name="T114" fmla="*/ 238 w 1942"/>
                <a:gd name="T115" fmla="*/ 420 h 1957"/>
                <a:gd name="T116" fmla="*/ 317 w 1942"/>
                <a:gd name="T117" fmla="*/ 452 h 1957"/>
                <a:gd name="T118" fmla="*/ 431 w 1942"/>
                <a:gd name="T119" fmla="*/ 524 h 1957"/>
                <a:gd name="T120" fmla="*/ 563 w 1942"/>
                <a:gd name="T121" fmla="*/ 645 h 1957"/>
                <a:gd name="T122" fmla="*/ 363 w 1942"/>
                <a:gd name="T123" fmla="*/ 844 h 19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42"/>
                <a:gd name="T187" fmla="*/ 0 h 1957"/>
                <a:gd name="T188" fmla="*/ 1942 w 1942"/>
                <a:gd name="T189" fmla="*/ 1957 h 195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42" h="1957">
                  <a:moveTo>
                    <a:pt x="349" y="858"/>
                  </a:moveTo>
                  <a:lnTo>
                    <a:pt x="345" y="864"/>
                  </a:lnTo>
                  <a:lnTo>
                    <a:pt x="341" y="869"/>
                  </a:lnTo>
                  <a:lnTo>
                    <a:pt x="337" y="875"/>
                  </a:lnTo>
                  <a:lnTo>
                    <a:pt x="333" y="880"/>
                  </a:lnTo>
                  <a:lnTo>
                    <a:pt x="328" y="886"/>
                  </a:lnTo>
                  <a:lnTo>
                    <a:pt x="323" y="892"/>
                  </a:lnTo>
                  <a:lnTo>
                    <a:pt x="317" y="898"/>
                  </a:lnTo>
                  <a:lnTo>
                    <a:pt x="313" y="904"/>
                  </a:lnTo>
                  <a:lnTo>
                    <a:pt x="308" y="911"/>
                  </a:lnTo>
                  <a:lnTo>
                    <a:pt x="302" y="916"/>
                  </a:lnTo>
                  <a:lnTo>
                    <a:pt x="297" y="922"/>
                  </a:lnTo>
                  <a:lnTo>
                    <a:pt x="291" y="928"/>
                  </a:lnTo>
                  <a:lnTo>
                    <a:pt x="286" y="933"/>
                  </a:lnTo>
                  <a:lnTo>
                    <a:pt x="282" y="939"/>
                  </a:lnTo>
                  <a:lnTo>
                    <a:pt x="278" y="945"/>
                  </a:lnTo>
                  <a:lnTo>
                    <a:pt x="276" y="949"/>
                  </a:lnTo>
                  <a:lnTo>
                    <a:pt x="272" y="953"/>
                  </a:lnTo>
                  <a:lnTo>
                    <a:pt x="268" y="958"/>
                  </a:lnTo>
                  <a:lnTo>
                    <a:pt x="262" y="965"/>
                  </a:lnTo>
                  <a:lnTo>
                    <a:pt x="257" y="972"/>
                  </a:lnTo>
                  <a:lnTo>
                    <a:pt x="249" y="982"/>
                  </a:lnTo>
                  <a:lnTo>
                    <a:pt x="241" y="990"/>
                  </a:lnTo>
                  <a:lnTo>
                    <a:pt x="233" y="999"/>
                  </a:lnTo>
                  <a:lnTo>
                    <a:pt x="225" y="1008"/>
                  </a:lnTo>
                  <a:lnTo>
                    <a:pt x="216" y="1018"/>
                  </a:lnTo>
                  <a:lnTo>
                    <a:pt x="209" y="1027"/>
                  </a:lnTo>
                  <a:lnTo>
                    <a:pt x="201" y="1036"/>
                  </a:lnTo>
                  <a:lnTo>
                    <a:pt x="194" y="1044"/>
                  </a:lnTo>
                  <a:lnTo>
                    <a:pt x="188" y="1051"/>
                  </a:lnTo>
                  <a:lnTo>
                    <a:pt x="183" y="1058"/>
                  </a:lnTo>
                  <a:lnTo>
                    <a:pt x="179" y="1062"/>
                  </a:lnTo>
                  <a:lnTo>
                    <a:pt x="177" y="1065"/>
                  </a:lnTo>
                  <a:lnTo>
                    <a:pt x="172" y="1071"/>
                  </a:lnTo>
                  <a:lnTo>
                    <a:pt x="167" y="1078"/>
                  </a:lnTo>
                  <a:lnTo>
                    <a:pt x="161" y="1087"/>
                  </a:lnTo>
                  <a:lnTo>
                    <a:pt x="154" y="1096"/>
                  </a:lnTo>
                  <a:lnTo>
                    <a:pt x="146" y="1108"/>
                  </a:lnTo>
                  <a:lnTo>
                    <a:pt x="139" y="1119"/>
                  </a:lnTo>
                  <a:lnTo>
                    <a:pt x="131" y="1132"/>
                  </a:lnTo>
                  <a:lnTo>
                    <a:pt x="123" y="1143"/>
                  </a:lnTo>
                  <a:lnTo>
                    <a:pt x="114" y="1156"/>
                  </a:lnTo>
                  <a:lnTo>
                    <a:pt x="107" y="1169"/>
                  </a:lnTo>
                  <a:lnTo>
                    <a:pt x="99" y="1180"/>
                  </a:lnTo>
                  <a:lnTo>
                    <a:pt x="94" y="1190"/>
                  </a:lnTo>
                  <a:lnTo>
                    <a:pt x="88" y="1200"/>
                  </a:lnTo>
                  <a:lnTo>
                    <a:pt x="84" y="1209"/>
                  </a:lnTo>
                  <a:lnTo>
                    <a:pt x="82" y="1216"/>
                  </a:lnTo>
                  <a:lnTo>
                    <a:pt x="82" y="1220"/>
                  </a:lnTo>
                  <a:lnTo>
                    <a:pt x="82" y="1222"/>
                  </a:lnTo>
                  <a:lnTo>
                    <a:pt x="82" y="1224"/>
                  </a:lnTo>
                  <a:lnTo>
                    <a:pt x="82" y="1226"/>
                  </a:lnTo>
                  <a:lnTo>
                    <a:pt x="83" y="1227"/>
                  </a:lnTo>
                  <a:lnTo>
                    <a:pt x="83" y="1231"/>
                  </a:lnTo>
                  <a:lnTo>
                    <a:pt x="83" y="1233"/>
                  </a:lnTo>
                  <a:lnTo>
                    <a:pt x="83" y="1235"/>
                  </a:lnTo>
                  <a:lnTo>
                    <a:pt x="84" y="1237"/>
                  </a:lnTo>
                  <a:lnTo>
                    <a:pt x="84" y="1240"/>
                  </a:lnTo>
                  <a:lnTo>
                    <a:pt x="84" y="1242"/>
                  </a:lnTo>
                  <a:lnTo>
                    <a:pt x="84" y="1245"/>
                  </a:lnTo>
                  <a:lnTo>
                    <a:pt x="85" y="1247"/>
                  </a:lnTo>
                  <a:lnTo>
                    <a:pt x="84" y="1248"/>
                  </a:lnTo>
                  <a:lnTo>
                    <a:pt x="84" y="1250"/>
                  </a:lnTo>
                  <a:lnTo>
                    <a:pt x="83" y="1252"/>
                  </a:lnTo>
                  <a:lnTo>
                    <a:pt x="80" y="1257"/>
                  </a:lnTo>
                  <a:lnTo>
                    <a:pt x="77" y="1262"/>
                  </a:lnTo>
                  <a:lnTo>
                    <a:pt x="74" y="1269"/>
                  </a:lnTo>
                  <a:lnTo>
                    <a:pt x="71" y="1276"/>
                  </a:lnTo>
                  <a:lnTo>
                    <a:pt x="67" y="1286"/>
                  </a:lnTo>
                  <a:lnTo>
                    <a:pt x="63" y="1295"/>
                  </a:lnTo>
                  <a:lnTo>
                    <a:pt x="59" y="1305"/>
                  </a:lnTo>
                  <a:lnTo>
                    <a:pt x="55" y="1315"/>
                  </a:lnTo>
                  <a:lnTo>
                    <a:pt x="51" y="1326"/>
                  </a:lnTo>
                  <a:lnTo>
                    <a:pt x="47" y="1335"/>
                  </a:lnTo>
                  <a:lnTo>
                    <a:pt x="44" y="1344"/>
                  </a:lnTo>
                  <a:lnTo>
                    <a:pt x="41" y="1352"/>
                  </a:lnTo>
                  <a:lnTo>
                    <a:pt x="38" y="1360"/>
                  </a:lnTo>
                  <a:lnTo>
                    <a:pt x="36" y="1366"/>
                  </a:lnTo>
                  <a:lnTo>
                    <a:pt x="34" y="1372"/>
                  </a:lnTo>
                  <a:lnTo>
                    <a:pt x="34" y="1374"/>
                  </a:lnTo>
                  <a:lnTo>
                    <a:pt x="33" y="1378"/>
                  </a:lnTo>
                  <a:lnTo>
                    <a:pt x="32" y="1383"/>
                  </a:lnTo>
                  <a:lnTo>
                    <a:pt x="29" y="1390"/>
                  </a:lnTo>
                  <a:lnTo>
                    <a:pt x="27" y="1396"/>
                  </a:lnTo>
                  <a:lnTo>
                    <a:pt x="24" y="1405"/>
                  </a:lnTo>
                  <a:lnTo>
                    <a:pt x="22" y="1414"/>
                  </a:lnTo>
                  <a:lnTo>
                    <a:pt x="19" y="1423"/>
                  </a:lnTo>
                  <a:lnTo>
                    <a:pt x="17" y="1432"/>
                  </a:lnTo>
                  <a:lnTo>
                    <a:pt x="13" y="1441"/>
                  </a:lnTo>
                  <a:lnTo>
                    <a:pt x="10" y="1451"/>
                  </a:lnTo>
                  <a:lnTo>
                    <a:pt x="7" y="1460"/>
                  </a:lnTo>
                  <a:lnTo>
                    <a:pt x="5" y="1467"/>
                  </a:lnTo>
                  <a:lnTo>
                    <a:pt x="3" y="1474"/>
                  </a:lnTo>
                  <a:lnTo>
                    <a:pt x="1" y="1479"/>
                  </a:lnTo>
                  <a:lnTo>
                    <a:pt x="0" y="1484"/>
                  </a:lnTo>
                  <a:lnTo>
                    <a:pt x="0" y="1485"/>
                  </a:lnTo>
                  <a:lnTo>
                    <a:pt x="0" y="1488"/>
                  </a:lnTo>
                  <a:lnTo>
                    <a:pt x="1" y="1491"/>
                  </a:lnTo>
                  <a:lnTo>
                    <a:pt x="3" y="1496"/>
                  </a:lnTo>
                  <a:lnTo>
                    <a:pt x="7" y="1500"/>
                  </a:lnTo>
                  <a:lnTo>
                    <a:pt x="11" y="1506"/>
                  </a:lnTo>
                  <a:lnTo>
                    <a:pt x="15" y="1510"/>
                  </a:lnTo>
                  <a:lnTo>
                    <a:pt x="21" y="1516"/>
                  </a:lnTo>
                  <a:lnTo>
                    <a:pt x="27" y="1522"/>
                  </a:lnTo>
                  <a:lnTo>
                    <a:pt x="34" y="1529"/>
                  </a:lnTo>
                  <a:lnTo>
                    <a:pt x="41" y="1534"/>
                  </a:lnTo>
                  <a:lnTo>
                    <a:pt x="50" y="1540"/>
                  </a:lnTo>
                  <a:lnTo>
                    <a:pt x="59" y="1545"/>
                  </a:lnTo>
                  <a:lnTo>
                    <a:pt x="69" y="1550"/>
                  </a:lnTo>
                  <a:lnTo>
                    <a:pt x="79" y="1554"/>
                  </a:lnTo>
                  <a:lnTo>
                    <a:pt x="91" y="1558"/>
                  </a:lnTo>
                  <a:lnTo>
                    <a:pt x="103" y="1560"/>
                  </a:lnTo>
                  <a:lnTo>
                    <a:pt x="104" y="1560"/>
                  </a:lnTo>
                  <a:lnTo>
                    <a:pt x="105" y="1559"/>
                  </a:lnTo>
                  <a:lnTo>
                    <a:pt x="107" y="1557"/>
                  </a:lnTo>
                  <a:lnTo>
                    <a:pt x="110" y="1554"/>
                  </a:lnTo>
                  <a:lnTo>
                    <a:pt x="112" y="1551"/>
                  </a:lnTo>
                  <a:lnTo>
                    <a:pt x="115" y="1547"/>
                  </a:lnTo>
                  <a:lnTo>
                    <a:pt x="117" y="1544"/>
                  </a:lnTo>
                  <a:lnTo>
                    <a:pt x="121" y="1538"/>
                  </a:lnTo>
                  <a:lnTo>
                    <a:pt x="123" y="1534"/>
                  </a:lnTo>
                  <a:lnTo>
                    <a:pt x="127" y="1530"/>
                  </a:lnTo>
                  <a:lnTo>
                    <a:pt x="129" y="1526"/>
                  </a:lnTo>
                  <a:lnTo>
                    <a:pt x="132" y="1520"/>
                  </a:lnTo>
                  <a:lnTo>
                    <a:pt x="134" y="1517"/>
                  </a:lnTo>
                  <a:lnTo>
                    <a:pt x="137" y="1512"/>
                  </a:lnTo>
                  <a:lnTo>
                    <a:pt x="139" y="1510"/>
                  </a:lnTo>
                  <a:lnTo>
                    <a:pt x="142" y="1506"/>
                  </a:lnTo>
                  <a:lnTo>
                    <a:pt x="143" y="1503"/>
                  </a:lnTo>
                  <a:lnTo>
                    <a:pt x="145" y="1499"/>
                  </a:lnTo>
                  <a:lnTo>
                    <a:pt x="149" y="1495"/>
                  </a:lnTo>
                  <a:lnTo>
                    <a:pt x="153" y="1489"/>
                  </a:lnTo>
                  <a:lnTo>
                    <a:pt x="157" y="1484"/>
                  </a:lnTo>
                  <a:lnTo>
                    <a:pt x="162" y="1478"/>
                  </a:lnTo>
                  <a:lnTo>
                    <a:pt x="167" y="1472"/>
                  </a:lnTo>
                  <a:lnTo>
                    <a:pt x="173" y="1464"/>
                  </a:lnTo>
                  <a:lnTo>
                    <a:pt x="177" y="1459"/>
                  </a:lnTo>
                  <a:lnTo>
                    <a:pt x="182" y="1452"/>
                  </a:lnTo>
                  <a:lnTo>
                    <a:pt x="187" y="1446"/>
                  </a:lnTo>
                  <a:lnTo>
                    <a:pt x="193" y="1440"/>
                  </a:lnTo>
                  <a:lnTo>
                    <a:pt x="197" y="1435"/>
                  </a:lnTo>
                  <a:lnTo>
                    <a:pt x="201" y="1430"/>
                  </a:lnTo>
                  <a:lnTo>
                    <a:pt x="203" y="1426"/>
                  </a:lnTo>
                  <a:lnTo>
                    <a:pt x="207" y="1422"/>
                  </a:lnTo>
                  <a:lnTo>
                    <a:pt x="210" y="1418"/>
                  </a:lnTo>
                  <a:lnTo>
                    <a:pt x="213" y="1413"/>
                  </a:lnTo>
                  <a:lnTo>
                    <a:pt x="219" y="1407"/>
                  </a:lnTo>
                  <a:lnTo>
                    <a:pt x="224" y="1400"/>
                  </a:lnTo>
                  <a:lnTo>
                    <a:pt x="230" y="1393"/>
                  </a:lnTo>
                  <a:lnTo>
                    <a:pt x="237" y="1385"/>
                  </a:lnTo>
                  <a:lnTo>
                    <a:pt x="243" y="1378"/>
                  </a:lnTo>
                  <a:lnTo>
                    <a:pt x="251" y="1370"/>
                  </a:lnTo>
                  <a:lnTo>
                    <a:pt x="257" y="1363"/>
                  </a:lnTo>
                  <a:lnTo>
                    <a:pt x="264" y="1356"/>
                  </a:lnTo>
                  <a:lnTo>
                    <a:pt x="270" y="1350"/>
                  </a:lnTo>
                  <a:lnTo>
                    <a:pt x="278" y="1342"/>
                  </a:lnTo>
                  <a:lnTo>
                    <a:pt x="283" y="1337"/>
                  </a:lnTo>
                  <a:lnTo>
                    <a:pt x="289" y="1332"/>
                  </a:lnTo>
                  <a:lnTo>
                    <a:pt x="293" y="1328"/>
                  </a:lnTo>
                  <a:lnTo>
                    <a:pt x="298" y="1323"/>
                  </a:lnTo>
                  <a:lnTo>
                    <a:pt x="301" y="1322"/>
                  </a:lnTo>
                  <a:lnTo>
                    <a:pt x="307" y="1316"/>
                  </a:lnTo>
                  <a:lnTo>
                    <a:pt x="313" y="1310"/>
                  </a:lnTo>
                  <a:lnTo>
                    <a:pt x="323" y="1301"/>
                  </a:lnTo>
                  <a:lnTo>
                    <a:pt x="332" y="1291"/>
                  </a:lnTo>
                  <a:lnTo>
                    <a:pt x="343" y="1280"/>
                  </a:lnTo>
                  <a:lnTo>
                    <a:pt x="355" y="1268"/>
                  </a:lnTo>
                  <a:lnTo>
                    <a:pt x="367" y="1255"/>
                  </a:lnTo>
                  <a:lnTo>
                    <a:pt x="378" y="1244"/>
                  </a:lnTo>
                  <a:lnTo>
                    <a:pt x="389" y="1231"/>
                  </a:lnTo>
                  <a:lnTo>
                    <a:pt x="400" y="1220"/>
                  </a:lnTo>
                  <a:lnTo>
                    <a:pt x="411" y="1209"/>
                  </a:lnTo>
                  <a:lnTo>
                    <a:pt x="419" y="1201"/>
                  </a:lnTo>
                  <a:lnTo>
                    <a:pt x="426" y="1194"/>
                  </a:lnTo>
                  <a:lnTo>
                    <a:pt x="431" y="1188"/>
                  </a:lnTo>
                  <a:lnTo>
                    <a:pt x="435" y="1185"/>
                  </a:lnTo>
                  <a:lnTo>
                    <a:pt x="436" y="1184"/>
                  </a:lnTo>
                  <a:lnTo>
                    <a:pt x="441" y="1182"/>
                  </a:lnTo>
                  <a:lnTo>
                    <a:pt x="445" y="1179"/>
                  </a:lnTo>
                  <a:lnTo>
                    <a:pt x="453" y="1175"/>
                  </a:lnTo>
                  <a:lnTo>
                    <a:pt x="461" y="1171"/>
                  </a:lnTo>
                  <a:lnTo>
                    <a:pt x="469" y="1166"/>
                  </a:lnTo>
                  <a:lnTo>
                    <a:pt x="478" y="1162"/>
                  </a:lnTo>
                  <a:lnTo>
                    <a:pt x="487" y="1157"/>
                  </a:lnTo>
                  <a:lnTo>
                    <a:pt x="495" y="1153"/>
                  </a:lnTo>
                  <a:lnTo>
                    <a:pt x="504" y="1148"/>
                  </a:lnTo>
                  <a:lnTo>
                    <a:pt x="512" y="1144"/>
                  </a:lnTo>
                  <a:lnTo>
                    <a:pt x="521" y="1139"/>
                  </a:lnTo>
                  <a:lnTo>
                    <a:pt x="526" y="1136"/>
                  </a:lnTo>
                  <a:lnTo>
                    <a:pt x="531" y="1132"/>
                  </a:lnTo>
                  <a:lnTo>
                    <a:pt x="534" y="1130"/>
                  </a:lnTo>
                  <a:lnTo>
                    <a:pt x="537" y="1128"/>
                  </a:lnTo>
                  <a:lnTo>
                    <a:pt x="537" y="1127"/>
                  </a:lnTo>
                  <a:lnTo>
                    <a:pt x="540" y="1125"/>
                  </a:lnTo>
                  <a:lnTo>
                    <a:pt x="543" y="1122"/>
                  </a:lnTo>
                  <a:lnTo>
                    <a:pt x="549" y="1119"/>
                  </a:lnTo>
                  <a:lnTo>
                    <a:pt x="555" y="1115"/>
                  </a:lnTo>
                  <a:lnTo>
                    <a:pt x="562" y="1110"/>
                  </a:lnTo>
                  <a:lnTo>
                    <a:pt x="569" y="1107"/>
                  </a:lnTo>
                  <a:lnTo>
                    <a:pt x="577" y="1101"/>
                  </a:lnTo>
                  <a:lnTo>
                    <a:pt x="583" y="1098"/>
                  </a:lnTo>
                  <a:lnTo>
                    <a:pt x="590" y="1093"/>
                  </a:lnTo>
                  <a:lnTo>
                    <a:pt x="597" y="1089"/>
                  </a:lnTo>
                  <a:lnTo>
                    <a:pt x="603" y="1085"/>
                  </a:lnTo>
                  <a:lnTo>
                    <a:pt x="608" y="1082"/>
                  </a:lnTo>
                  <a:lnTo>
                    <a:pt x="612" y="1079"/>
                  </a:lnTo>
                  <a:lnTo>
                    <a:pt x="615" y="1077"/>
                  </a:lnTo>
                  <a:lnTo>
                    <a:pt x="617" y="1075"/>
                  </a:lnTo>
                  <a:lnTo>
                    <a:pt x="617" y="1074"/>
                  </a:lnTo>
                  <a:lnTo>
                    <a:pt x="617" y="1072"/>
                  </a:lnTo>
                  <a:lnTo>
                    <a:pt x="617" y="1069"/>
                  </a:lnTo>
                  <a:lnTo>
                    <a:pt x="617" y="1064"/>
                  </a:lnTo>
                  <a:lnTo>
                    <a:pt x="616" y="1059"/>
                  </a:lnTo>
                  <a:lnTo>
                    <a:pt x="616" y="1053"/>
                  </a:lnTo>
                  <a:lnTo>
                    <a:pt x="616" y="1048"/>
                  </a:lnTo>
                  <a:lnTo>
                    <a:pt x="616" y="1040"/>
                  </a:lnTo>
                  <a:lnTo>
                    <a:pt x="615" y="1034"/>
                  </a:lnTo>
                  <a:lnTo>
                    <a:pt x="615" y="1029"/>
                  </a:lnTo>
                  <a:lnTo>
                    <a:pt x="615" y="1024"/>
                  </a:lnTo>
                  <a:lnTo>
                    <a:pt x="615" y="1018"/>
                  </a:lnTo>
                  <a:lnTo>
                    <a:pt x="615" y="1014"/>
                  </a:lnTo>
                  <a:lnTo>
                    <a:pt x="615" y="1011"/>
                  </a:lnTo>
                  <a:lnTo>
                    <a:pt x="615" y="1009"/>
                  </a:lnTo>
                  <a:lnTo>
                    <a:pt x="615" y="1008"/>
                  </a:lnTo>
                  <a:lnTo>
                    <a:pt x="619" y="1008"/>
                  </a:lnTo>
                  <a:lnTo>
                    <a:pt x="627" y="1004"/>
                  </a:lnTo>
                  <a:lnTo>
                    <a:pt x="637" y="998"/>
                  </a:lnTo>
                  <a:lnTo>
                    <a:pt x="650" y="989"/>
                  </a:lnTo>
                  <a:lnTo>
                    <a:pt x="665" y="980"/>
                  </a:lnTo>
                  <a:lnTo>
                    <a:pt x="680" y="968"/>
                  </a:lnTo>
                  <a:lnTo>
                    <a:pt x="697" y="955"/>
                  </a:lnTo>
                  <a:lnTo>
                    <a:pt x="715" y="942"/>
                  </a:lnTo>
                  <a:lnTo>
                    <a:pt x="731" y="930"/>
                  </a:lnTo>
                  <a:lnTo>
                    <a:pt x="747" y="917"/>
                  </a:lnTo>
                  <a:lnTo>
                    <a:pt x="762" y="906"/>
                  </a:lnTo>
                  <a:lnTo>
                    <a:pt x="776" y="895"/>
                  </a:lnTo>
                  <a:lnTo>
                    <a:pt x="787" y="886"/>
                  </a:lnTo>
                  <a:lnTo>
                    <a:pt x="796" y="879"/>
                  </a:lnTo>
                  <a:lnTo>
                    <a:pt x="802" y="875"/>
                  </a:lnTo>
                  <a:lnTo>
                    <a:pt x="805" y="873"/>
                  </a:lnTo>
                  <a:lnTo>
                    <a:pt x="809" y="876"/>
                  </a:lnTo>
                  <a:lnTo>
                    <a:pt x="817" y="882"/>
                  </a:lnTo>
                  <a:lnTo>
                    <a:pt x="826" y="892"/>
                  </a:lnTo>
                  <a:lnTo>
                    <a:pt x="837" y="904"/>
                  </a:lnTo>
                  <a:lnTo>
                    <a:pt x="849" y="920"/>
                  </a:lnTo>
                  <a:lnTo>
                    <a:pt x="863" y="938"/>
                  </a:lnTo>
                  <a:lnTo>
                    <a:pt x="875" y="958"/>
                  </a:lnTo>
                  <a:lnTo>
                    <a:pt x="891" y="976"/>
                  </a:lnTo>
                  <a:lnTo>
                    <a:pt x="904" y="997"/>
                  </a:lnTo>
                  <a:lnTo>
                    <a:pt x="917" y="1016"/>
                  </a:lnTo>
                  <a:lnTo>
                    <a:pt x="929" y="1035"/>
                  </a:lnTo>
                  <a:lnTo>
                    <a:pt x="941" y="1051"/>
                  </a:lnTo>
                  <a:lnTo>
                    <a:pt x="951" y="1066"/>
                  </a:lnTo>
                  <a:lnTo>
                    <a:pt x="959" y="1076"/>
                  </a:lnTo>
                  <a:lnTo>
                    <a:pt x="965" y="1084"/>
                  </a:lnTo>
                  <a:lnTo>
                    <a:pt x="969" y="1087"/>
                  </a:lnTo>
                  <a:lnTo>
                    <a:pt x="971" y="1089"/>
                  </a:lnTo>
                  <a:lnTo>
                    <a:pt x="973" y="1090"/>
                  </a:lnTo>
                  <a:lnTo>
                    <a:pt x="977" y="1092"/>
                  </a:lnTo>
                  <a:lnTo>
                    <a:pt x="981" y="1094"/>
                  </a:lnTo>
                  <a:lnTo>
                    <a:pt x="985" y="1097"/>
                  </a:lnTo>
                  <a:lnTo>
                    <a:pt x="990" y="1099"/>
                  </a:lnTo>
                  <a:lnTo>
                    <a:pt x="994" y="1101"/>
                  </a:lnTo>
                  <a:lnTo>
                    <a:pt x="1000" y="1102"/>
                  </a:lnTo>
                  <a:lnTo>
                    <a:pt x="1003" y="1106"/>
                  </a:lnTo>
                  <a:lnTo>
                    <a:pt x="1009" y="1108"/>
                  </a:lnTo>
                  <a:lnTo>
                    <a:pt x="1012" y="1109"/>
                  </a:lnTo>
                  <a:lnTo>
                    <a:pt x="1017" y="1111"/>
                  </a:lnTo>
                  <a:lnTo>
                    <a:pt x="1020" y="1113"/>
                  </a:lnTo>
                  <a:lnTo>
                    <a:pt x="1023" y="1115"/>
                  </a:lnTo>
                  <a:lnTo>
                    <a:pt x="1025" y="1116"/>
                  </a:lnTo>
                  <a:lnTo>
                    <a:pt x="1027" y="1116"/>
                  </a:lnTo>
                  <a:lnTo>
                    <a:pt x="1030" y="1119"/>
                  </a:lnTo>
                  <a:lnTo>
                    <a:pt x="1034" y="1122"/>
                  </a:lnTo>
                  <a:lnTo>
                    <a:pt x="1038" y="1126"/>
                  </a:lnTo>
                  <a:lnTo>
                    <a:pt x="1041" y="1129"/>
                  </a:lnTo>
                  <a:lnTo>
                    <a:pt x="1045" y="1135"/>
                  </a:lnTo>
                  <a:lnTo>
                    <a:pt x="1049" y="1139"/>
                  </a:lnTo>
                  <a:lnTo>
                    <a:pt x="1053" y="1145"/>
                  </a:lnTo>
                  <a:lnTo>
                    <a:pt x="1057" y="1149"/>
                  </a:lnTo>
                  <a:lnTo>
                    <a:pt x="1060" y="1154"/>
                  </a:lnTo>
                  <a:lnTo>
                    <a:pt x="1063" y="1160"/>
                  </a:lnTo>
                  <a:lnTo>
                    <a:pt x="1067" y="1166"/>
                  </a:lnTo>
                  <a:lnTo>
                    <a:pt x="1071" y="1170"/>
                  </a:lnTo>
                  <a:lnTo>
                    <a:pt x="1073" y="1176"/>
                  </a:lnTo>
                  <a:lnTo>
                    <a:pt x="1077" y="1179"/>
                  </a:lnTo>
                  <a:lnTo>
                    <a:pt x="1080" y="1183"/>
                  </a:lnTo>
                  <a:lnTo>
                    <a:pt x="1084" y="1186"/>
                  </a:lnTo>
                  <a:lnTo>
                    <a:pt x="1084" y="1188"/>
                  </a:lnTo>
                  <a:lnTo>
                    <a:pt x="1086" y="1190"/>
                  </a:lnTo>
                  <a:lnTo>
                    <a:pt x="1087" y="1192"/>
                  </a:lnTo>
                  <a:lnTo>
                    <a:pt x="1088" y="1194"/>
                  </a:lnTo>
                  <a:lnTo>
                    <a:pt x="1088" y="1198"/>
                  </a:lnTo>
                  <a:lnTo>
                    <a:pt x="1090" y="1200"/>
                  </a:lnTo>
                  <a:lnTo>
                    <a:pt x="1091" y="1203"/>
                  </a:lnTo>
                  <a:lnTo>
                    <a:pt x="1093" y="1205"/>
                  </a:lnTo>
                  <a:lnTo>
                    <a:pt x="1093" y="1208"/>
                  </a:lnTo>
                  <a:lnTo>
                    <a:pt x="1095" y="1211"/>
                  </a:lnTo>
                  <a:lnTo>
                    <a:pt x="1095" y="1215"/>
                  </a:lnTo>
                  <a:lnTo>
                    <a:pt x="1097" y="1217"/>
                  </a:lnTo>
                  <a:lnTo>
                    <a:pt x="1097" y="1220"/>
                  </a:lnTo>
                  <a:lnTo>
                    <a:pt x="1098" y="1222"/>
                  </a:lnTo>
                  <a:lnTo>
                    <a:pt x="1099" y="1224"/>
                  </a:lnTo>
                  <a:lnTo>
                    <a:pt x="1101" y="1226"/>
                  </a:lnTo>
                  <a:lnTo>
                    <a:pt x="1101" y="1228"/>
                  </a:lnTo>
                  <a:lnTo>
                    <a:pt x="1105" y="1232"/>
                  </a:lnTo>
                  <a:lnTo>
                    <a:pt x="1109" y="1238"/>
                  </a:lnTo>
                  <a:lnTo>
                    <a:pt x="1115" y="1245"/>
                  </a:lnTo>
                  <a:lnTo>
                    <a:pt x="1121" y="1254"/>
                  </a:lnTo>
                  <a:lnTo>
                    <a:pt x="1129" y="1261"/>
                  </a:lnTo>
                  <a:lnTo>
                    <a:pt x="1136" y="1270"/>
                  </a:lnTo>
                  <a:lnTo>
                    <a:pt x="1146" y="1278"/>
                  </a:lnTo>
                  <a:lnTo>
                    <a:pt x="1153" y="1288"/>
                  </a:lnTo>
                  <a:lnTo>
                    <a:pt x="1162" y="1298"/>
                  </a:lnTo>
                  <a:lnTo>
                    <a:pt x="1169" y="1307"/>
                  </a:lnTo>
                  <a:lnTo>
                    <a:pt x="1177" y="1315"/>
                  </a:lnTo>
                  <a:lnTo>
                    <a:pt x="1183" y="1322"/>
                  </a:lnTo>
                  <a:lnTo>
                    <a:pt x="1189" y="1328"/>
                  </a:lnTo>
                  <a:lnTo>
                    <a:pt x="1194" y="1333"/>
                  </a:lnTo>
                  <a:lnTo>
                    <a:pt x="1197" y="1336"/>
                  </a:lnTo>
                  <a:lnTo>
                    <a:pt x="1197" y="1338"/>
                  </a:lnTo>
                  <a:lnTo>
                    <a:pt x="1199" y="1340"/>
                  </a:lnTo>
                  <a:lnTo>
                    <a:pt x="1199" y="1342"/>
                  </a:lnTo>
                  <a:lnTo>
                    <a:pt x="1201" y="1343"/>
                  </a:lnTo>
                  <a:lnTo>
                    <a:pt x="1201" y="1346"/>
                  </a:lnTo>
                  <a:lnTo>
                    <a:pt x="1203" y="1348"/>
                  </a:lnTo>
                  <a:lnTo>
                    <a:pt x="1203" y="1350"/>
                  </a:lnTo>
                  <a:lnTo>
                    <a:pt x="1205" y="1352"/>
                  </a:lnTo>
                  <a:lnTo>
                    <a:pt x="1205" y="1354"/>
                  </a:lnTo>
                  <a:lnTo>
                    <a:pt x="1207" y="1356"/>
                  </a:lnTo>
                  <a:lnTo>
                    <a:pt x="1207" y="1358"/>
                  </a:lnTo>
                  <a:lnTo>
                    <a:pt x="1209" y="1360"/>
                  </a:lnTo>
                  <a:lnTo>
                    <a:pt x="1209" y="1362"/>
                  </a:lnTo>
                  <a:lnTo>
                    <a:pt x="1211" y="1364"/>
                  </a:lnTo>
                  <a:lnTo>
                    <a:pt x="1213" y="1365"/>
                  </a:lnTo>
                  <a:lnTo>
                    <a:pt x="1214" y="1365"/>
                  </a:lnTo>
                  <a:lnTo>
                    <a:pt x="1215" y="1367"/>
                  </a:lnTo>
                  <a:lnTo>
                    <a:pt x="1217" y="1368"/>
                  </a:lnTo>
                  <a:lnTo>
                    <a:pt x="1219" y="1370"/>
                  </a:lnTo>
                  <a:lnTo>
                    <a:pt x="1221" y="1370"/>
                  </a:lnTo>
                  <a:lnTo>
                    <a:pt x="1223" y="1372"/>
                  </a:lnTo>
                  <a:lnTo>
                    <a:pt x="1224" y="1374"/>
                  </a:lnTo>
                  <a:lnTo>
                    <a:pt x="1226" y="1376"/>
                  </a:lnTo>
                  <a:lnTo>
                    <a:pt x="1229" y="1376"/>
                  </a:lnTo>
                  <a:lnTo>
                    <a:pt x="1231" y="1378"/>
                  </a:lnTo>
                  <a:lnTo>
                    <a:pt x="1233" y="1379"/>
                  </a:lnTo>
                  <a:lnTo>
                    <a:pt x="1235" y="1381"/>
                  </a:lnTo>
                  <a:lnTo>
                    <a:pt x="1237" y="1381"/>
                  </a:lnTo>
                  <a:lnTo>
                    <a:pt x="1239" y="1383"/>
                  </a:lnTo>
                  <a:lnTo>
                    <a:pt x="1241" y="1383"/>
                  </a:lnTo>
                  <a:lnTo>
                    <a:pt x="1243" y="1383"/>
                  </a:lnTo>
                  <a:lnTo>
                    <a:pt x="1246" y="1383"/>
                  </a:lnTo>
                  <a:lnTo>
                    <a:pt x="1247" y="1383"/>
                  </a:lnTo>
                  <a:lnTo>
                    <a:pt x="1249" y="1383"/>
                  </a:lnTo>
                  <a:lnTo>
                    <a:pt x="1251" y="1383"/>
                  </a:lnTo>
                  <a:lnTo>
                    <a:pt x="1254" y="1382"/>
                  </a:lnTo>
                  <a:lnTo>
                    <a:pt x="1257" y="1382"/>
                  </a:lnTo>
                  <a:lnTo>
                    <a:pt x="1261" y="1380"/>
                  </a:lnTo>
                  <a:lnTo>
                    <a:pt x="1264" y="1380"/>
                  </a:lnTo>
                  <a:lnTo>
                    <a:pt x="1268" y="1378"/>
                  </a:lnTo>
                  <a:lnTo>
                    <a:pt x="1270" y="1378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0" y="1374"/>
                  </a:lnTo>
                  <a:lnTo>
                    <a:pt x="1282" y="1374"/>
                  </a:lnTo>
                  <a:lnTo>
                    <a:pt x="1284" y="1373"/>
                  </a:lnTo>
                  <a:lnTo>
                    <a:pt x="1285" y="1373"/>
                  </a:lnTo>
                  <a:lnTo>
                    <a:pt x="1286" y="1372"/>
                  </a:lnTo>
                  <a:lnTo>
                    <a:pt x="1288" y="1376"/>
                  </a:lnTo>
                  <a:lnTo>
                    <a:pt x="1291" y="1378"/>
                  </a:lnTo>
                  <a:lnTo>
                    <a:pt x="1293" y="1381"/>
                  </a:lnTo>
                  <a:lnTo>
                    <a:pt x="1297" y="1383"/>
                  </a:lnTo>
                  <a:lnTo>
                    <a:pt x="1301" y="1386"/>
                  </a:lnTo>
                  <a:lnTo>
                    <a:pt x="1304" y="1388"/>
                  </a:lnTo>
                  <a:lnTo>
                    <a:pt x="1308" y="1391"/>
                  </a:lnTo>
                  <a:lnTo>
                    <a:pt x="1313" y="1393"/>
                  </a:lnTo>
                  <a:lnTo>
                    <a:pt x="1317" y="1396"/>
                  </a:lnTo>
                  <a:lnTo>
                    <a:pt x="1321" y="1398"/>
                  </a:lnTo>
                  <a:lnTo>
                    <a:pt x="1324" y="1401"/>
                  </a:lnTo>
                  <a:lnTo>
                    <a:pt x="1330" y="1403"/>
                  </a:lnTo>
                  <a:lnTo>
                    <a:pt x="1333" y="1405"/>
                  </a:lnTo>
                  <a:lnTo>
                    <a:pt x="1337" y="1407"/>
                  </a:lnTo>
                  <a:lnTo>
                    <a:pt x="1341" y="1409"/>
                  </a:lnTo>
                  <a:lnTo>
                    <a:pt x="1345" y="1411"/>
                  </a:lnTo>
                  <a:lnTo>
                    <a:pt x="1346" y="1413"/>
                  </a:lnTo>
                  <a:lnTo>
                    <a:pt x="1348" y="1414"/>
                  </a:lnTo>
                  <a:lnTo>
                    <a:pt x="1350" y="1416"/>
                  </a:lnTo>
                  <a:lnTo>
                    <a:pt x="1353" y="1416"/>
                  </a:lnTo>
                  <a:lnTo>
                    <a:pt x="1355" y="1419"/>
                  </a:lnTo>
                  <a:lnTo>
                    <a:pt x="1357" y="1421"/>
                  </a:lnTo>
                  <a:lnTo>
                    <a:pt x="1359" y="1422"/>
                  </a:lnTo>
                  <a:lnTo>
                    <a:pt x="1363" y="1424"/>
                  </a:lnTo>
                  <a:lnTo>
                    <a:pt x="1365" y="1428"/>
                  </a:lnTo>
                  <a:lnTo>
                    <a:pt x="1367" y="1430"/>
                  </a:lnTo>
                  <a:lnTo>
                    <a:pt x="1369" y="1431"/>
                  </a:lnTo>
                  <a:lnTo>
                    <a:pt x="1372" y="1433"/>
                  </a:lnTo>
                  <a:lnTo>
                    <a:pt x="1373" y="1435"/>
                  </a:lnTo>
                  <a:lnTo>
                    <a:pt x="1375" y="1437"/>
                  </a:lnTo>
                  <a:lnTo>
                    <a:pt x="1377" y="1439"/>
                  </a:lnTo>
                  <a:lnTo>
                    <a:pt x="1379" y="1440"/>
                  </a:lnTo>
                  <a:lnTo>
                    <a:pt x="1379" y="1442"/>
                  </a:lnTo>
                  <a:lnTo>
                    <a:pt x="1379" y="1444"/>
                  </a:lnTo>
                  <a:lnTo>
                    <a:pt x="1381" y="1446"/>
                  </a:lnTo>
                  <a:lnTo>
                    <a:pt x="1381" y="1450"/>
                  </a:lnTo>
                  <a:lnTo>
                    <a:pt x="1383" y="1451"/>
                  </a:lnTo>
                  <a:lnTo>
                    <a:pt x="1385" y="1454"/>
                  </a:lnTo>
                  <a:lnTo>
                    <a:pt x="1387" y="1456"/>
                  </a:lnTo>
                  <a:lnTo>
                    <a:pt x="1387" y="1460"/>
                  </a:lnTo>
                  <a:lnTo>
                    <a:pt x="1389" y="1463"/>
                  </a:lnTo>
                  <a:lnTo>
                    <a:pt x="1390" y="1467"/>
                  </a:lnTo>
                  <a:lnTo>
                    <a:pt x="1391" y="1469"/>
                  </a:lnTo>
                  <a:lnTo>
                    <a:pt x="1391" y="1472"/>
                  </a:lnTo>
                  <a:lnTo>
                    <a:pt x="1393" y="1474"/>
                  </a:lnTo>
                  <a:lnTo>
                    <a:pt x="1393" y="1476"/>
                  </a:lnTo>
                  <a:lnTo>
                    <a:pt x="1395" y="1477"/>
                  </a:lnTo>
                  <a:lnTo>
                    <a:pt x="1393" y="1481"/>
                  </a:lnTo>
                  <a:lnTo>
                    <a:pt x="1393" y="1482"/>
                  </a:lnTo>
                  <a:lnTo>
                    <a:pt x="1392" y="1484"/>
                  </a:lnTo>
                  <a:lnTo>
                    <a:pt x="1392" y="1486"/>
                  </a:lnTo>
                  <a:lnTo>
                    <a:pt x="1390" y="1488"/>
                  </a:lnTo>
                  <a:lnTo>
                    <a:pt x="1389" y="1488"/>
                  </a:lnTo>
                  <a:lnTo>
                    <a:pt x="1387" y="1489"/>
                  </a:lnTo>
                  <a:lnTo>
                    <a:pt x="1386" y="1489"/>
                  </a:lnTo>
                  <a:lnTo>
                    <a:pt x="1384" y="1489"/>
                  </a:lnTo>
                  <a:lnTo>
                    <a:pt x="1383" y="1489"/>
                  </a:lnTo>
                  <a:lnTo>
                    <a:pt x="1381" y="1489"/>
                  </a:lnTo>
                  <a:lnTo>
                    <a:pt x="1379" y="1487"/>
                  </a:lnTo>
                  <a:lnTo>
                    <a:pt x="1378" y="1484"/>
                  </a:lnTo>
                  <a:lnTo>
                    <a:pt x="1374" y="1482"/>
                  </a:lnTo>
                  <a:lnTo>
                    <a:pt x="1372" y="1479"/>
                  </a:lnTo>
                  <a:lnTo>
                    <a:pt x="1368" y="1475"/>
                  </a:lnTo>
                  <a:lnTo>
                    <a:pt x="1365" y="1471"/>
                  </a:lnTo>
                  <a:lnTo>
                    <a:pt x="1360" y="1468"/>
                  </a:lnTo>
                  <a:lnTo>
                    <a:pt x="1357" y="1464"/>
                  </a:lnTo>
                  <a:lnTo>
                    <a:pt x="1353" y="1460"/>
                  </a:lnTo>
                  <a:lnTo>
                    <a:pt x="1349" y="1456"/>
                  </a:lnTo>
                  <a:lnTo>
                    <a:pt x="1344" y="1452"/>
                  </a:lnTo>
                  <a:lnTo>
                    <a:pt x="1341" y="1449"/>
                  </a:lnTo>
                  <a:lnTo>
                    <a:pt x="1337" y="1446"/>
                  </a:lnTo>
                  <a:lnTo>
                    <a:pt x="1333" y="1442"/>
                  </a:lnTo>
                  <a:lnTo>
                    <a:pt x="1329" y="1441"/>
                  </a:lnTo>
                  <a:lnTo>
                    <a:pt x="1326" y="1440"/>
                  </a:lnTo>
                  <a:lnTo>
                    <a:pt x="1322" y="1439"/>
                  </a:lnTo>
                  <a:lnTo>
                    <a:pt x="1321" y="1437"/>
                  </a:lnTo>
                  <a:lnTo>
                    <a:pt x="1318" y="1437"/>
                  </a:lnTo>
                  <a:lnTo>
                    <a:pt x="1316" y="1436"/>
                  </a:lnTo>
                  <a:lnTo>
                    <a:pt x="1314" y="1436"/>
                  </a:lnTo>
                  <a:lnTo>
                    <a:pt x="1313" y="1436"/>
                  </a:lnTo>
                  <a:lnTo>
                    <a:pt x="1311" y="1438"/>
                  </a:lnTo>
                  <a:lnTo>
                    <a:pt x="1309" y="1438"/>
                  </a:lnTo>
                  <a:lnTo>
                    <a:pt x="1307" y="1438"/>
                  </a:lnTo>
                  <a:lnTo>
                    <a:pt x="1307" y="1440"/>
                  </a:lnTo>
                  <a:lnTo>
                    <a:pt x="1307" y="1441"/>
                  </a:lnTo>
                  <a:lnTo>
                    <a:pt x="1307" y="1443"/>
                  </a:lnTo>
                  <a:lnTo>
                    <a:pt x="1307" y="1445"/>
                  </a:lnTo>
                  <a:lnTo>
                    <a:pt x="1307" y="1447"/>
                  </a:lnTo>
                  <a:lnTo>
                    <a:pt x="1307" y="1449"/>
                  </a:lnTo>
                  <a:lnTo>
                    <a:pt x="1307" y="1451"/>
                  </a:lnTo>
                  <a:lnTo>
                    <a:pt x="1309" y="1451"/>
                  </a:lnTo>
                  <a:lnTo>
                    <a:pt x="1309" y="1452"/>
                  </a:lnTo>
                  <a:lnTo>
                    <a:pt x="1309" y="1453"/>
                  </a:lnTo>
                  <a:lnTo>
                    <a:pt x="1309" y="1455"/>
                  </a:lnTo>
                  <a:lnTo>
                    <a:pt x="1311" y="1455"/>
                  </a:lnTo>
                  <a:lnTo>
                    <a:pt x="1311" y="1457"/>
                  </a:lnTo>
                  <a:lnTo>
                    <a:pt x="1312" y="1457"/>
                  </a:lnTo>
                  <a:lnTo>
                    <a:pt x="1314" y="1458"/>
                  </a:lnTo>
                  <a:lnTo>
                    <a:pt x="1316" y="1458"/>
                  </a:lnTo>
                  <a:lnTo>
                    <a:pt x="1316" y="1460"/>
                  </a:lnTo>
                  <a:lnTo>
                    <a:pt x="1317" y="1460"/>
                  </a:lnTo>
                  <a:lnTo>
                    <a:pt x="1318" y="1462"/>
                  </a:lnTo>
                  <a:lnTo>
                    <a:pt x="1320" y="1464"/>
                  </a:lnTo>
                  <a:lnTo>
                    <a:pt x="1321" y="1468"/>
                  </a:lnTo>
                  <a:lnTo>
                    <a:pt x="1323" y="1471"/>
                  </a:lnTo>
                  <a:lnTo>
                    <a:pt x="1325" y="1474"/>
                  </a:lnTo>
                  <a:lnTo>
                    <a:pt x="1327" y="1478"/>
                  </a:lnTo>
                  <a:lnTo>
                    <a:pt x="1329" y="1483"/>
                  </a:lnTo>
                  <a:lnTo>
                    <a:pt x="1332" y="1488"/>
                  </a:lnTo>
                  <a:lnTo>
                    <a:pt x="1335" y="1493"/>
                  </a:lnTo>
                  <a:lnTo>
                    <a:pt x="1339" y="1497"/>
                  </a:lnTo>
                  <a:lnTo>
                    <a:pt x="1342" y="1502"/>
                  </a:lnTo>
                  <a:lnTo>
                    <a:pt x="1345" y="1507"/>
                  </a:lnTo>
                  <a:lnTo>
                    <a:pt x="1349" y="1512"/>
                  </a:lnTo>
                  <a:lnTo>
                    <a:pt x="1354" y="1516"/>
                  </a:lnTo>
                  <a:lnTo>
                    <a:pt x="1358" y="1524"/>
                  </a:lnTo>
                  <a:lnTo>
                    <a:pt x="1363" y="1531"/>
                  </a:lnTo>
                  <a:lnTo>
                    <a:pt x="1369" y="1539"/>
                  </a:lnTo>
                  <a:lnTo>
                    <a:pt x="1375" y="1546"/>
                  </a:lnTo>
                  <a:lnTo>
                    <a:pt x="1381" y="1554"/>
                  </a:lnTo>
                  <a:lnTo>
                    <a:pt x="1389" y="1561"/>
                  </a:lnTo>
                  <a:lnTo>
                    <a:pt x="1397" y="1569"/>
                  </a:lnTo>
                  <a:lnTo>
                    <a:pt x="1407" y="1576"/>
                  </a:lnTo>
                  <a:lnTo>
                    <a:pt x="1415" y="1583"/>
                  </a:lnTo>
                  <a:lnTo>
                    <a:pt x="1424" y="1590"/>
                  </a:lnTo>
                  <a:lnTo>
                    <a:pt x="1433" y="1598"/>
                  </a:lnTo>
                  <a:lnTo>
                    <a:pt x="1443" y="1606"/>
                  </a:lnTo>
                  <a:lnTo>
                    <a:pt x="1452" y="1613"/>
                  </a:lnTo>
                  <a:lnTo>
                    <a:pt x="1461" y="1620"/>
                  </a:lnTo>
                  <a:lnTo>
                    <a:pt x="1471" y="1628"/>
                  </a:lnTo>
                  <a:lnTo>
                    <a:pt x="1482" y="1635"/>
                  </a:lnTo>
                  <a:lnTo>
                    <a:pt x="1491" y="1645"/>
                  </a:lnTo>
                  <a:lnTo>
                    <a:pt x="1505" y="1656"/>
                  </a:lnTo>
                  <a:lnTo>
                    <a:pt x="1521" y="1668"/>
                  </a:lnTo>
                  <a:lnTo>
                    <a:pt x="1541" y="1682"/>
                  </a:lnTo>
                  <a:lnTo>
                    <a:pt x="1561" y="1696"/>
                  </a:lnTo>
                  <a:lnTo>
                    <a:pt x="1583" y="1712"/>
                  </a:lnTo>
                  <a:lnTo>
                    <a:pt x="1606" y="1726"/>
                  </a:lnTo>
                  <a:lnTo>
                    <a:pt x="1629" y="1742"/>
                  </a:lnTo>
                  <a:lnTo>
                    <a:pt x="1651" y="1756"/>
                  </a:lnTo>
                  <a:lnTo>
                    <a:pt x="1673" y="1771"/>
                  </a:lnTo>
                  <a:lnTo>
                    <a:pt x="1693" y="1784"/>
                  </a:lnTo>
                  <a:lnTo>
                    <a:pt x="1712" y="1796"/>
                  </a:lnTo>
                  <a:lnTo>
                    <a:pt x="1727" y="1806"/>
                  </a:lnTo>
                  <a:lnTo>
                    <a:pt x="1740" y="1814"/>
                  </a:lnTo>
                  <a:lnTo>
                    <a:pt x="1749" y="1820"/>
                  </a:lnTo>
                  <a:lnTo>
                    <a:pt x="1755" y="1822"/>
                  </a:lnTo>
                  <a:lnTo>
                    <a:pt x="1755" y="1824"/>
                  </a:lnTo>
                  <a:lnTo>
                    <a:pt x="1757" y="1826"/>
                  </a:lnTo>
                  <a:lnTo>
                    <a:pt x="1758" y="1828"/>
                  </a:lnTo>
                  <a:lnTo>
                    <a:pt x="1760" y="1830"/>
                  </a:lnTo>
                  <a:lnTo>
                    <a:pt x="1760" y="1834"/>
                  </a:lnTo>
                  <a:lnTo>
                    <a:pt x="1762" y="1836"/>
                  </a:lnTo>
                  <a:lnTo>
                    <a:pt x="1763" y="1839"/>
                  </a:lnTo>
                  <a:lnTo>
                    <a:pt x="1765" y="1841"/>
                  </a:lnTo>
                  <a:lnTo>
                    <a:pt x="1765" y="1844"/>
                  </a:lnTo>
                  <a:lnTo>
                    <a:pt x="1767" y="1846"/>
                  </a:lnTo>
                  <a:lnTo>
                    <a:pt x="1767" y="1850"/>
                  </a:lnTo>
                  <a:lnTo>
                    <a:pt x="1769" y="1851"/>
                  </a:lnTo>
                  <a:lnTo>
                    <a:pt x="1769" y="1854"/>
                  </a:lnTo>
                  <a:lnTo>
                    <a:pt x="1770" y="1856"/>
                  </a:lnTo>
                  <a:lnTo>
                    <a:pt x="1771" y="1858"/>
                  </a:lnTo>
                  <a:lnTo>
                    <a:pt x="1773" y="1859"/>
                  </a:lnTo>
                  <a:lnTo>
                    <a:pt x="1773" y="1861"/>
                  </a:lnTo>
                  <a:lnTo>
                    <a:pt x="1775" y="1861"/>
                  </a:lnTo>
                  <a:lnTo>
                    <a:pt x="1777" y="1861"/>
                  </a:lnTo>
                  <a:lnTo>
                    <a:pt x="1780" y="1861"/>
                  </a:lnTo>
                  <a:lnTo>
                    <a:pt x="1782" y="1861"/>
                  </a:lnTo>
                  <a:lnTo>
                    <a:pt x="1786" y="1859"/>
                  </a:lnTo>
                  <a:lnTo>
                    <a:pt x="1790" y="1859"/>
                  </a:lnTo>
                  <a:lnTo>
                    <a:pt x="1793" y="1858"/>
                  </a:lnTo>
                  <a:lnTo>
                    <a:pt x="1797" y="1858"/>
                  </a:lnTo>
                  <a:lnTo>
                    <a:pt x="1800" y="1856"/>
                  </a:lnTo>
                  <a:lnTo>
                    <a:pt x="1804" y="1856"/>
                  </a:lnTo>
                  <a:lnTo>
                    <a:pt x="1808" y="1854"/>
                  </a:lnTo>
                  <a:lnTo>
                    <a:pt x="1810" y="1854"/>
                  </a:lnTo>
                  <a:lnTo>
                    <a:pt x="1813" y="1852"/>
                  </a:lnTo>
                  <a:lnTo>
                    <a:pt x="1815" y="1852"/>
                  </a:lnTo>
                  <a:lnTo>
                    <a:pt x="1818" y="1851"/>
                  </a:lnTo>
                  <a:lnTo>
                    <a:pt x="1820" y="1853"/>
                  </a:lnTo>
                  <a:lnTo>
                    <a:pt x="1821" y="1853"/>
                  </a:lnTo>
                  <a:lnTo>
                    <a:pt x="1823" y="1854"/>
                  </a:lnTo>
                  <a:lnTo>
                    <a:pt x="1827" y="1854"/>
                  </a:lnTo>
                  <a:lnTo>
                    <a:pt x="1828" y="1856"/>
                  </a:lnTo>
                  <a:lnTo>
                    <a:pt x="1832" y="1857"/>
                  </a:lnTo>
                  <a:lnTo>
                    <a:pt x="1834" y="1859"/>
                  </a:lnTo>
                  <a:lnTo>
                    <a:pt x="1838" y="1859"/>
                  </a:lnTo>
                  <a:lnTo>
                    <a:pt x="1840" y="1861"/>
                  </a:lnTo>
                  <a:lnTo>
                    <a:pt x="1843" y="1862"/>
                  </a:lnTo>
                  <a:lnTo>
                    <a:pt x="1845" y="1864"/>
                  </a:lnTo>
                  <a:lnTo>
                    <a:pt x="1848" y="1864"/>
                  </a:lnTo>
                  <a:lnTo>
                    <a:pt x="1850" y="1866"/>
                  </a:lnTo>
                  <a:lnTo>
                    <a:pt x="1852" y="1867"/>
                  </a:lnTo>
                  <a:lnTo>
                    <a:pt x="1854" y="1869"/>
                  </a:lnTo>
                  <a:lnTo>
                    <a:pt x="1857" y="1869"/>
                  </a:lnTo>
                  <a:lnTo>
                    <a:pt x="1859" y="1871"/>
                  </a:lnTo>
                  <a:lnTo>
                    <a:pt x="1861" y="1872"/>
                  </a:lnTo>
                  <a:lnTo>
                    <a:pt x="1863" y="1874"/>
                  </a:lnTo>
                  <a:lnTo>
                    <a:pt x="1865" y="1876"/>
                  </a:lnTo>
                  <a:lnTo>
                    <a:pt x="1867" y="1879"/>
                  </a:lnTo>
                  <a:lnTo>
                    <a:pt x="1869" y="1881"/>
                  </a:lnTo>
                  <a:lnTo>
                    <a:pt x="1871" y="1883"/>
                  </a:lnTo>
                  <a:lnTo>
                    <a:pt x="1875" y="1885"/>
                  </a:lnTo>
                  <a:lnTo>
                    <a:pt x="1877" y="1889"/>
                  </a:lnTo>
                  <a:lnTo>
                    <a:pt x="1879" y="1890"/>
                  </a:lnTo>
                  <a:lnTo>
                    <a:pt x="1881" y="1894"/>
                  </a:lnTo>
                  <a:lnTo>
                    <a:pt x="1884" y="1896"/>
                  </a:lnTo>
                  <a:lnTo>
                    <a:pt x="1885" y="1899"/>
                  </a:lnTo>
                  <a:lnTo>
                    <a:pt x="1887" y="1900"/>
                  </a:lnTo>
                  <a:lnTo>
                    <a:pt x="1889" y="1902"/>
                  </a:lnTo>
                  <a:lnTo>
                    <a:pt x="1891" y="1904"/>
                  </a:lnTo>
                  <a:lnTo>
                    <a:pt x="1893" y="1908"/>
                  </a:lnTo>
                  <a:lnTo>
                    <a:pt x="1896" y="1910"/>
                  </a:lnTo>
                  <a:lnTo>
                    <a:pt x="1899" y="1914"/>
                  </a:lnTo>
                  <a:lnTo>
                    <a:pt x="1903" y="1918"/>
                  </a:lnTo>
                  <a:lnTo>
                    <a:pt x="1907" y="1923"/>
                  </a:lnTo>
                  <a:lnTo>
                    <a:pt x="1911" y="1927"/>
                  </a:lnTo>
                  <a:lnTo>
                    <a:pt x="1915" y="1931"/>
                  </a:lnTo>
                  <a:lnTo>
                    <a:pt x="1919" y="1935"/>
                  </a:lnTo>
                  <a:lnTo>
                    <a:pt x="1923" y="1940"/>
                  </a:lnTo>
                  <a:lnTo>
                    <a:pt x="1926" y="1944"/>
                  </a:lnTo>
                  <a:lnTo>
                    <a:pt x="1929" y="1947"/>
                  </a:lnTo>
                  <a:lnTo>
                    <a:pt x="1933" y="1950"/>
                  </a:lnTo>
                  <a:lnTo>
                    <a:pt x="1935" y="1953"/>
                  </a:lnTo>
                  <a:lnTo>
                    <a:pt x="1937" y="1955"/>
                  </a:lnTo>
                  <a:lnTo>
                    <a:pt x="1939" y="1956"/>
                  </a:lnTo>
                  <a:lnTo>
                    <a:pt x="1941" y="1955"/>
                  </a:lnTo>
                  <a:lnTo>
                    <a:pt x="1940" y="1954"/>
                  </a:lnTo>
                  <a:lnTo>
                    <a:pt x="1939" y="1950"/>
                  </a:lnTo>
                  <a:lnTo>
                    <a:pt x="1936" y="1946"/>
                  </a:lnTo>
                  <a:lnTo>
                    <a:pt x="1933" y="1939"/>
                  </a:lnTo>
                  <a:lnTo>
                    <a:pt x="1928" y="1932"/>
                  </a:lnTo>
                  <a:lnTo>
                    <a:pt x="1924" y="1923"/>
                  </a:lnTo>
                  <a:lnTo>
                    <a:pt x="1918" y="1914"/>
                  </a:lnTo>
                  <a:lnTo>
                    <a:pt x="1913" y="1903"/>
                  </a:lnTo>
                  <a:lnTo>
                    <a:pt x="1905" y="1894"/>
                  </a:lnTo>
                  <a:lnTo>
                    <a:pt x="1899" y="1883"/>
                  </a:lnTo>
                  <a:lnTo>
                    <a:pt x="1891" y="1874"/>
                  </a:lnTo>
                  <a:lnTo>
                    <a:pt x="1886" y="1863"/>
                  </a:lnTo>
                  <a:lnTo>
                    <a:pt x="1879" y="1855"/>
                  </a:lnTo>
                  <a:lnTo>
                    <a:pt x="1874" y="1846"/>
                  </a:lnTo>
                  <a:lnTo>
                    <a:pt x="1869" y="1840"/>
                  </a:lnTo>
                  <a:lnTo>
                    <a:pt x="1865" y="1834"/>
                  </a:lnTo>
                  <a:lnTo>
                    <a:pt x="1860" y="1830"/>
                  </a:lnTo>
                  <a:lnTo>
                    <a:pt x="1853" y="1821"/>
                  </a:lnTo>
                  <a:lnTo>
                    <a:pt x="1841" y="1811"/>
                  </a:lnTo>
                  <a:lnTo>
                    <a:pt x="1830" y="1798"/>
                  </a:lnTo>
                  <a:lnTo>
                    <a:pt x="1814" y="1783"/>
                  </a:lnTo>
                  <a:lnTo>
                    <a:pt x="1799" y="1768"/>
                  </a:lnTo>
                  <a:lnTo>
                    <a:pt x="1781" y="1751"/>
                  </a:lnTo>
                  <a:lnTo>
                    <a:pt x="1765" y="1733"/>
                  </a:lnTo>
                  <a:lnTo>
                    <a:pt x="1748" y="1716"/>
                  </a:lnTo>
                  <a:lnTo>
                    <a:pt x="1732" y="1699"/>
                  </a:lnTo>
                  <a:lnTo>
                    <a:pt x="1716" y="1684"/>
                  </a:lnTo>
                  <a:lnTo>
                    <a:pt x="1702" y="1668"/>
                  </a:lnTo>
                  <a:lnTo>
                    <a:pt x="1690" y="1655"/>
                  </a:lnTo>
                  <a:lnTo>
                    <a:pt x="1681" y="1644"/>
                  </a:lnTo>
                  <a:lnTo>
                    <a:pt x="1673" y="1635"/>
                  </a:lnTo>
                  <a:lnTo>
                    <a:pt x="1671" y="1629"/>
                  </a:lnTo>
                  <a:lnTo>
                    <a:pt x="1669" y="1627"/>
                  </a:lnTo>
                  <a:lnTo>
                    <a:pt x="1669" y="1624"/>
                  </a:lnTo>
                  <a:lnTo>
                    <a:pt x="1667" y="1622"/>
                  </a:lnTo>
                  <a:lnTo>
                    <a:pt x="1667" y="1618"/>
                  </a:lnTo>
                  <a:lnTo>
                    <a:pt x="1665" y="1615"/>
                  </a:lnTo>
                  <a:lnTo>
                    <a:pt x="1665" y="1611"/>
                  </a:lnTo>
                  <a:lnTo>
                    <a:pt x="1665" y="1607"/>
                  </a:lnTo>
                  <a:lnTo>
                    <a:pt x="1665" y="1604"/>
                  </a:lnTo>
                  <a:lnTo>
                    <a:pt x="1664" y="1600"/>
                  </a:lnTo>
                  <a:lnTo>
                    <a:pt x="1664" y="1596"/>
                  </a:lnTo>
                  <a:lnTo>
                    <a:pt x="1664" y="1592"/>
                  </a:lnTo>
                  <a:lnTo>
                    <a:pt x="1664" y="1588"/>
                  </a:lnTo>
                  <a:lnTo>
                    <a:pt x="1664" y="1585"/>
                  </a:lnTo>
                  <a:lnTo>
                    <a:pt x="1664" y="1581"/>
                  </a:lnTo>
                  <a:lnTo>
                    <a:pt x="1664" y="1577"/>
                  </a:lnTo>
                  <a:lnTo>
                    <a:pt x="1664" y="1574"/>
                  </a:lnTo>
                  <a:lnTo>
                    <a:pt x="1662" y="1572"/>
                  </a:lnTo>
                  <a:lnTo>
                    <a:pt x="1661" y="1567"/>
                  </a:lnTo>
                  <a:lnTo>
                    <a:pt x="1657" y="1562"/>
                  </a:lnTo>
                  <a:lnTo>
                    <a:pt x="1653" y="1556"/>
                  </a:lnTo>
                  <a:lnTo>
                    <a:pt x="1647" y="1549"/>
                  </a:lnTo>
                  <a:lnTo>
                    <a:pt x="1642" y="1542"/>
                  </a:lnTo>
                  <a:lnTo>
                    <a:pt x="1636" y="1534"/>
                  </a:lnTo>
                  <a:lnTo>
                    <a:pt x="1631" y="1525"/>
                  </a:lnTo>
                  <a:lnTo>
                    <a:pt x="1623" y="1518"/>
                  </a:lnTo>
                  <a:lnTo>
                    <a:pt x="1617" y="1509"/>
                  </a:lnTo>
                  <a:lnTo>
                    <a:pt x="1612" y="1502"/>
                  </a:lnTo>
                  <a:lnTo>
                    <a:pt x="1607" y="1494"/>
                  </a:lnTo>
                  <a:lnTo>
                    <a:pt x="1601" y="1489"/>
                  </a:lnTo>
                  <a:lnTo>
                    <a:pt x="1597" y="1483"/>
                  </a:lnTo>
                  <a:lnTo>
                    <a:pt x="1594" y="1479"/>
                  </a:lnTo>
                  <a:lnTo>
                    <a:pt x="1593" y="1476"/>
                  </a:lnTo>
                  <a:lnTo>
                    <a:pt x="1590" y="1474"/>
                  </a:lnTo>
                  <a:lnTo>
                    <a:pt x="1587" y="1470"/>
                  </a:lnTo>
                  <a:lnTo>
                    <a:pt x="1584" y="1465"/>
                  </a:lnTo>
                  <a:lnTo>
                    <a:pt x="1580" y="1460"/>
                  </a:lnTo>
                  <a:lnTo>
                    <a:pt x="1575" y="1454"/>
                  </a:lnTo>
                  <a:lnTo>
                    <a:pt x="1570" y="1448"/>
                  </a:lnTo>
                  <a:lnTo>
                    <a:pt x="1565" y="1441"/>
                  </a:lnTo>
                  <a:lnTo>
                    <a:pt x="1560" y="1434"/>
                  </a:lnTo>
                  <a:lnTo>
                    <a:pt x="1555" y="1428"/>
                  </a:lnTo>
                  <a:lnTo>
                    <a:pt x="1549" y="1421"/>
                  </a:lnTo>
                  <a:lnTo>
                    <a:pt x="1545" y="1416"/>
                  </a:lnTo>
                  <a:lnTo>
                    <a:pt x="1541" y="1410"/>
                  </a:lnTo>
                  <a:lnTo>
                    <a:pt x="1536" y="1405"/>
                  </a:lnTo>
                  <a:lnTo>
                    <a:pt x="1533" y="1400"/>
                  </a:lnTo>
                  <a:lnTo>
                    <a:pt x="1531" y="1397"/>
                  </a:lnTo>
                  <a:lnTo>
                    <a:pt x="1531" y="1394"/>
                  </a:lnTo>
                  <a:lnTo>
                    <a:pt x="1529" y="1392"/>
                  </a:lnTo>
                  <a:lnTo>
                    <a:pt x="1529" y="1388"/>
                  </a:lnTo>
                  <a:lnTo>
                    <a:pt x="1529" y="1385"/>
                  </a:lnTo>
                  <a:lnTo>
                    <a:pt x="1531" y="1382"/>
                  </a:lnTo>
                  <a:lnTo>
                    <a:pt x="1533" y="1378"/>
                  </a:lnTo>
                  <a:lnTo>
                    <a:pt x="1535" y="1374"/>
                  </a:lnTo>
                  <a:lnTo>
                    <a:pt x="1536" y="1370"/>
                  </a:lnTo>
                  <a:lnTo>
                    <a:pt x="1538" y="1366"/>
                  </a:lnTo>
                  <a:lnTo>
                    <a:pt x="1539" y="1363"/>
                  </a:lnTo>
                  <a:lnTo>
                    <a:pt x="1541" y="1360"/>
                  </a:lnTo>
                  <a:lnTo>
                    <a:pt x="1543" y="1356"/>
                  </a:lnTo>
                  <a:lnTo>
                    <a:pt x="1545" y="1352"/>
                  </a:lnTo>
                  <a:lnTo>
                    <a:pt x="1545" y="1350"/>
                  </a:lnTo>
                  <a:lnTo>
                    <a:pt x="1546" y="1346"/>
                  </a:lnTo>
                  <a:lnTo>
                    <a:pt x="1546" y="1343"/>
                  </a:lnTo>
                  <a:lnTo>
                    <a:pt x="1546" y="1339"/>
                  </a:lnTo>
                  <a:lnTo>
                    <a:pt x="1543" y="1335"/>
                  </a:lnTo>
                  <a:lnTo>
                    <a:pt x="1541" y="1332"/>
                  </a:lnTo>
                  <a:lnTo>
                    <a:pt x="1537" y="1328"/>
                  </a:lnTo>
                  <a:lnTo>
                    <a:pt x="1535" y="1322"/>
                  </a:lnTo>
                  <a:lnTo>
                    <a:pt x="1531" y="1318"/>
                  </a:lnTo>
                  <a:lnTo>
                    <a:pt x="1527" y="1313"/>
                  </a:lnTo>
                  <a:lnTo>
                    <a:pt x="1522" y="1309"/>
                  </a:lnTo>
                  <a:lnTo>
                    <a:pt x="1518" y="1304"/>
                  </a:lnTo>
                  <a:lnTo>
                    <a:pt x="1513" y="1300"/>
                  </a:lnTo>
                  <a:lnTo>
                    <a:pt x="1507" y="1296"/>
                  </a:lnTo>
                  <a:lnTo>
                    <a:pt x="1501" y="1292"/>
                  </a:lnTo>
                  <a:lnTo>
                    <a:pt x="1498" y="1288"/>
                  </a:lnTo>
                  <a:lnTo>
                    <a:pt x="1492" y="1285"/>
                  </a:lnTo>
                  <a:lnTo>
                    <a:pt x="1488" y="1282"/>
                  </a:lnTo>
                  <a:lnTo>
                    <a:pt x="1483" y="1280"/>
                  </a:lnTo>
                  <a:lnTo>
                    <a:pt x="1479" y="1277"/>
                  </a:lnTo>
                  <a:lnTo>
                    <a:pt x="1478" y="1277"/>
                  </a:lnTo>
                  <a:lnTo>
                    <a:pt x="1476" y="1276"/>
                  </a:lnTo>
                  <a:lnTo>
                    <a:pt x="1474" y="1274"/>
                  </a:lnTo>
                  <a:lnTo>
                    <a:pt x="1474" y="1270"/>
                  </a:lnTo>
                  <a:lnTo>
                    <a:pt x="1472" y="1267"/>
                  </a:lnTo>
                  <a:lnTo>
                    <a:pt x="1472" y="1264"/>
                  </a:lnTo>
                  <a:lnTo>
                    <a:pt x="1470" y="1260"/>
                  </a:lnTo>
                  <a:lnTo>
                    <a:pt x="1470" y="1255"/>
                  </a:lnTo>
                  <a:lnTo>
                    <a:pt x="1468" y="1251"/>
                  </a:lnTo>
                  <a:lnTo>
                    <a:pt x="1468" y="1247"/>
                  </a:lnTo>
                  <a:lnTo>
                    <a:pt x="1467" y="1243"/>
                  </a:lnTo>
                  <a:lnTo>
                    <a:pt x="1467" y="1238"/>
                  </a:lnTo>
                  <a:lnTo>
                    <a:pt x="1465" y="1235"/>
                  </a:lnTo>
                  <a:lnTo>
                    <a:pt x="1465" y="1231"/>
                  </a:lnTo>
                  <a:lnTo>
                    <a:pt x="1465" y="1228"/>
                  </a:lnTo>
                  <a:lnTo>
                    <a:pt x="1465" y="1226"/>
                  </a:lnTo>
                  <a:lnTo>
                    <a:pt x="1465" y="1225"/>
                  </a:lnTo>
                  <a:lnTo>
                    <a:pt x="1466" y="1223"/>
                  </a:lnTo>
                  <a:lnTo>
                    <a:pt x="1466" y="1221"/>
                  </a:lnTo>
                  <a:lnTo>
                    <a:pt x="1466" y="1220"/>
                  </a:lnTo>
                  <a:lnTo>
                    <a:pt x="1468" y="1218"/>
                  </a:lnTo>
                  <a:lnTo>
                    <a:pt x="1468" y="1216"/>
                  </a:lnTo>
                  <a:lnTo>
                    <a:pt x="1468" y="1215"/>
                  </a:lnTo>
                  <a:lnTo>
                    <a:pt x="1469" y="1213"/>
                  </a:lnTo>
                  <a:lnTo>
                    <a:pt x="1469" y="1211"/>
                  </a:lnTo>
                  <a:lnTo>
                    <a:pt x="1469" y="1210"/>
                  </a:lnTo>
                  <a:lnTo>
                    <a:pt x="1470" y="1208"/>
                  </a:lnTo>
                  <a:lnTo>
                    <a:pt x="1467" y="1204"/>
                  </a:lnTo>
                  <a:lnTo>
                    <a:pt x="1463" y="1196"/>
                  </a:lnTo>
                  <a:lnTo>
                    <a:pt x="1457" y="1187"/>
                  </a:lnTo>
                  <a:lnTo>
                    <a:pt x="1450" y="1177"/>
                  </a:lnTo>
                  <a:lnTo>
                    <a:pt x="1440" y="1167"/>
                  </a:lnTo>
                  <a:lnTo>
                    <a:pt x="1431" y="1156"/>
                  </a:lnTo>
                  <a:lnTo>
                    <a:pt x="1421" y="1145"/>
                  </a:lnTo>
                  <a:lnTo>
                    <a:pt x="1411" y="1133"/>
                  </a:lnTo>
                  <a:lnTo>
                    <a:pt x="1400" y="1123"/>
                  </a:lnTo>
                  <a:lnTo>
                    <a:pt x="1390" y="1112"/>
                  </a:lnTo>
                  <a:lnTo>
                    <a:pt x="1381" y="1102"/>
                  </a:lnTo>
                  <a:lnTo>
                    <a:pt x="1372" y="1092"/>
                  </a:lnTo>
                  <a:lnTo>
                    <a:pt x="1364" y="1086"/>
                  </a:lnTo>
                  <a:lnTo>
                    <a:pt x="1358" y="1079"/>
                  </a:lnTo>
                  <a:lnTo>
                    <a:pt x="1353" y="1074"/>
                  </a:lnTo>
                  <a:lnTo>
                    <a:pt x="1350" y="1070"/>
                  </a:lnTo>
                  <a:lnTo>
                    <a:pt x="1347" y="1067"/>
                  </a:lnTo>
                  <a:lnTo>
                    <a:pt x="1343" y="1063"/>
                  </a:lnTo>
                  <a:lnTo>
                    <a:pt x="1339" y="1060"/>
                  </a:lnTo>
                  <a:lnTo>
                    <a:pt x="1335" y="1055"/>
                  </a:lnTo>
                  <a:lnTo>
                    <a:pt x="1330" y="1051"/>
                  </a:lnTo>
                  <a:lnTo>
                    <a:pt x="1326" y="1046"/>
                  </a:lnTo>
                  <a:lnTo>
                    <a:pt x="1321" y="1042"/>
                  </a:lnTo>
                  <a:lnTo>
                    <a:pt x="1317" y="1037"/>
                  </a:lnTo>
                  <a:lnTo>
                    <a:pt x="1311" y="1033"/>
                  </a:lnTo>
                  <a:lnTo>
                    <a:pt x="1307" y="1028"/>
                  </a:lnTo>
                  <a:lnTo>
                    <a:pt x="1303" y="1024"/>
                  </a:lnTo>
                  <a:lnTo>
                    <a:pt x="1299" y="1018"/>
                  </a:lnTo>
                  <a:lnTo>
                    <a:pt x="1295" y="1014"/>
                  </a:lnTo>
                  <a:lnTo>
                    <a:pt x="1292" y="1010"/>
                  </a:lnTo>
                  <a:lnTo>
                    <a:pt x="1290" y="1006"/>
                  </a:lnTo>
                  <a:lnTo>
                    <a:pt x="1289" y="1000"/>
                  </a:lnTo>
                  <a:lnTo>
                    <a:pt x="1287" y="997"/>
                  </a:lnTo>
                  <a:lnTo>
                    <a:pt x="1287" y="993"/>
                  </a:lnTo>
                  <a:lnTo>
                    <a:pt x="1287" y="990"/>
                  </a:lnTo>
                  <a:lnTo>
                    <a:pt x="1287" y="984"/>
                  </a:lnTo>
                  <a:lnTo>
                    <a:pt x="1287" y="980"/>
                  </a:lnTo>
                  <a:lnTo>
                    <a:pt x="1289" y="974"/>
                  </a:lnTo>
                  <a:lnTo>
                    <a:pt x="1290" y="968"/>
                  </a:lnTo>
                  <a:lnTo>
                    <a:pt x="1292" y="963"/>
                  </a:lnTo>
                  <a:lnTo>
                    <a:pt x="1292" y="958"/>
                  </a:lnTo>
                  <a:lnTo>
                    <a:pt x="1293" y="952"/>
                  </a:lnTo>
                  <a:lnTo>
                    <a:pt x="1293" y="947"/>
                  </a:lnTo>
                  <a:lnTo>
                    <a:pt x="1295" y="942"/>
                  </a:lnTo>
                  <a:lnTo>
                    <a:pt x="1294" y="938"/>
                  </a:lnTo>
                  <a:lnTo>
                    <a:pt x="1294" y="933"/>
                  </a:lnTo>
                  <a:lnTo>
                    <a:pt x="1293" y="929"/>
                  </a:lnTo>
                  <a:lnTo>
                    <a:pt x="1293" y="925"/>
                  </a:lnTo>
                  <a:lnTo>
                    <a:pt x="1291" y="922"/>
                  </a:lnTo>
                  <a:lnTo>
                    <a:pt x="1289" y="918"/>
                  </a:lnTo>
                  <a:lnTo>
                    <a:pt x="1287" y="915"/>
                  </a:lnTo>
                  <a:lnTo>
                    <a:pt x="1285" y="909"/>
                  </a:lnTo>
                  <a:lnTo>
                    <a:pt x="1281" y="905"/>
                  </a:lnTo>
                  <a:lnTo>
                    <a:pt x="1279" y="900"/>
                  </a:lnTo>
                  <a:lnTo>
                    <a:pt x="1275" y="894"/>
                  </a:lnTo>
                  <a:lnTo>
                    <a:pt x="1274" y="888"/>
                  </a:lnTo>
                  <a:lnTo>
                    <a:pt x="1270" y="885"/>
                  </a:lnTo>
                  <a:lnTo>
                    <a:pt x="1266" y="879"/>
                  </a:lnTo>
                  <a:lnTo>
                    <a:pt x="1263" y="875"/>
                  </a:lnTo>
                  <a:lnTo>
                    <a:pt x="1260" y="870"/>
                  </a:lnTo>
                  <a:lnTo>
                    <a:pt x="1256" y="866"/>
                  </a:lnTo>
                  <a:lnTo>
                    <a:pt x="1254" y="862"/>
                  </a:lnTo>
                  <a:lnTo>
                    <a:pt x="1251" y="860"/>
                  </a:lnTo>
                  <a:lnTo>
                    <a:pt x="1249" y="856"/>
                  </a:lnTo>
                  <a:lnTo>
                    <a:pt x="1247" y="857"/>
                  </a:lnTo>
                  <a:lnTo>
                    <a:pt x="1245" y="857"/>
                  </a:lnTo>
                  <a:lnTo>
                    <a:pt x="1244" y="857"/>
                  </a:lnTo>
                  <a:lnTo>
                    <a:pt x="1243" y="859"/>
                  </a:lnTo>
                  <a:lnTo>
                    <a:pt x="1241" y="860"/>
                  </a:lnTo>
                  <a:lnTo>
                    <a:pt x="1239" y="862"/>
                  </a:lnTo>
                  <a:lnTo>
                    <a:pt x="1237" y="862"/>
                  </a:lnTo>
                  <a:lnTo>
                    <a:pt x="1235" y="864"/>
                  </a:lnTo>
                  <a:lnTo>
                    <a:pt x="1233" y="865"/>
                  </a:lnTo>
                  <a:lnTo>
                    <a:pt x="1231" y="867"/>
                  </a:lnTo>
                  <a:lnTo>
                    <a:pt x="1229" y="867"/>
                  </a:lnTo>
                  <a:lnTo>
                    <a:pt x="1227" y="868"/>
                  </a:lnTo>
                  <a:lnTo>
                    <a:pt x="1226" y="868"/>
                  </a:lnTo>
                  <a:lnTo>
                    <a:pt x="1225" y="868"/>
                  </a:lnTo>
                  <a:lnTo>
                    <a:pt x="1225" y="867"/>
                  </a:lnTo>
                  <a:lnTo>
                    <a:pt x="1221" y="864"/>
                  </a:lnTo>
                  <a:lnTo>
                    <a:pt x="1219" y="860"/>
                  </a:lnTo>
                  <a:lnTo>
                    <a:pt x="1216" y="857"/>
                  </a:lnTo>
                  <a:lnTo>
                    <a:pt x="1214" y="851"/>
                  </a:lnTo>
                  <a:lnTo>
                    <a:pt x="1211" y="847"/>
                  </a:lnTo>
                  <a:lnTo>
                    <a:pt x="1207" y="841"/>
                  </a:lnTo>
                  <a:lnTo>
                    <a:pt x="1204" y="836"/>
                  </a:lnTo>
                  <a:lnTo>
                    <a:pt x="1202" y="830"/>
                  </a:lnTo>
                  <a:lnTo>
                    <a:pt x="1198" y="826"/>
                  </a:lnTo>
                  <a:lnTo>
                    <a:pt x="1195" y="820"/>
                  </a:lnTo>
                  <a:lnTo>
                    <a:pt x="1191" y="815"/>
                  </a:lnTo>
                  <a:lnTo>
                    <a:pt x="1189" y="809"/>
                  </a:lnTo>
                  <a:lnTo>
                    <a:pt x="1186" y="806"/>
                  </a:lnTo>
                  <a:lnTo>
                    <a:pt x="1184" y="800"/>
                  </a:lnTo>
                  <a:lnTo>
                    <a:pt x="1182" y="796"/>
                  </a:lnTo>
                  <a:lnTo>
                    <a:pt x="1180" y="792"/>
                  </a:lnTo>
                  <a:lnTo>
                    <a:pt x="1177" y="789"/>
                  </a:lnTo>
                  <a:lnTo>
                    <a:pt x="1174" y="786"/>
                  </a:lnTo>
                  <a:lnTo>
                    <a:pt x="1169" y="780"/>
                  </a:lnTo>
                  <a:lnTo>
                    <a:pt x="1165" y="775"/>
                  </a:lnTo>
                  <a:lnTo>
                    <a:pt x="1158" y="769"/>
                  </a:lnTo>
                  <a:lnTo>
                    <a:pt x="1153" y="762"/>
                  </a:lnTo>
                  <a:lnTo>
                    <a:pt x="1146" y="755"/>
                  </a:lnTo>
                  <a:lnTo>
                    <a:pt x="1140" y="748"/>
                  </a:lnTo>
                  <a:lnTo>
                    <a:pt x="1133" y="742"/>
                  </a:lnTo>
                  <a:lnTo>
                    <a:pt x="1127" y="734"/>
                  </a:lnTo>
                  <a:lnTo>
                    <a:pt x="1121" y="728"/>
                  </a:lnTo>
                  <a:lnTo>
                    <a:pt x="1115" y="721"/>
                  </a:lnTo>
                  <a:lnTo>
                    <a:pt x="1109" y="717"/>
                  </a:lnTo>
                  <a:lnTo>
                    <a:pt x="1106" y="712"/>
                  </a:lnTo>
                  <a:lnTo>
                    <a:pt x="1102" y="708"/>
                  </a:lnTo>
                  <a:lnTo>
                    <a:pt x="1101" y="705"/>
                  </a:lnTo>
                  <a:lnTo>
                    <a:pt x="1098" y="704"/>
                  </a:lnTo>
                  <a:lnTo>
                    <a:pt x="1095" y="701"/>
                  </a:lnTo>
                  <a:lnTo>
                    <a:pt x="1091" y="698"/>
                  </a:lnTo>
                  <a:lnTo>
                    <a:pt x="1088" y="693"/>
                  </a:lnTo>
                  <a:lnTo>
                    <a:pt x="1083" y="689"/>
                  </a:lnTo>
                  <a:lnTo>
                    <a:pt x="1079" y="684"/>
                  </a:lnTo>
                  <a:lnTo>
                    <a:pt x="1074" y="679"/>
                  </a:lnTo>
                  <a:lnTo>
                    <a:pt x="1070" y="673"/>
                  </a:lnTo>
                  <a:lnTo>
                    <a:pt x="1065" y="670"/>
                  </a:lnTo>
                  <a:lnTo>
                    <a:pt x="1061" y="664"/>
                  </a:lnTo>
                  <a:lnTo>
                    <a:pt x="1057" y="659"/>
                  </a:lnTo>
                  <a:lnTo>
                    <a:pt x="1053" y="653"/>
                  </a:lnTo>
                  <a:lnTo>
                    <a:pt x="1050" y="650"/>
                  </a:lnTo>
                  <a:lnTo>
                    <a:pt x="1048" y="645"/>
                  </a:lnTo>
                  <a:lnTo>
                    <a:pt x="1047" y="642"/>
                  </a:lnTo>
                  <a:lnTo>
                    <a:pt x="1047" y="639"/>
                  </a:lnTo>
                  <a:lnTo>
                    <a:pt x="1048" y="636"/>
                  </a:lnTo>
                  <a:lnTo>
                    <a:pt x="1053" y="629"/>
                  </a:lnTo>
                  <a:lnTo>
                    <a:pt x="1061" y="621"/>
                  </a:lnTo>
                  <a:lnTo>
                    <a:pt x="1073" y="610"/>
                  </a:lnTo>
                  <a:lnTo>
                    <a:pt x="1085" y="598"/>
                  </a:lnTo>
                  <a:lnTo>
                    <a:pt x="1100" y="585"/>
                  </a:lnTo>
                  <a:lnTo>
                    <a:pt x="1116" y="571"/>
                  </a:lnTo>
                  <a:lnTo>
                    <a:pt x="1133" y="556"/>
                  </a:lnTo>
                  <a:lnTo>
                    <a:pt x="1149" y="543"/>
                  </a:lnTo>
                  <a:lnTo>
                    <a:pt x="1166" y="528"/>
                  </a:lnTo>
                  <a:lnTo>
                    <a:pt x="1181" y="515"/>
                  </a:lnTo>
                  <a:lnTo>
                    <a:pt x="1195" y="503"/>
                  </a:lnTo>
                  <a:lnTo>
                    <a:pt x="1207" y="493"/>
                  </a:lnTo>
                  <a:lnTo>
                    <a:pt x="1217" y="485"/>
                  </a:lnTo>
                  <a:lnTo>
                    <a:pt x="1224" y="478"/>
                  </a:lnTo>
                  <a:lnTo>
                    <a:pt x="1229" y="475"/>
                  </a:lnTo>
                  <a:lnTo>
                    <a:pt x="1231" y="473"/>
                  </a:lnTo>
                  <a:lnTo>
                    <a:pt x="1235" y="469"/>
                  </a:lnTo>
                  <a:lnTo>
                    <a:pt x="1241" y="465"/>
                  </a:lnTo>
                  <a:lnTo>
                    <a:pt x="1247" y="460"/>
                  </a:lnTo>
                  <a:lnTo>
                    <a:pt x="1254" y="454"/>
                  </a:lnTo>
                  <a:lnTo>
                    <a:pt x="1262" y="448"/>
                  </a:lnTo>
                  <a:lnTo>
                    <a:pt x="1269" y="441"/>
                  </a:lnTo>
                  <a:lnTo>
                    <a:pt x="1279" y="434"/>
                  </a:lnTo>
                  <a:lnTo>
                    <a:pt x="1286" y="428"/>
                  </a:lnTo>
                  <a:lnTo>
                    <a:pt x="1294" y="421"/>
                  </a:lnTo>
                  <a:lnTo>
                    <a:pt x="1300" y="416"/>
                  </a:lnTo>
                  <a:lnTo>
                    <a:pt x="1307" y="408"/>
                  </a:lnTo>
                  <a:lnTo>
                    <a:pt x="1313" y="404"/>
                  </a:lnTo>
                  <a:lnTo>
                    <a:pt x="1319" y="399"/>
                  </a:lnTo>
                  <a:lnTo>
                    <a:pt x="1322" y="395"/>
                  </a:lnTo>
                  <a:lnTo>
                    <a:pt x="1325" y="391"/>
                  </a:lnTo>
                  <a:lnTo>
                    <a:pt x="1327" y="390"/>
                  </a:lnTo>
                  <a:lnTo>
                    <a:pt x="1329" y="386"/>
                  </a:lnTo>
                  <a:lnTo>
                    <a:pt x="1333" y="382"/>
                  </a:lnTo>
                  <a:lnTo>
                    <a:pt x="1339" y="376"/>
                  </a:lnTo>
                  <a:lnTo>
                    <a:pt x="1343" y="370"/>
                  </a:lnTo>
                  <a:lnTo>
                    <a:pt x="1350" y="364"/>
                  </a:lnTo>
                  <a:lnTo>
                    <a:pt x="1355" y="358"/>
                  </a:lnTo>
                  <a:lnTo>
                    <a:pt x="1363" y="350"/>
                  </a:lnTo>
                  <a:lnTo>
                    <a:pt x="1369" y="344"/>
                  </a:lnTo>
                  <a:lnTo>
                    <a:pt x="1374" y="337"/>
                  </a:lnTo>
                  <a:lnTo>
                    <a:pt x="1380" y="330"/>
                  </a:lnTo>
                  <a:lnTo>
                    <a:pt x="1385" y="324"/>
                  </a:lnTo>
                  <a:lnTo>
                    <a:pt x="1389" y="319"/>
                  </a:lnTo>
                  <a:lnTo>
                    <a:pt x="1393" y="314"/>
                  </a:lnTo>
                  <a:lnTo>
                    <a:pt x="1395" y="310"/>
                  </a:lnTo>
                  <a:lnTo>
                    <a:pt x="1398" y="306"/>
                  </a:lnTo>
                  <a:lnTo>
                    <a:pt x="1399" y="304"/>
                  </a:lnTo>
                  <a:lnTo>
                    <a:pt x="1401" y="302"/>
                  </a:lnTo>
                  <a:lnTo>
                    <a:pt x="1405" y="298"/>
                  </a:lnTo>
                  <a:lnTo>
                    <a:pt x="1408" y="294"/>
                  </a:lnTo>
                  <a:lnTo>
                    <a:pt x="1411" y="290"/>
                  </a:lnTo>
                  <a:lnTo>
                    <a:pt x="1415" y="284"/>
                  </a:lnTo>
                  <a:lnTo>
                    <a:pt x="1421" y="278"/>
                  </a:lnTo>
                  <a:lnTo>
                    <a:pt x="1425" y="273"/>
                  </a:lnTo>
                  <a:lnTo>
                    <a:pt x="1429" y="268"/>
                  </a:lnTo>
                  <a:lnTo>
                    <a:pt x="1433" y="262"/>
                  </a:lnTo>
                  <a:lnTo>
                    <a:pt x="1438" y="256"/>
                  </a:lnTo>
                  <a:lnTo>
                    <a:pt x="1440" y="252"/>
                  </a:lnTo>
                  <a:lnTo>
                    <a:pt x="1444" y="248"/>
                  </a:lnTo>
                  <a:lnTo>
                    <a:pt x="1446" y="244"/>
                  </a:lnTo>
                  <a:lnTo>
                    <a:pt x="1448" y="240"/>
                  </a:lnTo>
                  <a:lnTo>
                    <a:pt x="1448" y="238"/>
                  </a:lnTo>
                  <a:lnTo>
                    <a:pt x="1448" y="236"/>
                  </a:lnTo>
                  <a:lnTo>
                    <a:pt x="1449" y="234"/>
                  </a:lnTo>
                  <a:lnTo>
                    <a:pt x="1449" y="232"/>
                  </a:lnTo>
                  <a:lnTo>
                    <a:pt x="1449" y="230"/>
                  </a:lnTo>
                  <a:lnTo>
                    <a:pt x="1451" y="228"/>
                  </a:lnTo>
                  <a:lnTo>
                    <a:pt x="1451" y="226"/>
                  </a:lnTo>
                  <a:lnTo>
                    <a:pt x="1453" y="224"/>
                  </a:lnTo>
                  <a:lnTo>
                    <a:pt x="1455" y="222"/>
                  </a:lnTo>
                  <a:lnTo>
                    <a:pt x="1457" y="220"/>
                  </a:lnTo>
                  <a:lnTo>
                    <a:pt x="1458" y="220"/>
                  </a:lnTo>
                  <a:lnTo>
                    <a:pt x="1460" y="218"/>
                  </a:lnTo>
                  <a:lnTo>
                    <a:pt x="1462" y="218"/>
                  </a:lnTo>
                  <a:lnTo>
                    <a:pt x="1464" y="218"/>
                  </a:lnTo>
                  <a:lnTo>
                    <a:pt x="1465" y="220"/>
                  </a:lnTo>
                  <a:lnTo>
                    <a:pt x="1467" y="220"/>
                  </a:lnTo>
                  <a:lnTo>
                    <a:pt x="1469" y="221"/>
                  </a:lnTo>
                  <a:lnTo>
                    <a:pt x="1471" y="221"/>
                  </a:lnTo>
                  <a:lnTo>
                    <a:pt x="1471" y="223"/>
                  </a:lnTo>
                  <a:lnTo>
                    <a:pt x="1472" y="225"/>
                  </a:lnTo>
                  <a:lnTo>
                    <a:pt x="1472" y="228"/>
                  </a:lnTo>
                  <a:lnTo>
                    <a:pt x="1473" y="230"/>
                  </a:lnTo>
                  <a:lnTo>
                    <a:pt x="1471" y="234"/>
                  </a:lnTo>
                  <a:lnTo>
                    <a:pt x="1471" y="237"/>
                  </a:lnTo>
                  <a:lnTo>
                    <a:pt x="1470" y="241"/>
                  </a:lnTo>
                  <a:lnTo>
                    <a:pt x="1470" y="243"/>
                  </a:lnTo>
                  <a:lnTo>
                    <a:pt x="1468" y="247"/>
                  </a:lnTo>
                  <a:lnTo>
                    <a:pt x="1468" y="250"/>
                  </a:lnTo>
                  <a:lnTo>
                    <a:pt x="1467" y="253"/>
                  </a:lnTo>
                  <a:lnTo>
                    <a:pt x="1467" y="255"/>
                  </a:lnTo>
                  <a:lnTo>
                    <a:pt x="1466" y="257"/>
                  </a:lnTo>
                  <a:lnTo>
                    <a:pt x="1466" y="258"/>
                  </a:lnTo>
                  <a:lnTo>
                    <a:pt x="1466" y="259"/>
                  </a:lnTo>
                  <a:lnTo>
                    <a:pt x="1467" y="258"/>
                  </a:lnTo>
                  <a:lnTo>
                    <a:pt x="1468" y="257"/>
                  </a:lnTo>
                  <a:lnTo>
                    <a:pt x="1470" y="254"/>
                  </a:lnTo>
                  <a:lnTo>
                    <a:pt x="1472" y="250"/>
                  </a:lnTo>
                  <a:lnTo>
                    <a:pt x="1476" y="244"/>
                  </a:lnTo>
                  <a:lnTo>
                    <a:pt x="1479" y="239"/>
                  </a:lnTo>
                  <a:lnTo>
                    <a:pt x="1483" y="233"/>
                  </a:lnTo>
                  <a:lnTo>
                    <a:pt x="1487" y="225"/>
                  </a:lnTo>
                  <a:lnTo>
                    <a:pt x="1490" y="218"/>
                  </a:lnTo>
                  <a:lnTo>
                    <a:pt x="1492" y="212"/>
                  </a:lnTo>
                  <a:lnTo>
                    <a:pt x="1496" y="204"/>
                  </a:lnTo>
                  <a:lnTo>
                    <a:pt x="1499" y="198"/>
                  </a:lnTo>
                  <a:lnTo>
                    <a:pt x="1503" y="190"/>
                  </a:lnTo>
                  <a:lnTo>
                    <a:pt x="1505" y="185"/>
                  </a:lnTo>
                  <a:lnTo>
                    <a:pt x="1508" y="180"/>
                  </a:lnTo>
                  <a:lnTo>
                    <a:pt x="1510" y="176"/>
                  </a:lnTo>
                  <a:lnTo>
                    <a:pt x="1513" y="172"/>
                  </a:lnTo>
                  <a:lnTo>
                    <a:pt x="1513" y="171"/>
                  </a:lnTo>
                  <a:lnTo>
                    <a:pt x="1515" y="169"/>
                  </a:lnTo>
                  <a:lnTo>
                    <a:pt x="1518" y="166"/>
                  </a:lnTo>
                  <a:lnTo>
                    <a:pt x="1519" y="165"/>
                  </a:lnTo>
                  <a:lnTo>
                    <a:pt x="1523" y="162"/>
                  </a:lnTo>
                  <a:lnTo>
                    <a:pt x="1525" y="158"/>
                  </a:lnTo>
                  <a:lnTo>
                    <a:pt x="1529" y="154"/>
                  </a:lnTo>
                  <a:lnTo>
                    <a:pt x="1531" y="151"/>
                  </a:lnTo>
                  <a:lnTo>
                    <a:pt x="1535" y="147"/>
                  </a:lnTo>
                  <a:lnTo>
                    <a:pt x="1536" y="143"/>
                  </a:lnTo>
                  <a:lnTo>
                    <a:pt x="1540" y="139"/>
                  </a:lnTo>
                  <a:lnTo>
                    <a:pt x="1542" y="135"/>
                  </a:lnTo>
                  <a:lnTo>
                    <a:pt x="1545" y="131"/>
                  </a:lnTo>
                  <a:lnTo>
                    <a:pt x="1546" y="127"/>
                  </a:lnTo>
                  <a:lnTo>
                    <a:pt x="1549" y="122"/>
                  </a:lnTo>
                  <a:lnTo>
                    <a:pt x="1549" y="120"/>
                  </a:lnTo>
                  <a:lnTo>
                    <a:pt x="1550" y="116"/>
                  </a:lnTo>
                  <a:lnTo>
                    <a:pt x="1550" y="114"/>
                  </a:lnTo>
                  <a:lnTo>
                    <a:pt x="1552" y="110"/>
                  </a:lnTo>
                  <a:lnTo>
                    <a:pt x="1553" y="108"/>
                  </a:lnTo>
                  <a:lnTo>
                    <a:pt x="1555" y="104"/>
                  </a:lnTo>
                  <a:lnTo>
                    <a:pt x="1557" y="102"/>
                  </a:lnTo>
                  <a:lnTo>
                    <a:pt x="1559" y="98"/>
                  </a:lnTo>
                  <a:lnTo>
                    <a:pt x="1559" y="96"/>
                  </a:lnTo>
                  <a:lnTo>
                    <a:pt x="1561" y="94"/>
                  </a:lnTo>
                  <a:lnTo>
                    <a:pt x="1563" y="92"/>
                  </a:lnTo>
                  <a:lnTo>
                    <a:pt x="1565" y="89"/>
                  </a:lnTo>
                  <a:lnTo>
                    <a:pt x="1565" y="88"/>
                  </a:lnTo>
                  <a:lnTo>
                    <a:pt x="1567" y="86"/>
                  </a:lnTo>
                  <a:lnTo>
                    <a:pt x="1567" y="85"/>
                  </a:lnTo>
                  <a:lnTo>
                    <a:pt x="1569" y="83"/>
                  </a:lnTo>
                  <a:lnTo>
                    <a:pt x="1569" y="81"/>
                  </a:lnTo>
                  <a:lnTo>
                    <a:pt x="1569" y="78"/>
                  </a:lnTo>
                  <a:lnTo>
                    <a:pt x="1569" y="76"/>
                  </a:lnTo>
                  <a:lnTo>
                    <a:pt x="1569" y="72"/>
                  </a:lnTo>
                  <a:lnTo>
                    <a:pt x="1568" y="68"/>
                  </a:lnTo>
                  <a:lnTo>
                    <a:pt x="1568" y="65"/>
                  </a:lnTo>
                  <a:lnTo>
                    <a:pt x="1567" y="61"/>
                  </a:lnTo>
                  <a:lnTo>
                    <a:pt x="1567" y="57"/>
                  </a:lnTo>
                  <a:lnTo>
                    <a:pt x="1565" y="54"/>
                  </a:lnTo>
                  <a:lnTo>
                    <a:pt x="1563" y="50"/>
                  </a:lnTo>
                  <a:lnTo>
                    <a:pt x="1561" y="46"/>
                  </a:lnTo>
                  <a:lnTo>
                    <a:pt x="1561" y="42"/>
                  </a:lnTo>
                  <a:lnTo>
                    <a:pt x="1559" y="40"/>
                  </a:lnTo>
                  <a:lnTo>
                    <a:pt x="1557" y="37"/>
                  </a:lnTo>
                  <a:lnTo>
                    <a:pt x="1555" y="35"/>
                  </a:lnTo>
                  <a:lnTo>
                    <a:pt x="1555" y="32"/>
                  </a:lnTo>
                  <a:lnTo>
                    <a:pt x="1553" y="32"/>
                  </a:lnTo>
                  <a:lnTo>
                    <a:pt x="1551" y="30"/>
                  </a:lnTo>
                  <a:lnTo>
                    <a:pt x="1549" y="30"/>
                  </a:lnTo>
                  <a:lnTo>
                    <a:pt x="1549" y="28"/>
                  </a:lnTo>
                  <a:lnTo>
                    <a:pt x="1547" y="28"/>
                  </a:lnTo>
                  <a:lnTo>
                    <a:pt x="1546" y="27"/>
                  </a:lnTo>
                  <a:lnTo>
                    <a:pt x="1544" y="26"/>
                  </a:lnTo>
                  <a:lnTo>
                    <a:pt x="1542" y="24"/>
                  </a:lnTo>
                  <a:lnTo>
                    <a:pt x="1538" y="22"/>
                  </a:lnTo>
                  <a:lnTo>
                    <a:pt x="1536" y="20"/>
                  </a:lnTo>
                  <a:lnTo>
                    <a:pt x="1533" y="18"/>
                  </a:lnTo>
                  <a:lnTo>
                    <a:pt x="1531" y="16"/>
                  </a:lnTo>
                  <a:lnTo>
                    <a:pt x="1526" y="14"/>
                  </a:lnTo>
                  <a:lnTo>
                    <a:pt x="1523" y="10"/>
                  </a:lnTo>
                  <a:lnTo>
                    <a:pt x="1518" y="7"/>
                  </a:lnTo>
                  <a:lnTo>
                    <a:pt x="1515" y="4"/>
                  </a:lnTo>
                  <a:lnTo>
                    <a:pt x="1509" y="3"/>
                  </a:lnTo>
                  <a:lnTo>
                    <a:pt x="1506" y="1"/>
                  </a:lnTo>
                  <a:lnTo>
                    <a:pt x="1500" y="1"/>
                  </a:lnTo>
                  <a:lnTo>
                    <a:pt x="1495" y="0"/>
                  </a:lnTo>
                  <a:lnTo>
                    <a:pt x="1488" y="0"/>
                  </a:lnTo>
                  <a:lnTo>
                    <a:pt x="1483" y="0"/>
                  </a:lnTo>
                  <a:lnTo>
                    <a:pt x="1477" y="0"/>
                  </a:lnTo>
                  <a:lnTo>
                    <a:pt x="1471" y="0"/>
                  </a:lnTo>
                  <a:lnTo>
                    <a:pt x="1465" y="2"/>
                  </a:lnTo>
                  <a:lnTo>
                    <a:pt x="1459" y="2"/>
                  </a:lnTo>
                  <a:lnTo>
                    <a:pt x="1453" y="4"/>
                  </a:lnTo>
                  <a:lnTo>
                    <a:pt x="1450" y="4"/>
                  </a:lnTo>
                  <a:lnTo>
                    <a:pt x="1445" y="5"/>
                  </a:lnTo>
                  <a:lnTo>
                    <a:pt x="1442" y="5"/>
                  </a:lnTo>
                  <a:lnTo>
                    <a:pt x="1440" y="5"/>
                  </a:lnTo>
                  <a:lnTo>
                    <a:pt x="1440" y="4"/>
                  </a:lnTo>
                  <a:lnTo>
                    <a:pt x="1436" y="4"/>
                  </a:lnTo>
                  <a:lnTo>
                    <a:pt x="1432" y="3"/>
                  </a:lnTo>
                  <a:lnTo>
                    <a:pt x="1427" y="4"/>
                  </a:lnTo>
                  <a:lnTo>
                    <a:pt x="1422" y="4"/>
                  </a:lnTo>
                  <a:lnTo>
                    <a:pt x="1415" y="6"/>
                  </a:lnTo>
                  <a:lnTo>
                    <a:pt x="1409" y="6"/>
                  </a:lnTo>
                  <a:lnTo>
                    <a:pt x="1401" y="8"/>
                  </a:lnTo>
                  <a:lnTo>
                    <a:pt x="1394" y="9"/>
                  </a:lnTo>
                  <a:lnTo>
                    <a:pt x="1387" y="12"/>
                  </a:lnTo>
                  <a:lnTo>
                    <a:pt x="1379" y="14"/>
                  </a:lnTo>
                  <a:lnTo>
                    <a:pt x="1372" y="16"/>
                  </a:lnTo>
                  <a:lnTo>
                    <a:pt x="1365" y="18"/>
                  </a:lnTo>
                  <a:lnTo>
                    <a:pt x="1359" y="20"/>
                  </a:lnTo>
                  <a:lnTo>
                    <a:pt x="1354" y="22"/>
                  </a:lnTo>
                  <a:lnTo>
                    <a:pt x="1350" y="24"/>
                  </a:lnTo>
                  <a:lnTo>
                    <a:pt x="1348" y="24"/>
                  </a:lnTo>
                  <a:lnTo>
                    <a:pt x="1346" y="26"/>
                  </a:lnTo>
                  <a:lnTo>
                    <a:pt x="1345" y="26"/>
                  </a:lnTo>
                  <a:lnTo>
                    <a:pt x="1343" y="27"/>
                  </a:lnTo>
                  <a:lnTo>
                    <a:pt x="1342" y="27"/>
                  </a:lnTo>
                  <a:lnTo>
                    <a:pt x="1339" y="28"/>
                  </a:lnTo>
                  <a:lnTo>
                    <a:pt x="1337" y="29"/>
                  </a:lnTo>
                  <a:lnTo>
                    <a:pt x="1333" y="31"/>
                  </a:lnTo>
                  <a:lnTo>
                    <a:pt x="1332" y="31"/>
                  </a:lnTo>
                  <a:lnTo>
                    <a:pt x="1327" y="33"/>
                  </a:lnTo>
                  <a:lnTo>
                    <a:pt x="1323" y="35"/>
                  </a:lnTo>
                  <a:lnTo>
                    <a:pt x="1317" y="37"/>
                  </a:lnTo>
                  <a:lnTo>
                    <a:pt x="1313" y="38"/>
                  </a:lnTo>
                  <a:lnTo>
                    <a:pt x="1307" y="42"/>
                  </a:lnTo>
                  <a:lnTo>
                    <a:pt x="1301" y="44"/>
                  </a:lnTo>
                  <a:lnTo>
                    <a:pt x="1294" y="47"/>
                  </a:lnTo>
                  <a:lnTo>
                    <a:pt x="1287" y="49"/>
                  </a:lnTo>
                  <a:lnTo>
                    <a:pt x="1279" y="54"/>
                  </a:lnTo>
                  <a:lnTo>
                    <a:pt x="1271" y="57"/>
                  </a:lnTo>
                  <a:lnTo>
                    <a:pt x="1264" y="61"/>
                  </a:lnTo>
                  <a:lnTo>
                    <a:pt x="1257" y="65"/>
                  </a:lnTo>
                  <a:lnTo>
                    <a:pt x="1249" y="68"/>
                  </a:lnTo>
                  <a:lnTo>
                    <a:pt x="1244" y="72"/>
                  </a:lnTo>
                  <a:lnTo>
                    <a:pt x="1238" y="76"/>
                  </a:lnTo>
                  <a:lnTo>
                    <a:pt x="1233" y="80"/>
                  </a:lnTo>
                  <a:lnTo>
                    <a:pt x="1227" y="84"/>
                  </a:lnTo>
                  <a:lnTo>
                    <a:pt x="1221" y="87"/>
                  </a:lnTo>
                  <a:lnTo>
                    <a:pt x="1217" y="91"/>
                  </a:lnTo>
                  <a:lnTo>
                    <a:pt x="1213" y="93"/>
                  </a:lnTo>
                  <a:lnTo>
                    <a:pt x="1209" y="96"/>
                  </a:lnTo>
                  <a:lnTo>
                    <a:pt x="1206" y="98"/>
                  </a:lnTo>
                  <a:lnTo>
                    <a:pt x="1204" y="100"/>
                  </a:lnTo>
                  <a:lnTo>
                    <a:pt x="1203" y="101"/>
                  </a:lnTo>
                  <a:lnTo>
                    <a:pt x="1199" y="104"/>
                  </a:lnTo>
                  <a:lnTo>
                    <a:pt x="1195" y="106"/>
                  </a:lnTo>
                  <a:lnTo>
                    <a:pt x="1189" y="110"/>
                  </a:lnTo>
                  <a:lnTo>
                    <a:pt x="1183" y="115"/>
                  </a:lnTo>
                  <a:lnTo>
                    <a:pt x="1174" y="122"/>
                  </a:lnTo>
                  <a:lnTo>
                    <a:pt x="1165" y="127"/>
                  </a:lnTo>
                  <a:lnTo>
                    <a:pt x="1156" y="135"/>
                  </a:lnTo>
                  <a:lnTo>
                    <a:pt x="1146" y="140"/>
                  </a:lnTo>
                  <a:lnTo>
                    <a:pt x="1136" y="148"/>
                  </a:lnTo>
                  <a:lnTo>
                    <a:pt x="1126" y="155"/>
                  </a:lnTo>
                  <a:lnTo>
                    <a:pt x="1117" y="162"/>
                  </a:lnTo>
                  <a:lnTo>
                    <a:pt x="1109" y="167"/>
                  </a:lnTo>
                  <a:lnTo>
                    <a:pt x="1101" y="173"/>
                  </a:lnTo>
                  <a:lnTo>
                    <a:pt x="1095" y="177"/>
                  </a:lnTo>
                  <a:lnTo>
                    <a:pt x="1091" y="181"/>
                  </a:lnTo>
                  <a:lnTo>
                    <a:pt x="1089" y="182"/>
                  </a:lnTo>
                  <a:lnTo>
                    <a:pt x="1085" y="186"/>
                  </a:lnTo>
                  <a:lnTo>
                    <a:pt x="1080" y="190"/>
                  </a:lnTo>
                  <a:lnTo>
                    <a:pt x="1073" y="197"/>
                  </a:lnTo>
                  <a:lnTo>
                    <a:pt x="1065" y="203"/>
                  </a:lnTo>
                  <a:lnTo>
                    <a:pt x="1055" y="212"/>
                  </a:lnTo>
                  <a:lnTo>
                    <a:pt x="1045" y="220"/>
                  </a:lnTo>
                  <a:lnTo>
                    <a:pt x="1034" y="230"/>
                  </a:lnTo>
                  <a:lnTo>
                    <a:pt x="1023" y="238"/>
                  </a:lnTo>
                  <a:lnTo>
                    <a:pt x="1012" y="248"/>
                  </a:lnTo>
                  <a:lnTo>
                    <a:pt x="1001" y="257"/>
                  </a:lnTo>
                  <a:lnTo>
                    <a:pt x="990" y="266"/>
                  </a:lnTo>
                  <a:lnTo>
                    <a:pt x="982" y="273"/>
                  </a:lnTo>
                  <a:lnTo>
                    <a:pt x="973" y="281"/>
                  </a:lnTo>
                  <a:lnTo>
                    <a:pt x="967" y="286"/>
                  </a:lnTo>
                  <a:lnTo>
                    <a:pt x="962" y="290"/>
                  </a:lnTo>
                  <a:lnTo>
                    <a:pt x="960" y="291"/>
                  </a:lnTo>
                  <a:lnTo>
                    <a:pt x="958" y="293"/>
                  </a:lnTo>
                  <a:lnTo>
                    <a:pt x="953" y="296"/>
                  </a:lnTo>
                  <a:lnTo>
                    <a:pt x="947" y="301"/>
                  </a:lnTo>
                  <a:lnTo>
                    <a:pt x="940" y="306"/>
                  </a:lnTo>
                  <a:lnTo>
                    <a:pt x="931" y="314"/>
                  </a:lnTo>
                  <a:lnTo>
                    <a:pt x="921" y="321"/>
                  </a:lnTo>
                  <a:lnTo>
                    <a:pt x="910" y="330"/>
                  </a:lnTo>
                  <a:lnTo>
                    <a:pt x="901" y="338"/>
                  </a:lnTo>
                  <a:lnTo>
                    <a:pt x="889" y="347"/>
                  </a:lnTo>
                  <a:lnTo>
                    <a:pt x="879" y="354"/>
                  </a:lnTo>
                  <a:lnTo>
                    <a:pt x="869" y="362"/>
                  </a:lnTo>
                  <a:lnTo>
                    <a:pt x="861" y="368"/>
                  </a:lnTo>
                  <a:lnTo>
                    <a:pt x="853" y="373"/>
                  </a:lnTo>
                  <a:lnTo>
                    <a:pt x="848" y="377"/>
                  </a:lnTo>
                  <a:lnTo>
                    <a:pt x="844" y="379"/>
                  </a:lnTo>
                  <a:lnTo>
                    <a:pt x="843" y="379"/>
                  </a:lnTo>
                  <a:lnTo>
                    <a:pt x="833" y="371"/>
                  </a:lnTo>
                  <a:lnTo>
                    <a:pt x="824" y="363"/>
                  </a:lnTo>
                  <a:lnTo>
                    <a:pt x="814" y="354"/>
                  </a:lnTo>
                  <a:lnTo>
                    <a:pt x="804" y="345"/>
                  </a:lnTo>
                  <a:lnTo>
                    <a:pt x="793" y="336"/>
                  </a:lnTo>
                  <a:lnTo>
                    <a:pt x="784" y="327"/>
                  </a:lnTo>
                  <a:lnTo>
                    <a:pt x="773" y="318"/>
                  </a:lnTo>
                  <a:lnTo>
                    <a:pt x="764" y="309"/>
                  </a:lnTo>
                  <a:lnTo>
                    <a:pt x="754" y="301"/>
                  </a:lnTo>
                  <a:lnTo>
                    <a:pt x="745" y="293"/>
                  </a:lnTo>
                  <a:lnTo>
                    <a:pt x="736" y="287"/>
                  </a:lnTo>
                  <a:lnTo>
                    <a:pt x="728" y="280"/>
                  </a:lnTo>
                  <a:lnTo>
                    <a:pt x="721" y="276"/>
                  </a:lnTo>
                  <a:lnTo>
                    <a:pt x="715" y="271"/>
                  </a:lnTo>
                  <a:lnTo>
                    <a:pt x="711" y="268"/>
                  </a:lnTo>
                  <a:lnTo>
                    <a:pt x="708" y="264"/>
                  </a:lnTo>
                  <a:lnTo>
                    <a:pt x="702" y="262"/>
                  </a:lnTo>
                  <a:lnTo>
                    <a:pt x="694" y="257"/>
                  </a:lnTo>
                  <a:lnTo>
                    <a:pt x="684" y="251"/>
                  </a:lnTo>
                  <a:lnTo>
                    <a:pt x="674" y="243"/>
                  </a:lnTo>
                  <a:lnTo>
                    <a:pt x="661" y="234"/>
                  </a:lnTo>
                  <a:lnTo>
                    <a:pt x="648" y="224"/>
                  </a:lnTo>
                  <a:lnTo>
                    <a:pt x="634" y="215"/>
                  </a:lnTo>
                  <a:lnTo>
                    <a:pt x="621" y="204"/>
                  </a:lnTo>
                  <a:lnTo>
                    <a:pt x="606" y="195"/>
                  </a:lnTo>
                  <a:lnTo>
                    <a:pt x="593" y="186"/>
                  </a:lnTo>
                  <a:lnTo>
                    <a:pt x="580" y="177"/>
                  </a:lnTo>
                  <a:lnTo>
                    <a:pt x="568" y="168"/>
                  </a:lnTo>
                  <a:lnTo>
                    <a:pt x="556" y="162"/>
                  </a:lnTo>
                  <a:lnTo>
                    <a:pt x="547" y="156"/>
                  </a:lnTo>
                  <a:lnTo>
                    <a:pt x="539" y="152"/>
                  </a:lnTo>
                  <a:lnTo>
                    <a:pt x="535" y="148"/>
                  </a:lnTo>
                  <a:lnTo>
                    <a:pt x="529" y="148"/>
                  </a:lnTo>
                  <a:lnTo>
                    <a:pt x="524" y="146"/>
                  </a:lnTo>
                  <a:lnTo>
                    <a:pt x="518" y="145"/>
                  </a:lnTo>
                  <a:lnTo>
                    <a:pt x="512" y="143"/>
                  </a:lnTo>
                  <a:lnTo>
                    <a:pt x="505" y="142"/>
                  </a:lnTo>
                  <a:lnTo>
                    <a:pt x="498" y="140"/>
                  </a:lnTo>
                  <a:lnTo>
                    <a:pt x="491" y="138"/>
                  </a:lnTo>
                  <a:lnTo>
                    <a:pt x="485" y="136"/>
                  </a:lnTo>
                  <a:lnTo>
                    <a:pt x="477" y="136"/>
                  </a:lnTo>
                  <a:lnTo>
                    <a:pt x="470" y="134"/>
                  </a:lnTo>
                  <a:lnTo>
                    <a:pt x="463" y="133"/>
                  </a:lnTo>
                  <a:lnTo>
                    <a:pt x="457" y="131"/>
                  </a:lnTo>
                  <a:lnTo>
                    <a:pt x="450" y="131"/>
                  </a:lnTo>
                  <a:lnTo>
                    <a:pt x="444" y="129"/>
                  </a:lnTo>
                  <a:lnTo>
                    <a:pt x="439" y="129"/>
                  </a:lnTo>
                  <a:lnTo>
                    <a:pt x="435" y="127"/>
                  </a:lnTo>
                  <a:lnTo>
                    <a:pt x="427" y="127"/>
                  </a:lnTo>
                  <a:lnTo>
                    <a:pt x="418" y="126"/>
                  </a:lnTo>
                  <a:lnTo>
                    <a:pt x="406" y="126"/>
                  </a:lnTo>
                  <a:lnTo>
                    <a:pt x="393" y="125"/>
                  </a:lnTo>
                  <a:lnTo>
                    <a:pt x="377" y="125"/>
                  </a:lnTo>
                  <a:lnTo>
                    <a:pt x="362" y="123"/>
                  </a:lnTo>
                  <a:lnTo>
                    <a:pt x="345" y="123"/>
                  </a:lnTo>
                  <a:lnTo>
                    <a:pt x="328" y="121"/>
                  </a:lnTo>
                  <a:lnTo>
                    <a:pt x="311" y="121"/>
                  </a:lnTo>
                  <a:lnTo>
                    <a:pt x="294" y="120"/>
                  </a:lnTo>
                  <a:lnTo>
                    <a:pt x="278" y="120"/>
                  </a:lnTo>
                  <a:lnTo>
                    <a:pt x="265" y="118"/>
                  </a:lnTo>
                  <a:lnTo>
                    <a:pt x="251" y="118"/>
                  </a:lnTo>
                  <a:lnTo>
                    <a:pt x="241" y="118"/>
                  </a:lnTo>
                  <a:lnTo>
                    <a:pt x="232" y="118"/>
                  </a:lnTo>
                  <a:lnTo>
                    <a:pt x="228" y="116"/>
                  </a:lnTo>
                  <a:lnTo>
                    <a:pt x="223" y="116"/>
                  </a:lnTo>
                  <a:lnTo>
                    <a:pt x="220" y="116"/>
                  </a:lnTo>
                  <a:lnTo>
                    <a:pt x="214" y="116"/>
                  </a:lnTo>
                  <a:lnTo>
                    <a:pt x="210" y="116"/>
                  </a:lnTo>
                  <a:lnTo>
                    <a:pt x="205" y="116"/>
                  </a:lnTo>
                  <a:lnTo>
                    <a:pt x="200" y="116"/>
                  </a:lnTo>
                  <a:lnTo>
                    <a:pt x="194" y="116"/>
                  </a:lnTo>
                  <a:lnTo>
                    <a:pt x="190" y="115"/>
                  </a:lnTo>
                  <a:lnTo>
                    <a:pt x="184" y="115"/>
                  </a:lnTo>
                  <a:lnTo>
                    <a:pt x="179" y="115"/>
                  </a:lnTo>
                  <a:lnTo>
                    <a:pt x="173" y="115"/>
                  </a:lnTo>
                  <a:lnTo>
                    <a:pt x="170" y="115"/>
                  </a:lnTo>
                  <a:lnTo>
                    <a:pt x="165" y="116"/>
                  </a:lnTo>
                  <a:lnTo>
                    <a:pt x="162" y="116"/>
                  </a:lnTo>
                  <a:lnTo>
                    <a:pt x="159" y="116"/>
                  </a:lnTo>
                  <a:lnTo>
                    <a:pt x="158" y="116"/>
                  </a:lnTo>
                  <a:lnTo>
                    <a:pt x="155" y="118"/>
                  </a:lnTo>
                  <a:lnTo>
                    <a:pt x="153" y="118"/>
                  </a:lnTo>
                  <a:lnTo>
                    <a:pt x="151" y="120"/>
                  </a:lnTo>
                  <a:lnTo>
                    <a:pt x="149" y="122"/>
                  </a:lnTo>
                  <a:lnTo>
                    <a:pt x="145" y="125"/>
                  </a:lnTo>
                  <a:lnTo>
                    <a:pt x="143" y="126"/>
                  </a:lnTo>
                  <a:lnTo>
                    <a:pt x="142" y="128"/>
                  </a:lnTo>
                  <a:lnTo>
                    <a:pt x="140" y="130"/>
                  </a:lnTo>
                  <a:lnTo>
                    <a:pt x="136" y="134"/>
                  </a:lnTo>
                  <a:lnTo>
                    <a:pt x="134" y="135"/>
                  </a:lnTo>
                  <a:lnTo>
                    <a:pt x="132" y="137"/>
                  </a:lnTo>
                  <a:lnTo>
                    <a:pt x="130" y="139"/>
                  </a:lnTo>
                  <a:lnTo>
                    <a:pt x="128" y="141"/>
                  </a:lnTo>
                  <a:lnTo>
                    <a:pt x="126" y="143"/>
                  </a:lnTo>
                  <a:lnTo>
                    <a:pt x="124" y="143"/>
                  </a:lnTo>
                  <a:lnTo>
                    <a:pt x="123" y="143"/>
                  </a:lnTo>
                  <a:lnTo>
                    <a:pt x="121" y="144"/>
                  </a:lnTo>
                  <a:lnTo>
                    <a:pt x="119" y="144"/>
                  </a:lnTo>
                  <a:lnTo>
                    <a:pt x="117" y="144"/>
                  </a:lnTo>
                  <a:lnTo>
                    <a:pt x="116" y="144"/>
                  </a:lnTo>
                  <a:lnTo>
                    <a:pt x="114" y="144"/>
                  </a:lnTo>
                  <a:lnTo>
                    <a:pt x="112" y="144"/>
                  </a:lnTo>
                  <a:lnTo>
                    <a:pt x="111" y="144"/>
                  </a:lnTo>
                  <a:lnTo>
                    <a:pt x="109" y="143"/>
                  </a:lnTo>
                  <a:lnTo>
                    <a:pt x="107" y="143"/>
                  </a:lnTo>
                  <a:lnTo>
                    <a:pt x="105" y="143"/>
                  </a:lnTo>
                  <a:lnTo>
                    <a:pt x="103" y="143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7" y="142"/>
                  </a:lnTo>
                  <a:lnTo>
                    <a:pt x="95" y="142"/>
                  </a:lnTo>
                  <a:lnTo>
                    <a:pt x="91" y="143"/>
                  </a:lnTo>
                  <a:lnTo>
                    <a:pt x="88" y="144"/>
                  </a:lnTo>
                  <a:lnTo>
                    <a:pt x="84" y="145"/>
                  </a:lnTo>
                  <a:lnTo>
                    <a:pt x="83" y="145"/>
                  </a:lnTo>
                  <a:lnTo>
                    <a:pt x="79" y="146"/>
                  </a:lnTo>
                  <a:lnTo>
                    <a:pt x="75" y="146"/>
                  </a:lnTo>
                  <a:lnTo>
                    <a:pt x="71" y="146"/>
                  </a:lnTo>
                  <a:lnTo>
                    <a:pt x="68" y="146"/>
                  </a:lnTo>
                  <a:lnTo>
                    <a:pt x="64" y="148"/>
                  </a:lnTo>
                  <a:lnTo>
                    <a:pt x="61" y="148"/>
                  </a:lnTo>
                  <a:lnTo>
                    <a:pt x="57" y="150"/>
                  </a:lnTo>
                  <a:lnTo>
                    <a:pt x="54" y="150"/>
                  </a:lnTo>
                  <a:lnTo>
                    <a:pt x="50" y="152"/>
                  </a:lnTo>
                  <a:lnTo>
                    <a:pt x="47" y="153"/>
                  </a:lnTo>
                  <a:lnTo>
                    <a:pt x="45" y="155"/>
                  </a:lnTo>
                  <a:lnTo>
                    <a:pt x="43" y="155"/>
                  </a:lnTo>
                  <a:lnTo>
                    <a:pt x="41" y="156"/>
                  </a:lnTo>
                  <a:lnTo>
                    <a:pt x="40" y="157"/>
                  </a:lnTo>
                  <a:lnTo>
                    <a:pt x="38" y="159"/>
                  </a:lnTo>
                  <a:lnTo>
                    <a:pt x="37" y="159"/>
                  </a:lnTo>
                  <a:lnTo>
                    <a:pt x="35" y="161"/>
                  </a:lnTo>
                  <a:lnTo>
                    <a:pt x="33" y="163"/>
                  </a:lnTo>
                  <a:lnTo>
                    <a:pt x="31" y="165"/>
                  </a:lnTo>
                  <a:lnTo>
                    <a:pt x="29" y="166"/>
                  </a:lnTo>
                  <a:lnTo>
                    <a:pt x="29" y="168"/>
                  </a:lnTo>
                  <a:lnTo>
                    <a:pt x="27" y="170"/>
                  </a:lnTo>
                  <a:lnTo>
                    <a:pt x="25" y="172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8"/>
                  </a:lnTo>
                  <a:lnTo>
                    <a:pt x="21" y="180"/>
                  </a:lnTo>
                  <a:lnTo>
                    <a:pt x="19" y="182"/>
                  </a:lnTo>
                  <a:lnTo>
                    <a:pt x="19" y="184"/>
                  </a:lnTo>
                  <a:lnTo>
                    <a:pt x="17" y="186"/>
                  </a:lnTo>
                  <a:lnTo>
                    <a:pt x="17" y="188"/>
                  </a:lnTo>
                  <a:lnTo>
                    <a:pt x="17" y="190"/>
                  </a:lnTo>
                  <a:lnTo>
                    <a:pt x="17" y="192"/>
                  </a:lnTo>
                  <a:lnTo>
                    <a:pt x="15" y="194"/>
                  </a:lnTo>
                  <a:lnTo>
                    <a:pt x="15" y="196"/>
                  </a:lnTo>
                  <a:lnTo>
                    <a:pt x="15" y="198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5" y="203"/>
                  </a:lnTo>
                  <a:lnTo>
                    <a:pt x="15" y="204"/>
                  </a:lnTo>
                  <a:lnTo>
                    <a:pt x="13" y="207"/>
                  </a:lnTo>
                  <a:lnTo>
                    <a:pt x="13" y="210"/>
                  </a:lnTo>
                  <a:lnTo>
                    <a:pt x="13" y="213"/>
                  </a:lnTo>
                  <a:lnTo>
                    <a:pt x="15" y="217"/>
                  </a:lnTo>
                  <a:lnTo>
                    <a:pt x="15" y="223"/>
                  </a:lnTo>
                  <a:lnTo>
                    <a:pt x="17" y="227"/>
                  </a:lnTo>
                  <a:lnTo>
                    <a:pt x="19" y="233"/>
                  </a:lnTo>
                  <a:lnTo>
                    <a:pt x="21" y="237"/>
                  </a:lnTo>
                  <a:lnTo>
                    <a:pt x="22" y="243"/>
                  </a:lnTo>
                  <a:lnTo>
                    <a:pt x="24" y="248"/>
                  </a:lnTo>
                  <a:lnTo>
                    <a:pt x="26" y="254"/>
                  </a:lnTo>
                  <a:lnTo>
                    <a:pt x="27" y="258"/>
                  </a:lnTo>
                  <a:lnTo>
                    <a:pt x="27" y="262"/>
                  </a:lnTo>
                  <a:lnTo>
                    <a:pt x="29" y="265"/>
                  </a:lnTo>
                  <a:lnTo>
                    <a:pt x="30" y="267"/>
                  </a:lnTo>
                  <a:lnTo>
                    <a:pt x="32" y="268"/>
                  </a:lnTo>
                  <a:lnTo>
                    <a:pt x="31" y="271"/>
                  </a:lnTo>
                  <a:lnTo>
                    <a:pt x="31" y="272"/>
                  </a:lnTo>
                  <a:lnTo>
                    <a:pt x="30" y="276"/>
                  </a:lnTo>
                  <a:lnTo>
                    <a:pt x="30" y="279"/>
                  </a:lnTo>
                  <a:lnTo>
                    <a:pt x="28" y="283"/>
                  </a:lnTo>
                  <a:lnTo>
                    <a:pt x="27" y="287"/>
                  </a:lnTo>
                  <a:lnTo>
                    <a:pt x="26" y="291"/>
                  </a:lnTo>
                  <a:lnTo>
                    <a:pt x="26" y="294"/>
                  </a:lnTo>
                  <a:lnTo>
                    <a:pt x="24" y="299"/>
                  </a:lnTo>
                  <a:lnTo>
                    <a:pt x="23" y="303"/>
                  </a:lnTo>
                  <a:lnTo>
                    <a:pt x="21" y="307"/>
                  </a:lnTo>
                  <a:lnTo>
                    <a:pt x="21" y="310"/>
                  </a:lnTo>
                  <a:lnTo>
                    <a:pt x="19" y="314"/>
                  </a:lnTo>
                  <a:lnTo>
                    <a:pt x="19" y="316"/>
                  </a:lnTo>
                  <a:lnTo>
                    <a:pt x="19" y="318"/>
                  </a:lnTo>
                  <a:lnTo>
                    <a:pt x="19" y="319"/>
                  </a:lnTo>
                  <a:lnTo>
                    <a:pt x="19" y="321"/>
                  </a:lnTo>
                  <a:lnTo>
                    <a:pt x="20" y="323"/>
                  </a:lnTo>
                  <a:lnTo>
                    <a:pt x="21" y="327"/>
                  </a:lnTo>
                  <a:lnTo>
                    <a:pt x="23" y="330"/>
                  </a:lnTo>
                  <a:lnTo>
                    <a:pt x="25" y="335"/>
                  </a:lnTo>
                  <a:lnTo>
                    <a:pt x="27" y="339"/>
                  </a:lnTo>
                  <a:lnTo>
                    <a:pt x="29" y="344"/>
                  </a:lnTo>
                  <a:lnTo>
                    <a:pt x="32" y="348"/>
                  </a:lnTo>
                  <a:lnTo>
                    <a:pt x="34" y="353"/>
                  </a:lnTo>
                  <a:lnTo>
                    <a:pt x="36" y="358"/>
                  </a:lnTo>
                  <a:lnTo>
                    <a:pt x="38" y="362"/>
                  </a:lnTo>
                  <a:lnTo>
                    <a:pt x="42" y="366"/>
                  </a:lnTo>
                  <a:lnTo>
                    <a:pt x="44" y="370"/>
                  </a:lnTo>
                  <a:lnTo>
                    <a:pt x="46" y="373"/>
                  </a:lnTo>
                  <a:lnTo>
                    <a:pt x="47" y="376"/>
                  </a:lnTo>
                  <a:lnTo>
                    <a:pt x="49" y="377"/>
                  </a:lnTo>
                  <a:lnTo>
                    <a:pt x="50" y="380"/>
                  </a:lnTo>
                  <a:lnTo>
                    <a:pt x="52" y="382"/>
                  </a:lnTo>
                  <a:lnTo>
                    <a:pt x="54" y="386"/>
                  </a:lnTo>
                  <a:lnTo>
                    <a:pt x="57" y="389"/>
                  </a:lnTo>
                  <a:lnTo>
                    <a:pt x="61" y="394"/>
                  </a:lnTo>
                  <a:lnTo>
                    <a:pt x="64" y="398"/>
                  </a:lnTo>
                  <a:lnTo>
                    <a:pt x="68" y="404"/>
                  </a:lnTo>
                  <a:lnTo>
                    <a:pt x="73" y="407"/>
                  </a:lnTo>
                  <a:lnTo>
                    <a:pt x="76" y="413"/>
                  </a:lnTo>
                  <a:lnTo>
                    <a:pt x="80" y="417"/>
                  </a:lnTo>
                  <a:lnTo>
                    <a:pt x="84" y="422"/>
                  </a:lnTo>
                  <a:lnTo>
                    <a:pt x="87" y="426"/>
                  </a:lnTo>
                  <a:lnTo>
                    <a:pt x="89" y="429"/>
                  </a:lnTo>
                  <a:lnTo>
                    <a:pt x="93" y="432"/>
                  </a:lnTo>
                  <a:lnTo>
                    <a:pt x="95" y="434"/>
                  </a:lnTo>
                  <a:lnTo>
                    <a:pt x="97" y="435"/>
                  </a:lnTo>
                  <a:lnTo>
                    <a:pt x="99" y="437"/>
                  </a:lnTo>
                  <a:lnTo>
                    <a:pt x="101" y="438"/>
                  </a:lnTo>
                  <a:lnTo>
                    <a:pt x="104" y="441"/>
                  </a:lnTo>
                  <a:lnTo>
                    <a:pt x="107" y="444"/>
                  </a:lnTo>
                  <a:lnTo>
                    <a:pt x="111" y="448"/>
                  </a:lnTo>
                  <a:lnTo>
                    <a:pt x="115" y="452"/>
                  </a:lnTo>
                  <a:lnTo>
                    <a:pt x="119" y="455"/>
                  </a:lnTo>
                  <a:lnTo>
                    <a:pt x="125" y="459"/>
                  </a:lnTo>
                  <a:lnTo>
                    <a:pt x="129" y="465"/>
                  </a:lnTo>
                  <a:lnTo>
                    <a:pt x="133" y="468"/>
                  </a:lnTo>
                  <a:lnTo>
                    <a:pt x="137" y="473"/>
                  </a:lnTo>
                  <a:lnTo>
                    <a:pt x="143" y="477"/>
                  </a:lnTo>
                  <a:lnTo>
                    <a:pt x="147" y="480"/>
                  </a:lnTo>
                  <a:lnTo>
                    <a:pt x="151" y="483"/>
                  </a:lnTo>
                  <a:lnTo>
                    <a:pt x="153" y="485"/>
                  </a:lnTo>
                  <a:lnTo>
                    <a:pt x="156" y="485"/>
                  </a:lnTo>
                  <a:lnTo>
                    <a:pt x="158" y="487"/>
                  </a:lnTo>
                  <a:lnTo>
                    <a:pt x="162" y="489"/>
                  </a:lnTo>
                  <a:lnTo>
                    <a:pt x="168" y="492"/>
                  </a:lnTo>
                  <a:lnTo>
                    <a:pt x="175" y="495"/>
                  </a:lnTo>
                  <a:lnTo>
                    <a:pt x="183" y="501"/>
                  </a:lnTo>
                  <a:lnTo>
                    <a:pt x="192" y="505"/>
                  </a:lnTo>
                  <a:lnTo>
                    <a:pt x="202" y="511"/>
                  </a:lnTo>
                  <a:lnTo>
                    <a:pt x="212" y="515"/>
                  </a:lnTo>
                  <a:lnTo>
                    <a:pt x="221" y="520"/>
                  </a:lnTo>
                  <a:lnTo>
                    <a:pt x="231" y="526"/>
                  </a:lnTo>
                  <a:lnTo>
                    <a:pt x="240" y="532"/>
                  </a:lnTo>
                  <a:lnTo>
                    <a:pt x="249" y="535"/>
                  </a:lnTo>
                  <a:lnTo>
                    <a:pt x="255" y="540"/>
                  </a:lnTo>
                  <a:lnTo>
                    <a:pt x="262" y="543"/>
                  </a:lnTo>
                  <a:lnTo>
                    <a:pt x="267" y="546"/>
                  </a:lnTo>
                  <a:lnTo>
                    <a:pt x="270" y="548"/>
                  </a:lnTo>
                  <a:lnTo>
                    <a:pt x="271" y="552"/>
                  </a:lnTo>
                  <a:lnTo>
                    <a:pt x="276" y="553"/>
                  </a:lnTo>
                  <a:lnTo>
                    <a:pt x="281" y="556"/>
                  </a:lnTo>
                  <a:lnTo>
                    <a:pt x="287" y="558"/>
                  </a:lnTo>
                  <a:lnTo>
                    <a:pt x="294" y="562"/>
                  </a:lnTo>
                  <a:lnTo>
                    <a:pt x="301" y="564"/>
                  </a:lnTo>
                  <a:lnTo>
                    <a:pt x="309" y="568"/>
                  </a:lnTo>
                  <a:lnTo>
                    <a:pt x="318" y="570"/>
                  </a:lnTo>
                  <a:lnTo>
                    <a:pt x="326" y="574"/>
                  </a:lnTo>
                  <a:lnTo>
                    <a:pt x="333" y="576"/>
                  </a:lnTo>
                  <a:lnTo>
                    <a:pt x="340" y="579"/>
                  </a:lnTo>
                  <a:lnTo>
                    <a:pt x="348" y="581"/>
                  </a:lnTo>
                  <a:lnTo>
                    <a:pt x="352" y="583"/>
                  </a:lnTo>
                  <a:lnTo>
                    <a:pt x="357" y="584"/>
                  </a:lnTo>
                  <a:lnTo>
                    <a:pt x="359" y="584"/>
                  </a:lnTo>
                  <a:lnTo>
                    <a:pt x="362" y="584"/>
                  </a:lnTo>
                  <a:lnTo>
                    <a:pt x="361" y="584"/>
                  </a:lnTo>
                  <a:lnTo>
                    <a:pt x="359" y="582"/>
                  </a:lnTo>
                  <a:lnTo>
                    <a:pt x="355" y="579"/>
                  </a:lnTo>
                  <a:lnTo>
                    <a:pt x="350" y="575"/>
                  </a:lnTo>
                  <a:lnTo>
                    <a:pt x="343" y="572"/>
                  </a:lnTo>
                  <a:lnTo>
                    <a:pt x="337" y="566"/>
                  </a:lnTo>
                  <a:lnTo>
                    <a:pt x="329" y="560"/>
                  </a:lnTo>
                  <a:lnTo>
                    <a:pt x="323" y="555"/>
                  </a:lnTo>
                  <a:lnTo>
                    <a:pt x="314" y="549"/>
                  </a:lnTo>
                  <a:lnTo>
                    <a:pt x="307" y="543"/>
                  </a:lnTo>
                  <a:lnTo>
                    <a:pt x="299" y="538"/>
                  </a:lnTo>
                  <a:lnTo>
                    <a:pt x="293" y="532"/>
                  </a:lnTo>
                  <a:lnTo>
                    <a:pt x="287" y="527"/>
                  </a:lnTo>
                  <a:lnTo>
                    <a:pt x="281" y="522"/>
                  </a:lnTo>
                  <a:lnTo>
                    <a:pt x="277" y="518"/>
                  </a:lnTo>
                  <a:lnTo>
                    <a:pt x="276" y="514"/>
                  </a:lnTo>
                  <a:lnTo>
                    <a:pt x="273" y="512"/>
                  </a:lnTo>
                  <a:lnTo>
                    <a:pt x="271" y="509"/>
                  </a:lnTo>
                  <a:lnTo>
                    <a:pt x="268" y="506"/>
                  </a:lnTo>
                  <a:lnTo>
                    <a:pt x="265" y="502"/>
                  </a:lnTo>
                  <a:lnTo>
                    <a:pt x="261" y="498"/>
                  </a:lnTo>
                  <a:lnTo>
                    <a:pt x="258" y="495"/>
                  </a:lnTo>
                  <a:lnTo>
                    <a:pt x="254" y="491"/>
                  </a:lnTo>
                  <a:lnTo>
                    <a:pt x="250" y="486"/>
                  </a:lnTo>
                  <a:lnTo>
                    <a:pt x="247" y="482"/>
                  </a:lnTo>
                  <a:lnTo>
                    <a:pt x="243" y="478"/>
                  </a:lnTo>
                  <a:lnTo>
                    <a:pt x="239" y="475"/>
                  </a:lnTo>
                  <a:lnTo>
                    <a:pt x="236" y="470"/>
                  </a:lnTo>
                  <a:lnTo>
                    <a:pt x="232" y="467"/>
                  </a:lnTo>
                  <a:lnTo>
                    <a:pt x="230" y="464"/>
                  </a:lnTo>
                  <a:lnTo>
                    <a:pt x="229" y="460"/>
                  </a:lnTo>
                  <a:lnTo>
                    <a:pt x="229" y="457"/>
                  </a:lnTo>
                  <a:lnTo>
                    <a:pt x="227" y="455"/>
                  </a:lnTo>
                  <a:lnTo>
                    <a:pt x="227" y="453"/>
                  </a:lnTo>
                  <a:lnTo>
                    <a:pt x="227" y="451"/>
                  </a:lnTo>
                  <a:lnTo>
                    <a:pt x="227" y="448"/>
                  </a:lnTo>
                  <a:lnTo>
                    <a:pt x="226" y="447"/>
                  </a:lnTo>
                  <a:lnTo>
                    <a:pt x="226" y="444"/>
                  </a:lnTo>
                  <a:lnTo>
                    <a:pt x="226" y="442"/>
                  </a:lnTo>
                  <a:lnTo>
                    <a:pt x="226" y="438"/>
                  </a:lnTo>
                  <a:lnTo>
                    <a:pt x="226" y="436"/>
                  </a:lnTo>
                  <a:lnTo>
                    <a:pt x="226" y="434"/>
                  </a:lnTo>
                  <a:lnTo>
                    <a:pt x="226" y="432"/>
                  </a:lnTo>
                  <a:lnTo>
                    <a:pt x="227" y="428"/>
                  </a:lnTo>
                  <a:lnTo>
                    <a:pt x="227" y="427"/>
                  </a:lnTo>
                  <a:lnTo>
                    <a:pt x="229" y="425"/>
                  </a:lnTo>
                  <a:lnTo>
                    <a:pt x="231" y="423"/>
                  </a:lnTo>
                  <a:lnTo>
                    <a:pt x="233" y="421"/>
                  </a:lnTo>
                  <a:lnTo>
                    <a:pt x="234" y="421"/>
                  </a:lnTo>
                  <a:lnTo>
                    <a:pt x="236" y="420"/>
                  </a:lnTo>
                  <a:lnTo>
                    <a:pt x="238" y="420"/>
                  </a:lnTo>
                  <a:lnTo>
                    <a:pt x="240" y="418"/>
                  </a:lnTo>
                  <a:lnTo>
                    <a:pt x="241" y="418"/>
                  </a:lnTo>
                  <a:lnTo>
                    <a:pt x="245" y="418"/>
                  </a:lnTo>
                  <a:lnTo>
                    <a:pt x="247" y="418"/>
                  </a:lnTo>
                  <a:lnTo>
                    <a:pt x="250" y="418"/>
                  </a:lnTo>
                  <a:lnTo>
                    <a:pt x="252" y="419"/>
                  </a:lnTo>
                  <a:lnTo>
                    <a:pt x="255" y="419"/>
                  </a:lnTo>
                  <a:lnTo>
                    <a:pt x="257" y="420"/>
                  </a:lnTo>
                  <a:lnTo>
                    <a:pt x="261" y="420"/>
                  </a:lnTo>
                  <a:lnTo>
                    <a:pt x="263" y="422"/>
                  </a:lnTo>
                  <a:lnTo>
                    <a:pt x="265" y="422"/>
                  </a:lnTo>
                  <a:lnTo>
                    <a:pt x="267" y="422"/>
                  </a:lnTo>
                  <a:lnTo>
                    <a:pt x="270" y="422"/>
                  </a:lnTo>
                  <a:lnTo>
                    <a:pt x="272" y="424"/>
                  </a:lnTo>
                  <a:lnTo>
                    <a:pt x="275" y="426"/>
                  </a:lnTo>
                  <a:lnTo>
                    <a:pt x="279" y="427"/>
                  </a:lnTo>
                  <a:lnTo>
                    <a:pt x="283" y="428"/>
                  </a:lnTo>
                  <a:lnTo>
                    <a:pt x="287" y="432"/>
                  </a:lnTo>
                  <a:lnTo>
                    <a:pt x="290" y="434"/>
                  </a:lnTo>
                  <a:lnTo>
                    <a:pt x="294" y="436"/>
                  </a:lnTo>
                  <a:lnTo>
                    <a:pt x="299" y="438"/>
                  </a:lnTo>
                  <a:lnTo>
                    <a:pt x="303" y="442"/>
                  </a:lnTo>
                  <a:lnTo>
                    <a:pt x="307" y="444"/>
                  </a:lnTo>
                  <a:lnTo>
                    <a:pt x="310" y="447"/>
                  </a:lnTo>
                  <a:lnTo>
                    <a:pt x="315" y="448"/>
                  </a:lnTo>
                  <a:lnTo>
                    <a:pt x="317" y="452"/>
                  </a:lnTo>
                  <a:lnTo>
                    <a:pt x="321" y="454"/>
                  </a:lnTo>
                  <a:lnTo>
                    <a:pt x="323" y="455"/>
                  </a:lnTo>
                  <a:lnTo>
                    <a:pt x="327" y="457"/>
                  </a:lnTo>
                  <a:lnTo>
                    <a:pt x="327" y="458"/>
                  </a:lnTo>
                  <a:lnTo>
                    <a:pt x="329" y="460"/>
                  </a:lnTo>
                  <a:lnTo>
                    <a:pt x="333" y="462"/>
                  </a:lnTo>
                  <a:lnTo>
                    <a:pt x="338" y="463"/>
                  </a:lnTo>
                  <a:lnTo>
                    <a:pt x="343" y="466"/>
                  </a:lnTo>
                  <a:lnTo>
                    <a:pt x="348" y="468"/>
                  </a:lnTo>
                  <a:lnTo>
                    <a:pt x="354" y="470"/>
                  </a:lnTo>
                  <a:lnTo>
                    <a:pt x="361" y="472"/>
                  </a:lnTo>
                  <a:lnTo>
                    <a:pt x="366" y="476"/>
                  </a:lnTo>
                  <a:lnTo>
                    <a:pt x="372" y="478"/>
                  </a:lnTo>
                  <a:lnTo>
                    <a:pt x="377" y="481"/>
                  </a:lnTo>
                  <a:lnTo>
                    <a:pt x="383" y="483"/>
                  </a:lnTo>
                  <a:lnTo>
                    <a:pt x="387" y="486"/>
                  </a:lnTo>
                  <a:lnTo>
                    <a:pt x="391" y="488"/>
                  </a:lnTo>
                  <a:lnTo>
                    <a:pt x="393" y="490"/>
                  </a:lnTo>
                  <a:lnTo>
                    <a:pt x="396" y="491"/>
                  </a:lnTo>
                  <a:lnTo>
                    <a:pt x="396" y="494"/>
                  </a:lnTo>
                  <a:lnTo>
                    <a:pt x="399" y="496"/>
                  </a:lnTo>
                  <a:lnTo>
                    <a:pt x="404" y="500"/>
                  </a:lnTo>
                  <a:lnTo>
                    <a:pt x="410" y="505"/>
                  </a:lnTo>
                  <a:lnTo>
                    <a:pt x="416" y="511"/>
                  </a:lnTo>
                  <a:lnTo>
                    <a:pt x="424" y="516"/>
                  </a:lnTo>
                  <a:lnTo>
                    <a:pt x="431" y="524"/>
                  </a:lnTo>
                  <a:lnTo>
                    <a:pt x="441" y="529"/>
                  </a:lnTo>
                  <a:lnTo>
                    <a:pt x="448" y="536"/>
                  </a:lnTo>
                  <a:lnTo>
                    <a:pt x="457" y="543"/>
                  </a:lnTo>
                  <a:lnTo>
                    <a:pt x="464" y="550"/>
                  </a:lnTo>
                  <a:lnTo>
                    <a:pt x="472" y="556"/>
                  </a:lnTo>
                  <a:lnTo>
                    <a:pt x="477" y="562"/>
                  </a:lnTo>
                  <a:lnTo>
                    <a:pt x="484" y="567"/>
                  </a:lnTo>
                  <a:lnTo>
                    <a:pt x="488" y="571"/>
                  </a:lnTo>
                  <a:lnTo>
                    <a:pt x="492" y="573"/>
                  </a:lnTo>
                  <a:lnTo>
                    <a:pt x="493" y="576"/>
                  </a:lnTo>
                  <a:lnTo>
                    <a:pt x="496" y="580"/>
                  </a:lnTo>
                  <a:lnTo>
                    <a:pt x="500" y="584"/>
                  </a:lnTo>
                  <a:lnTo>
                    <a:pt x="505" y="588"/>
                  </a:lnTo>
                  <a:lnTo>
                    <a:pt x="511" y="593"/>
                  </a:lnTo>
                  <a:lnTo>
                    <a:pt x="517" y="598"/>
                  </a:lnTo>
                  <a:lnTo>
                    <a:pt x="522" y="604"/>
                  </a:lnTo>
                  <a:lnTo>
                    <a:pt x="530" y="609"/>
                  </a:lnTo>
                  <a:lnTo>
                    <a:pt x="535" y="614"/>
                  </a:lnTo>
                  <a:lnTo>
                    <a:pt x="541" y="620"/>
                  </a:lnTo>
                  <a:lnTo>
                    <a:pt x="547" y="626"/>
                  </a:lnTo>
                  <a:lnTo>
                    <a:pt x="552" y="630"/>
                  </a:lnTo>
                  <a:lnTo>
                    <a:pt x="556" y="635"/>
                  </a:lnTo>
                  <a:lnTo>
                    <a:pt x="561" y="639"/>
                  </a:lnTo>
                  <a:lnTo>
                    <a:pt x="563" y="642"/>
                  </a:lnTo>
                  <a:lnTo>
                    <a:pt x="565" y="643"/>
                  </a:lnTo>
                  <a:lnTo>
                    <a:pt x="563" y="645"/>
                  </a:lnTo>
                  <a:lnTo>
                    <a:pt x="559" y="650"/>
                  </a:lnTo>
                  <a:lnTo>
                    <a:pt x="551" y="657"/>
                  </a:lnTo>
                  <a:lnTo>
                    <a:pt x="542" y="666"/>
                  </a:lnTo>
                  <a:lnTo>
                    <a:pt x="529" y="678"/>
                  </a:lnTo>
                  <a:lnTo>
                    <a:pt x="517" y="689"/>
                  </a:lnTo>
                  <a:lnTo>
                    <a:pt x="503" y="702"/>
                  </a:lnTo>
                  <a:lnTo>
                    <a:pt x="490" y="715"/>
                  </a:lnTo>
                  <a:lnTo>
                    <a:pt x="475" y="729"/>
                  </a:lnTo>
                  <a:lnTo>
                    <a:pt x="461" y="742"/>
                  </a:lnTo>
                  <a:lnTo>
                    <a:pt x="448" y="756"/>
                  </a:lnTo>
                  <a:lnTo>
                    <a:pt x="437" y="767"/>
                  </a:lnTo>
                  <a:lnTo>
                    <a:pt x="426" y="778"/>
                  </a:lnTo>
                  <a:lnTo>
                    <a:pt x="419" y="786"/>
                  </a:lnTo>
                  <a:lnTo>
                    <a:pt x="413" y="793"/>
                  </a:lnTo>
                  <a:lnTo>
                    <a:pt x="411" y="796"/>
                  </a:lnTo>
                  <a:lnTo>
                    <a:pt x="409" y="798"/>
                  </a:lnTo>
                  <a:lnTo>
                    <a:pt x="407" y="800"/>
                  </a:lnTo>
                  <a:lnTo>
                    <a:pt x="405" y="804"/>
                  </a:lnTo>
                  <a:lnTo>
                    <a:pt x="401" y="807"/>
                  </a:lnTo>
                  <a:lnTo>
                    <a:pt x="395" y="813"/>
                  </a:lnTo>
                  <a:lnTo>
                    <a:pt x="391" y="817"/>
                  </a:lnTo>
                  <a:lnTo>
                    <a:pt x="385" y="823"/>
                  </a:lnTo>
                  <a:lnTo>
                    <a:pt x="380" y="827"/>
                  </a:lnTo>
                  <a:lnTo>
                    <a:pt x="375" y="833"/>
                  </a:lnTo>
                  <a:lnTo>
                    <a:pt x="369" y="838"/>
                  </a:lnTo>
                  <a:lnTo>
                    <a:pt x="363" y="844"/>
                  </a:lnTo>
                  <a:lnTo>
                    <a:pt x="359" y="848"/>
                  </a:lnTo>
                  <a:lnTo>
                    <a:pt x="355" y="852"/>
                  </a:lnTo>
                  <a:lnTo>
                    <a:pt x="351" y="855"/>
                  </a:lnTo>
                  <a:lnTo>
                    <a:pt x="349" y="857"/>
                  </a:lnTo>
                  <a:lnTo>
                    <a:pt x="349" y="858"/>
                  </a:lnTo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Freeform 29"/>
            <p:cNvSpPr>
              <a:spLocks/>
            </p:cNvSpPr>
            <p:nvPr/>
          </p:nvSpPr>
          <p:spPr bwMode="auto">
            <a:xfrm>
              <a:off x="2390" y="3731"/>
              <a:ext cx="83" cy="61"/>
            </a:xfrm>
            <a:custGeom>
              <a:avLst/>
              <a:gdLst>
                <a:gd name="T0" fmla="*/ 0 w 83"/>
                <a:gd name="T1" fmla="*/ 2 h 61"/>
                <a:gd name="T2" fmla="*/ 0 w 83"/>
                <a:gd name="T3" fmla="*/ 4 h 61"/>
                <a:gd name="T4" fmla="*/ 4 w 83"/>
                <a:gd name="T5" fmla="*/ 9 h 61"/>
                <a:gd name="T6" fmla="*/ 7 w 83"/>
                <a:gd name="T7" fmla="*/ 14 h 61"/>
                <a:gd name="T8" fmla="*/ 11 w 83"/>
                <a:gd name="T9" fmla="*/ 20 h 61"/>
                <a:gd name="T10" fmla="*/ 15 w 83"/>
                <a:gd name="T11" fmla="*/ 25 h 61"/>
                <a:gd name="T12" fmla="*/ 19 w 83"/>
                <a:gd name="T13" fmla="*/ 30 h 61"/>
                <a:gd name="T14" fmla="*/ 23 w 83"/>
                <a:gd name="T15" fmla="*/ 33 h 61"/>
                <a:gd name="T16" fmla="*/ 26 w 83"/>
                <a:gd name="T17" fmla="*/ 37 h 61"/>
                <a:gd name="T18" fmla="*/ 30 w 83"/>
                <a:gd name="T19" fmla="*/ 40 h 61"/>
                <a:gd name="T20" fmla="*/ 34 w 83"/>
                <a:gd name="T21" fmla="*/ 45 h 61"/>
                <a:gd name="T22" fmla="*/ 40 w 83"/>
                <a:gd name="T23" fmla="*/ 49 h 61"/>
                <a:gd name="T24" fmla="*/ 45 w 83"/>
                <a:gd name="T25" fmla="*/ 52 h 61"/>
                <a:gd name="T26" fmla="*/ 50 w 83"/>
                <a:gd name="T27" fmla="*/ 56 h 61"/>
                <a:gd name="T28" fmla="*/ 56 w 83"/>
                <a:gd name="T29" fmla="*/ 59 h 61"/>
                <a:gd name="T30" fmla="*/ 61 w 83"/>
                <a:gd name="T31" fmla="*/ 60 h 61"/>
                <a:gd name="T32" fmla="*/ 64 w 83"/>
                <a:gd name="T33" fmla="*/ 60 h 61"/>
                <a:gd name="T34" fmla="*/ 66 w 83"/>
                <a:gd name="T35" fmla="*/ 60 h 61"/>
                <a:gd name="T36" fmla="*/ 69 w 83"/>
                <a:gd name="T37" fmla="*/ 59 h 61"/>
                <a:gd name="T38" fmla="*/ 73 w 83"/>
                <a:gd name="T39" fmla="*/ 57 h 61"/>
                <a:gd name="T40" fmla="*/ 75 w 83"/>
                <a:gd name="T41" fmla="*/ 55 h 61"/>
                <a:gd name="T42" fmla="*/ 78 w 83"/>
                <a:gd name="T43" fmla="*/ 53 h 61"/>
                <a:gd name="T44" fmla="*/ 80 w 83"/>
                <a:gd name="T45" fmla="*/ 51 h 61"/>
                <a:gd name="T46" fmla="*/ 81 w 83"/>
                <a:gd name="T47" fmla="*/ 49 h 61"/>
                <a:gd name="T48" fmla="*/ 81 w 83"/>
                <a:gd name="T49" fmla="*/ 45 h 61"/>
                <a:gd name="T50" fmla="*/ 80 w 83"/>
                <a:gd name="T51" fmla="*/ 42 h 61"/>
                <a:gd name="T52" fmla="*/ 78 w 83"/>
                <a:gd name="T53" fmla="*/ 38 h 61"/>
                <a:gd name="T54" fmla="*/ 75 w 83"/>
                <a:gd name="T55" fmla="*/ 34 h 61"/>
                <a:gd name="T56" fmla="*/ 73 w 83"/>
                <a:gd name="T57" fmla="*/ 29 h 61"/>
                <a:gd name="T58" fmla="*/ 70 w 83"/>
                <a:gd name="T59" fmla="*/ 25 h 61"/>
                <a:gd name="T60" fmla="*/ 66 w 83"/>
                <a:gd name="T61" fmla="*/ 22 h 61"/>
                <a:gd name="T62" fmla="*/ 62 w 83"/>
                <a:gd name="T63" fmla="*/ 19 h 61"/>
                <a:gd name="T64" fmla="*/ 60 w 83"/>
                <a:gd name="T65" fmla="*/ 19 h 61"/>
                <a:gd name="T66" fmla="*/ 57 w 83"/>
                <a:gd name="T67" fmla="*/ 19 h 61"/>
                <a:gd name="T68" fmla="*/ 55 w 83"/>
                <a:gd name="T69" fmla="*/ 20 h 61"/>
                <a:gd name="T70" fmla="*/ 53 w 83"/>
                <a:gd name="T71" fmla="*/ 20 h 61"/>
                <a:gd name="T72" fmla="*/ 51 w 83"/>
                <a:gd name="T73" fmla="*/ 22 h 61"/>
                <a:gd name="T74" fmla="*/ 47 w 83"/>
                <a:gd name="T75" fmla="*/ 23 h 61"/>
                <a:gd name="T76" fmla="*/ 45 w 83"/>
                <a:gd name="T77" fmla="*/ 23 h 61"/>
                <a:gd name="T78" fmla="*/ 44 w 83"/>
                <a:gd name="T79" fmla="*/ 23 h 61"/>
                <a:gd name="T80" fmla="*/ 42 w 83"/>
                <a:gd name="T81" fmla="*/ 23 h 61"/>
                <a:gd name="T82" fmla="*/ 38 w 83"/>
                <a:gd name="T83" fmla="*/ 23 h 61"/>
                <a:gd name="T84" fmla="*/ 35 w 83"/>
                <a:gd name="T85" fmla="*/ 22 h 61"/>
                <a:gd name="T86" fmla="*/ 32 w 83"/>
                <a:gd name="T87" fmla="*/ 19 h 61"/>
                <a:gd name="T88" fmla="*/ 27 w 83"/>
                <a:gd name="T89" fmla="*/ 17 h 61"/>
                <a:gd name="T90" fmla="*/ 24 w 83"/>
                <a:gd name="T91" fmla="*/ 14 h 61"/>
                <a:gd name="T92" fmla="*/ 20 w 83"/>
                <a:gd name="T93" fmla="*/ 12 h 61"/>
                <a:gd name="T94" fmla="*/ 16 w 83"/>
                <a:gd name="T95" fmla="*/ 11 h 61"/>
                <a:gd name="T96" fmla="*/ 14 w 83"/>
                <a:gd name="T97" fmla="*/ 9 h 61"/>
                <a:gd name="T98" fmla="*/ 12 w 83"/>
                <a:gd name="T99" fmla="*/ 9 h 61"/>
                <a:gd name="T100" fmla="*/ 10 w 83"/>
                <a:gd name="T101" fmla="*/ 7 h 61"/>
                <a:gd name="T102" fmla="*/ 8 w 83"/>
                <a:gd name="T103" fmla="*/ 5 h 61"/>
                <a:gd name="T104" fmla="*/ 6 w 83"/>
                <a:gd name="T105" fmla="*/ 3 h 61"/>
                <a:gd name="T106" fmla="*/ 3 w 83"/>
                <a:gd name="T107" fmla="*/ 3 h 61"/>
                <a:gd name="T108" fmla="*/ 1 w 83"/>
                <a:gd name="T109" fmla="*/ 1 h 61"/>
                <a:gd name="T110" fmla="*/ 1 w 83"/>
                <a:gd name="T111" fmla="*/ 1 h 61"/>
                <a:gd name="T112" fmla="*/ 1 w 83"/>
                <a:gd name="T113" fmla="*/ 0 h 6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3"/>
                <a:gd name="T172" fmla="*/ 0 h 61"/>
                <a:gd name="T173" fmla="*/ 83 w 83"/>
                <a:gd name="T174" fmla="*/ 61 h 6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3" h="61">
                  <a:moveTo>
                    <a:pt x="1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9"/>
                  </a:lnTo>
                  <a:lnTo>
                    <a:pt x="5" y="11"/>
                  </a:lnTo>
                  <a:lnTo>
                    <a:pt x="7" y="14"/>
                  </a:lnTo>
                  <a:lnTo>
                    <a:pt x="9" y="16"/>
                  </a:lnTo>
                  <a:lnTo>
                    <a:pt x="11" y="20"/>
                  </a:lnTo>
                  <a:lnTo>
                    <a:pt x="13" y="22"/>
                  </a:lnTo>
                  <a:lnTo>
                    <a:pt x="15" y="25"/>
                  </a:lnTo>
                  <a:lnTo>
                    <a:pt x="17" y="27"/>
                  </a:lnTo>
                  <a:lnTo>
                    <a:pt x="19" y="30"/>
                  </a:lnTo>
                  <a:lnTo>
                    <a:pt x="21" y="32"/>
                  </a:lnTo>
                  <a:lnTo>
                    <a:pt x="23" y="33"/>
                  </a:lnTo>
                  <a:lnTo>
                    <a:pt x="25" y="34"/>
                  </a:lnTo>
                  <a:lnTo>
                    <a:pt x="26" y="37"/>
                  </a:lnTo>
                  <a:lnTo>
                    <a:pt x="28" y="39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9"/>
                  </a:lnTo>
                  <a:lnTo>
                    <a:pt x="44" y="50"/>
                  </a:lnTo>
                  <a:lnTo>
                    <a:pt x="45" y="52"/>
                  </a:lnTo>
                  <a:lnTo>
                    <a:pt x="48" y="54"/>
                  </a:lnTo>
                  <a:lnTo>
                    <a:pt x="50" y="56"/>
                  </a:lnTo>
                  <a:lnTo>
                    <a:pt x="54" y="57"/>
                  </a:lnTo>
                  <a:lnTo>
                    <a:pt x="56" y="59"/>
                  </a:lnTo>
                  <a:lnTo>
                    <a:pt x="59" y="60"/>
                  </a:lnTo>
                  <a:lnTo>
                    <a:pt x="61" y="60"/>
                  </a:lnTo>
                  <a:lnTo>
                    <a:pt x="64" y="60"/>
                  </a:lnTo>
                  <a:lnTo>
                    <a:pt x="66" y="60"/>
                  </a:lnTo>
                  <a:lnTo>
                    <a:pt x="68" y="59"/>
                  </a:lnTo>
                  <a:lnTo>
                    <a:pt x="69" y="59"/>
                  </a:lnTo>
                  <a:lnTo>
                    <a:pt x="71" y="57"/>
                  </a:lnTo>
                  <a:lnTo>
                    <a:pt x="73" y="57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8" y="53"/>
                  </a:lnTo>
                  <a:lnTo>
                    <a:pt x="80" y="51"/>
                  </a:lnTo>
                  <a:lnTo>
                    <a:pt x="81" y="49"/>
                  </a:lnTo>
                  <a:lnTo>
                    <a:pt x="82" y="47"/>
                  </a:lnTo>
                  <a:lnTo>
                    <a:pt x="81" y="45"/>
                  </a:lnTo>
                  <a:lnTo>
                    <a:pt x="81" y="43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7" y="36"/>
                  </a:lnTo>
                  <a:lnTo>
                    <a:pt x="75" y="34"/>
                  </a:lnTo>
                  <a:lnTo>
                    <a:pt x="75" y="31"/>
                  </a:lnTo>
                  <a:lnTo>
                    <a:pt x="73" y="29"/>
                  </a:lnTo>
                  <a:lnTo>
                    <a:pt x="72" y="27"/>
                  </a:lnTo>
                  <a:lnTo>
                    <a:pt x="70" y="25"/>
                  </a:lnTo>
                  <a:lnTo>
                    <a:pt x="68" y="23"/>
                  </a:lnTo>
                  <a:lnTo>
                    <a:pt x="66" y="22"/>
                  </a:lnTo>
                  <a:lnTo>
                    <a:pt x="64" y="20"/>
                  </a:lnTo>
                  <a:lnTo>
                    <a:pt x="62" y="19"/>
                  </a:lnTo>
                  <a:lnTo>
                    <a:pt x="62" y="17"/>
                  </a:lnTo>
                  <a:lnTo>
                    <a:pt x="60" y="19"/>
                  </a:lnTo>
                  <a:lnTo>
                    <a:pt x="59" y="19"/>
                  </a:lnTo>
                  <a:lnTo>
                    <a:pt x="57" y="19"/>
                  </a:lnTo>
                  <a:lnTo>
                    <a:pt x="55" y="20"/>
                  </a:lnTo>
                  <a:lnTo>
                    <a:pt x="53" y="20"/>
                  </a:lnTo>
                  <a:lnTo>
                    <a:pt x="51" y="22"/>
                  </a:lnTo>
                  <a:lnTo>
                    <a:pt x="49" y="22"/>
                  </a:lnTo>
                  <a:lnTo>
                    <a:pt x="47" y="23"/>
                  </a:lnTo>
                  <a:lnTo>
                    <a:pt x="45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7" y="22"/>
                  </a:lnTo>
                  <a:lnTo>
                    <a:pt x="35" y="22"/>
                  </a:lnTo>
                  <a:lnTo>
                    <a:pt x="34" y="20"/>
                  </a:lnTo>
                  <a:lnTo>
                    <a:pt x="32" y="19"/>
                  </a:lnTo>
                  <a:lnTo>
                    <a:pt x="30" y="17"/>
                  </a:lnTo>
                  <a:lnTo>
                    <a:pt x="27" y="17"/>
                  </a:lnTo>
                  <a:lnTo>
                    <a:pt x="25" y="15"/>
                  </a:lnTo>
                  <a:lnTo>
                    <a:pt x="24" y="14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8" y="5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Freeform 30"/>
            <p:cNvSpPr>
              <a:spLocks/>
            </p:cNvSpPr>
            <p:nvPr/>
          </p:nvSpPr>
          <p:spPr bwMode="auto">
            <a:xfrm>
              <a:off x="2508" y="3709"/>
              <a:ext cx="144" cy="108"/>
            </a:xfrm>
            <a:custGeom>
              <a:avLst/>
              <a:gdLst>
                <a:gd name="T0" fmla="*/ 1 w 143"/>
                <a:gd name="T1" fmla="*/ 4 h 109"/>
                <a:gd name="T2" fmla="*/ 9 w 143"/>
                <a:gd name="T3" fmla="*/ 13 h 109"/>
                <a:gd name="T4" fmla="*/ 22 w 143"/>
                <a:gd name="T5" fmla="*/ 24 h 109"/>
                <a:gd name="T6" fmla="*/ 34 w 143"/>
                <a:gd name="T7" fmla="*/ 36 h 109"/>
                <a:gd name="T8" fmla="*/ 48 w 143"/>
                <a:gd name="T9" fmla="*/ 48 h 109"/>
                <a:gd name="T10" fmla="*/ 58 w 143"/>
                <a:gd name="T11" fmla="*/ 54 h 109"/>
                <a:gd name="T12" fmla="*/ 71 w 143"/>
                <a:gd name="T13" fmla="*/ 66 h 109"/>
                <a:gd name="T14" fmla="*/ 88 w 143"/>
                <a:gd name="T15" fmla="*/ 81 h 109"/>
                <a:gd name="T16" fmla="*/ 104 w 143"/>
                <a:gd name="T17" fmla="*/ 94 h 109"/>
                <a:gd name="T18" fmla="*/ 119 w 143"/>
                <a:gd name="T19" fmla="*/ 103 h 109"/>
                <a:gd name="T20" fmla="*/ 133 w 143"/>
                <a:gd name="T21" fmla="*/ 106 h 109"/>
                <a:gd name="T22" fmla="*/ 134 w 143"/>
                <a:gd name="T23" fmla="*/ 106 h 109"/>
                <a:gd name="T24" fmla="*/ 138 w 143"/>
                <a:gd name="T25" fmla="*/ 106 h 109"/>
                <a:gd name="T26" fmla="*/ 140 w 143"/>
                <a:gd name="T27" fmla="*/ 104 h 109"/>
                <a:gd name="T28" fmla="*/ 142 w 143"/>
                <a:gd name="T29" fmla="*/ 102 h 109"/>
                <a:gd name="T30" fmla="*/ 143 w 143"/>
                <a:gd name="T31" fmla="*/ 101 h 109"/>
                <a:gd name="T32" fmla="*/ 143 w 143"/>
                <a:gd name="T33" fmla="*/ 98 h 109"/>
                <a:gd name="T34" fmla="*/ 142 w 143"/>
                <a:gd name="T35" fmla="*/ 92 h 109"/>
                <a:gd name="T36" fmla="*/ 141 w 143"/>
                <a:gd name="T37" fmla="*/ 87 h 109"/>
                <a:gd name="T38" fmla="*/ 137 w 143"/>
                <a:gd name="T39" fmla="*/ 82 h 109"/>
                <a:gd name="T40" fmla="*/ 135 w 143"/>
                <a:gd name="T41" fmla="*/ 78 h 109"/>
                <a:gd name="T42" fmla="*/ 132 w 143"/>
                <a:gd name="T43" fmla="*/ 74 h 109"/>
                <a:gd name="T44" fmla="*/ 129 w 143"/>
                <a:gd name="T45" fmla="*/ 71 h 109"/>
                <a:gd name="T46" fmla="*/ 123 w 143"/>
                <a:gd name="T47" fmla="*/ 68 h 109"/>
                <a:gd name="T48" fmla="*/ 119 w 143"/>
                <a:gd name="T49" fmla="*/ 64 h 109"/>
                <a:gd name="T50" fmla="*/ 114 w 143"/>
                <a:gd name="T51" fmla="*/ 62 h 109"/>
                <a:gd name="T52" fmla="*/ 112 w 143"/>
                <a:gd name="T53" fmla="*/ 59 h 109"/>
                <a:gd name="T54" fmla="*/ 109 w 143"/>
                <a:gd name="T55" fmla="*/ 59 h 109"/>
                <a:gd name="T56" fmla="*/ 107 w 143"/>
                <a:gd name="T57" fmla="*/ 55 h 109"/>
                <a:gd name="T58" fmla="*/ 103 w 143"/>
                <a:gd name="T59" fmla="*/ 54 h 109"/>
                <a:gd name="T60" fmla="*/ 100 w 143"/>
                <a:gd name="T61" fmla="*/ 53 h 109"/>
                <a:gd name="T62" fmla="*/ 97 w 143"/>
                <a:gd name="T63" fmla="*/ 52 h 109"/>
                <a:gd name="T64" fmla="*/ 94 w 143"/>
                <a:gd name="T65" fmla="*/ 50 h 109"/>
                <a:gd name="T66" fmla="*/ 90 w 143"/>
                <a:gd name="T67" fmla="*/ 48 h 109"/>
                <a:gd name="T68" fmla="*/ 85 w 143"/>
                <a:gd name="T69" fmla="*/ 46 h 109"/>
                <a:gd name="T70" fmla="*/ 80 w 143"/>
                <a:gd name="T71" fmla="*/ 46 h 109"/>
                <a:gd name="T72" fmla="*/ 76 w 143"/>
                <a:gd name="T73" fmla="*/ 45 h 109"/>
                <a:gd name="T74" fmla="*/ 69 w 143"/>
                <a:gd name="T75" fmla="*/ 42 h 109"/>
                <a:gd name="T76" fmla="*/ 57 w 143"/>
                <a:gd name="T77" fmla="*/ 36 h 109"/>
                <a:gd name="T78" fmla="*/ 44 w 143"/>
                <a:gd name="T79" fmla="*/ 27 h 109"/>
                <a:gd name="T80" fmla="*/ 31 w 143"/>
                <a:gd name="T81" fmla="*/ 18 h 109"/>
                <a:gd name="T82" fmla="*/ 19 w 143"/>
                <a:gd name="T83" fmla="*/ 10 h 109"/>
                <a:gd name="T84" fmla="*/ 9 w 143"/>
                <a:gd name="T85" fmla="*/ 2 h 109"/>
                <a:gd name="T86" fmla="*/ 5 w 143"/>
                <a:gd name="T87" fmla="*/ 2 h 109"/>
                <a:gd name="T88" fmla="*/ 4 w 143"/>
                <a:gd name="T89" fmla="*/ 2 h 109"/>
                <a:gd name="T90" fmla="*/ 2 w 143"/>
                <a:gd name="T91" fmla="*/ 1 h 109"/>
                <a:gd name="T92" fmla="*/ 1 w 143"/>
                <a:gd name="T93" fmla="*/ 1 h 109"/>
                <a:gd name="T94" fmla="*/ 1 w 143"/>
                <a:gd name="T95" fmla="*/ 1 h 1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3"/>
                <a:gd name="T145" fmla="*/ 0 h 109"/>
                <a:gd name="T146" fmla="*/ 143 w 143"/>
                <a:gd name="T147" fmla="*/ 109 h 1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3" h="109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5" y="9"/>
                  </a:lnTo>
                  <a:lnTo>
                    <a:pt x="9" y="13"/>
                  </a:lnTo>
                  <a:lnTo>
                    <a:pt x="12" y="16"/>
                  </a:lnTo>
                  <a:lnTo>
                    <a:pt x="16" y="20"/>
                  </a:lnTo>
                  <a:lnTo>
                    <a:pt x="22" y="24"/>
                  </a:lnTo>
                  <a:lnTo>
                    <a:pt x="25" y="29"/>
                  </a:lnTo>
                  <a:lnTo>
                    <a:pt x="31" y="33"/>
                  </a:lnTo>
                  <a:lnTo>
                    <a:pt x="34" y="36"/>
                  </a:lnTo>
                  <a:lnTo>
                    <a:pt x="40" y="40"/>
                  </a:lnTo>
                  <a:lnTo>
                    <a:pt x="43" y="44"/>
                  </a:lnTo>
                  <a:lnTo>
                    <a:pt x="48" y="48"/>
                  </a:lnTo>
                  <a:lnTo>
                    <a:pt x="52" y="50"/>
                  </a:lnTo>
                  <a:lnTo>
                    <a:pt x="55" y="52"/>
                  </a:lnTo>
                  <a:lnTo>
                    <a:pt x="58" y="56"/>
                  </a:lnTo>
                  <a:lnTo>
                    <a:pt x="62" y="60"/>
                  </a:lnTo>
                  <a:lnTo>
                    <a:pt x="65" y="64"/>
                  </a:lnTo>
                  <a:lnTo>
                    <a:pt x="71" y="68"/>
                  </a:lnTo>
                  <a:lnTo>
                    <a:pt x="75" y="73"/>
                  </a:lnTo>
                  <a:lnTo>
                    <a:pt x="81" y="77"/>
                  </a:lnTo>
                  <a:lnTo>
                    <a:pt x="86" y="83"/>
                  </a:lnTo>
                  <a:lnTo>
                    <a:pt x="92" y="86"/>
                  </a:lnTo>
                  <a:lnTo>
                    <a:pt x="96" y="92"/>
                  </a:lnTo>
                  <a:lnTo>
                    <a:pt x="102" y="96"/>
                  </a:lnTo>
                  <a:lnTo>
                    <a:pt x="107" y="100"/>
                  </a:lnTo>
                  <a:lnTo>
                    <a:pt x="113" y="102"/>
                  </a:lnTo>
                  <a:lnTo>
                    <a:pt x="117" y="105"/>
                  </a:lnTo>
                  <a:lnTo>
                    <a:pt x="122" y="107"/>
                  </a:lnTo>
                  <a:lnTo>
                    <a:pt x="126" y="108"/>
                  </a:lnTo>
                  <a:lnTo>
                    <a:pt x="131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6" y="108"/>
                  </a:lnTo>
                  <a:lnTo>
                    <a:pt x="138" y="106"/>
                  </a:lnTo>
                  <a:lnTo>
                    <a:pt x="139" y="106"/>
                  </a:lnTo>
                  <a:lnTo>
                    <a:pt x="140" y="104"/>
                  </a:lnTo>
                  <a:lnTo>
                    <a:pt x="141" y="103"/>
                  </a:lnTo>
                  <a:lnTo>
                    <a:pt x="142" y="102"/>
                  </a:lnTo>
                  <a:lnTo>
                    <a:pt x="141" y="102"/>
                  </a:lnTo>
                  <a:lnTo>
                    <a:pt x="141" y="100"/>
                  </a:lnTo>
                  <a:lnTo>
                    <a:pt x="141" y="98"/>
                  </a:lnTo>
                  <a:lnTo>
                    <a:pt x="141" y="96"/>
                  </a:lnTo>
                  <a:lnTo>
                    <a:pt x="140" y="94"/>
                  </a:lnTo>
                  <a:lnTo>
                    <a:pt x="140" y="93"/>
                  </a:lnTo>
                  <a:lnTo>
                    <a:pt x="139" y="91"/>
                  </a:lnTo>
                  <a:lnTo>
                    <a:pt x="139" y="89"/>
                  </a:lnTo>
                  <a:lnTo>
                    <a:pt x="137" y="88"/>
                  </a:lnTo>
                  <a:lnTo>
                    <a:pt x="137" y="86"/>
                  </a:lnTo>
                  <a:lnTo>
                    <a:pt x="135" y="84"/>
                  </a:lnTo>
                  <a:lnTo>
                    <a:pt x="135" y="82"/>
                  </a:lnTo>
                  <a:lnTo>
                    <a:pt x="133" y="82"/>
                  </a:lnTo>
                  <a:lnTo>
                    <a:pt x="133" y="80"/>
                  </a:lnTo>
                  <a:lnTo>
                    <a:pt x="131" y="78"/>
                  </a:lnTo>
                  <a:lnTo>
                    <a:pt x="131" y="76"/>
                  </a:lnTo>
                  <a:lnTo>
                    <a:pt x="130" y="76"/>
                  </a:lnTo>
                  <a:lnTo>
                    <a:pt x="129" y="74"/>
                  </a:lnTo>
                  <a:lnTo>
                    <a:pt x="127" y="74"/>
                  </a:lnTo>
                  <a:lnTo>
                    <a:pt x="127" y="73"/>
                  </a:lnTo>
                  <a:lnTo>
                    <a:pt x="125" y="73"/>
                  </a:lnTo>
                  <a:lnTo>
                    <a:pt x="123" y="71"/>
                  </a:lnTo>
                  <a:lnTo>
                    <a:pt x="121" y="70"/>
                  </a:lnTo>
                  <a:lnTo>
                    <a:pt x="121" y="68"/>
                  </a:lnTo>
                  <a:lnTo>
                    <a:pt x="119" y="68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4" y="64"/>
                  </a:lnTo>
                  <a:lnTo>
                    <a:pt x="112" y="64"/>
                  </a:lnTo>
                  <a:lnTo>
                    <a:pt x="112" y="63"/>
                  </a:lnTo>
                  <a:lnTo>
                    <a:pt x="110" y="63"/>
                  </a:lnTo>
                  <a:lnTo>
                    <a:pt x="110" y="61"/>
                  </a:lnTo>
                  <a:lnTo>
                    <a:pt x="109" y="61"/>
                  </a:lnTo>
                  <a:lnTo>
                    <a:pt x="107" y="61"/>
                  </a:lnTo>
                  <a:lnTo>
                    <a:pt x="107" y="59"/>
                  </a:lnTo>
                  <a:lnTo>
                    <a:pt x="105" y="59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3" y="55"/>
                  </a:lnTo>
                  <a:lnTo>
                    <a:pt x="101" y="55"/>
                  </a:lnTo>
                  <a:lnTo>
                    <a:pt x="100" y="55"/>
                  </a:lnTo>
                  <a:lnTo>
                    <a:pt x="98" y="55"/>
                  </a:lnTo>
                  <a:lnTo>
                    <a:pt x="98" y="53"/>
                  </a:lnTo>
                  <a:lnTo>
                    <a:pt x="96" y="53"/>
                  </a:lnTo>
                  <a:lnTo>
                    <a:pt x="96" y="52"/>
                  </a:lnTo>
                  <a:lnTo>
                    <a:pt x="95" y="52"/>
                  </a:lnTo>
                  <a:lnTo>
                    <a:pt x="95" y="50"/>
                  </a:lnTo>
                  <a:lnTo>
                    <a:pt x="93" y="50"/>
                  </a:lnTo>
                  <a:lnTo>
                    <a:pt x="92" y="50"/>
                  </a:lnTo>
                  <a:lnTo>
                    <a:pt x="90" y="50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6" y="48"/>
                  </a:lnTo>
                  <a:lnTo>
                    <a:pt x="84" y="48"/>
                  </a:lnTo>
                  <a:lnTo>
                    <a:pt x="83" y="46"/>
                  </a:lnTo>
                  <a:lnTo>
                    <a:pt x="82" y="46"/>
                  </a:lnTo>
                  <a:lnTo>
                    <a:pt x="80" y="46"/>
                  </a:lnTo>
                  <a:lnTo>
                    <a:pt x="78" y="46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4" y="45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69" y="42"/>
                  </a:lnTo>
                  <a:lnTo>
                    <a:pt x="65" y="40"/>
                  </a:lnTo>
                  <a:lnTo>
                    <a:pt x="61" y="38"/>
                  </a:lnTo>
                  <a:lnTo>
                    <a:pt x="57" y="36"/>
                  </a:lnTo>
                  <a:lnTo>
                    <a:pt x="52" y="34"/>
                  </a:lnTo>
                  <a:lnTo>
                    <a:pt x="48" y="30"/>
                  </a:lnTo>
                  <a:lnTo>
                    <a:pt x="44" y="27"/>
                  </a:lnTo>
                  <a:lnTo>
                    <a:pt x="41" y="24"/>
                  </a:lnTo>
                  <a:lnTo>
                    <a:pt x="35" y="22"/>
                  </a:lnTo>
                  <a:lnTo>
                    <a:pt x="31" y="18"/>
                  </a:lnTo>
                  <a:lnTo>
                    <a:pt x="26" y="15"/>
                  </a:lnTo>
                  <a:lnTo>
                    <a:pt x="22" y="12"/>
                  </a:lnTo>
                  <a:lnTo>
                    <a:pt x="19" y="10"/>
                  </a:lnTo>
                  <a:lnTo>
                    <a:pt x="15" y="7"/>
                  </a:lnTo>
                  <a:lnTo>
                    <a:pt x="11" y="5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Freeform 31"/>
            <p:cNvSpPr>
              <a:spLocks/>
            </p:cNvSpPr>
            <p:nvPr/>
          </p:nvSpPr>
          <p:spPr bwMode="auto">
            <a:xfrm>
              <a:off x="2826" y="4124"/>
              <a:ext cx="156" cy="85"/>
            </a:xfrm>
            <a:custGeom>
              <a:avLst/>
              <a:gdLst>
                <a:gd name="T0" fmla="*/ 1 w 156"/>
                <a:gd name="T1" fmla="*/ 4 h 86"/>
                <a:gd name="T2" fmla="*/ 8 w 156"/>
                <a:gd name="T3" fmla="*/ 14 h 86"/>
                <a:gd name="T4" fmla="*/ 18 w 156"/>
                <a:gd name="T5" fmla="*/ 26 h 86"/>
                <a:gd name="T6" fmla="*/ 28 w 156"/>
                <a:gd name="T7" fmla="*/ 35 h 86"/>
                <a:gd name="T8" fmla="*/ 32 w 156"/>
                <a:gd name="T9" fmla="*/ 41 h 86"/>
                <a:gd name="T10" fmla="*/ 37 w 156"/>
                <a:gd name="T11" fmla="*/ 45 h 86"/>
                <a:gd name="T12" fmla="*/ 43 w 156"/>
                <a:gd name="T13" fmla="*/ 52 h 86"/>
                <a:gd name="T14" fmla="*/ 47 w 156"/>
                <a:gd name="T15" fmla="*/ 57 h 86"/>
                <a:gd name="T16" fmla="*/ 53 w 156"/>
                <a:gd name="T17" fmla="*/ 60 h 86"/>
                <a:gd name="T18" fmla="*/ 61 w 156"/>
                <a:gd name="T19" fmla="*/ 64 h 86"/>
                <a:gd name="T20" fmla="*/ 68 w 156"/>
                <a:gd name="T21" fmla="*/ 68 h 86"/>
                <a:gd name="T22" fmla="*/ 75 w 156"/>
                <a:gd name="T23" fmla="*/ 70 h 86"/>
                <a:gd name="T24" fmla="*/ 78 w 156"/>
                <a:gd name="T25" fmla="*/ 73 h 86"/>
                <a:gd name="T26" fmla="*/ 82 w 156"/>
                <a:gd name="T27" fmla="*/ 75 h 86"/>
                <a:gd name="T28" fmla="*/ 86 w 156"/>
                <a:gd name="T29" fmla="*/ 78 h 86"/>
                <a:gd name="T30" fmla="*/ 89 w 156"/>
                <a:gd name="T31" fmla="*/ 79 h 86"/>
                <a:gd name="T32" fmla="*/ 94 w 156"/>
                <a:gd name="T33" fmla="*/ 80 h 86"/>
                <a:gd name="T34" fmla="*/ 101 w 156"/>
                <a:gd name="T35" fmla="*/ 80 h 86"/>
                <a:gd name="T36" fmla="*/ 106 w 156"/>
                <a:gd name="T37" fmla="*/ 78 h 86"/>
                <a:gd name="T38" fmla="*/ 113 w 156"/>
                <a:gd name="T39" fmla="*/ 76 h 86"/>
                <a:gd name="T40" fmla="*/ 117 w 156"/>
                <a:gd name="T41" fmla="*/ 77 h 86"/>
                <a:gd name="T42" fmla="*/ 125 w 156"/>
                <a:gd name="T43" fmla="*/ 79 h 86"/>
                <a:gd name="T44" fmla="*/ 133 w 156"/>
                <a:gd name="T45" fmla="*/ 82 h 86"/>
                <a:gd name="T46" fmla="*/ 139 w 156"/>
                <a:gd name="T47" fmla="*/ 82 h 86"/>
                <a:gd name="T48" fmla="*/ 142 w 156"/>
                <a:gd name="T49" fmla="*/ 83 h 86"/>
                <a:gd name="T50" fmla="*/ 147 w 156"/>
                <a:gd name="T51" fmla="*/ 83 h 86"/>
                <a:gd name="T52" fmla="*/ 151 w 156"/>
                <a:gd name="T53" fmla="*/ 83 h 86"/>
                <a:gd name="T54" fmla="*/ 154 w 156"/>
                <a:gd name="T55" fmla="*/ 83 h 86"/>
                <a:gd name="T56" fmla="*/ 151 w 156"/>
                <a:gd name="T57" fmla="*/ 81 h 86"/>
                <a:gd name="T58" fmla="*/ 139 w 156"/>
                <a:gd name="T59" fmla="*/ 75 h 86"/>
                <a:gd name="T60" fmla="*/ 126 w 156"/>
                <a:gd name="T61" fmla="*/ 70 h 86"/>
                <a:gd name="T62" fmla="*/ 115 w 156"/>
                <a:gd name="T63" fmla="*/ 65 h 86"/>
                <a:gd name="T64" fmla="*/ 107 w 156"/>
                <a:gd name="T65" fmla="*/ 62 h 86"/>
                <a:gd name="T66" fmla="*/ 97 w 156"/>
                <a:gd name="T67" fmla="*/ 56 h 86"/>
                <a:gd name="T68" fmla="*/ 87 w 156"/>
                <a:gd name="T69" fmla="*/ 52 h 86"/>
                <a:gd name="T70" fmla="*/ 79 w 156"/>
                <a:gd name="T71" fmla="*/ 46 h 86"/>
                <a:gd name="T72" fmla="*/ 75 w 156"/>
                <a:gd name="T73" fmla="*/ 44 h 86"/>
                <a:gd name="T74" fmla="*/ 69 w 156"/>
                <a:gd name="T75" fmla="*/ 40 h 86"/>
                <a:gd name="T76" fmla="*/ 63 w 156"/>
                <a:gd name="T77" fmla="*/ 36 h 86"/>
                <a:gd name="T78" fmla="*/ 59 w 156"/>
                <a:gd name="T79" fmla="*/ 32 h 86"/>
                <a:gd name="T80" fmla="*/ 57 w 156"/>
                <a:gd name="T81" fmla="*/ 30 h 86"/>
                <a:gd name="T82" fmla="*/ 56 w 156"/>
                <a:gd name="T83" fmla="*/ 26 h 86"/>
                <a:gd name="T84" fmla="*/ 53 w 156"/>
                <a:gd name="T85" fmla="*/ 22 h 86"/>
                <a:gd name="T86" fmla="*/ 51 w 156"/>
                <a:gd name="T87" fmla="*/ 20 h 86"/>
                <a:gd name="T88" fmla="*/ 47 w 156"/>
                <a:gd name="T89" fmla="*/ 18 h 86"/>
                <a:gd name="T90" fmla="*/ 41 w 156"/>
                <a:gd name="T91" fmla="*/ 15 h 86"/>
                <a:gd name="T92" fmla="*/ 36 w 156"/>
                <a:gd name="T93" fmla="*/ 13 h 86"/>
                <a:gd name="T94" fmla="*/ 30 w 156"/>
                <a:gd name="T95" fmla="*/ 12 h 86"/>
                <a:gd name="T96" fmla="*/ 28 w 156"/>
                <a:gd name="T97" fmla="*/ 10 h 86"/>
                <a:gd name="T98" fmla="*/ 25 w 156"/>
                <a:gd name="T99" fmla="*/ 10 h 86"/>
                <a:gd name="T100" fmla="*/ 21 w 156"/>
                <a:gd name="T101" fmla="*/ 10 h 86"/>
                <a:gd name="T102" fmla="*/ 19 w 156"/>
                <a:gd name="T103" fmla="*/ 10 h 86"/>
                <a:gd name="T104" fmla="*/ 14 w 156"/>
                <a:gd name="T105" fmla="*/ 10 h 86"/>
                <a:gd name="T106" fmla="*/ 8 w 156"/>
                <a:gd name="T107" fmla="*/ 8 h 86"/>
                <a:gd name="T108" fmla="*/ 3 w 156"/>
                <a:gd name="T109" fmla="*/ 4 h 86"/>
                <a:gd name="T110" fmla="*/ 1 w 156"/>
                <a:gd name="T111" fmla="*/ 1 h 8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6"/>
                <a:gd name="T169" fmla="*/ 0 h 86"/>
                <a:gd name="T170" fmla="*/ 156 w 156"/>
                <a:gd name="T171" fmla="*/ 86 h 8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6" h="86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9"/>
                  </a:lnTo>
                  <a:lnTo>
                    <a:pt x="6" y="11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4" y="31"/>
                  </a:lnTo>
                  <a:lnTo>
                    <a:pt x="26" y="33"/>
                  </a:lnTo>
                  <a:lnTo>
                    <a:pt x="28" y="35"/>
                  </a:lnTo>
                  <a:lnTo>
                    <a:pt x="30" y="36"/>
                  </a:lnTo>
                  <a:lnTo>
                    <a:pt x="30" y="38"/>
                  </a:lnTo>
                  <a:lnTo>
                    <a:pt x="32" y="39"/>
                  </a:lnTo>
                  <a:lnTo>
                    <a:pt x="32" y="41"/>
                  </a:lnTo>
                  <a:lnTo>
                    <a:pt x="34" y="42"/>
                  </a:lnTo>
                  <a:lnTo>
                    <a:pt x="34" y="44"/>
                  </a:lnTo>
                  <a:lnTo>
                    <a:pt x="36" y="46"/>
                  </a:lnTo>
                  <a:lnTo>
                    <a:pt x="37" y="47"/>
                  </a:lnTo>
                  <a:lnTo>
                    <a:pt x="39" y="48"/>
                  </a:lnTo>
                  <a:lnTo>
                    <a:pt x="39" y="50"/>
                  </a:lnTo>
                  <a:lnTo>
                    <a:pt x="41" y="52"/>
                  </a:lnTo>
                  <a:lnTo>
                    <a:pt x="43" y="54"/>
                  </a:lnTo>
                  <a:lnTo>
                    <a:pt x="45" y="56"/>
                  </a:lnTo>
                  <a:lnTo>
                    <a:pt x="45" y="57"/>
                  </a:lnTo>
                  <a:lnTo>
                    <a:pt x="46" y="58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49" y="61"/>
                  </a:lnTo>
                  <a:lnTo>
                    <a:pt x="51" y="61"/>
                  </a:lnTo>
                  <a:lnTo>
                    <a:pt x="53" y="62"/>
                  </a:lnTo>
                  <a:lnTo>
                    <a:pt x="55" y="62"/>
                  </a:lnTo>
                  <a:lnTo>
                    <a:pt x="57" y="64"/>
                  </a:lnTo>
                  <a:lnTo>
                    <a:pt x="59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5" y="68"/>
                  </a:lnTo>
                  <a:lnTo>
                    <a:pt x="66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77" y="72"/>
                  </a:lnTo>
                  <a:lnTo>
                    <a:pt x="77" y="74"/>
                  </a:lnTo>
                  <a:lnTo>
                    <a:pt x="78" y="74"/>
                  </a:lnTo>
                  <a:lnTo>
                    <a:pt x="78" y="75"/>
                  </a:lnTo>
                  <a:lnTo>
                    <a:pt x="80" y="75"/>
                  </a:lnTo>
                  <a:lnTo>
                    <a:pt x="80" y="77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4" y="78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7" y="80"/>
                  </a:lnTo>
                  <a:lnTo>
                    <a:pt x="87" y="81"/>
                  </a:lnTo>
                  <a:lnTo>
                    <a:pt x="89" y="81"/>
                  </a:lnTo>
                  <a:lnTo>
                    <a:pt x="91" y="81"/>
                  </a:lnTo>
                  <a:lnTo>
                    <a:pt x="91" y="82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7" y="82"/>
                  </a:lnTo>
                  <a:lnTo>
                    <a:pt x="99" y="82"/>
                  </a:lnTo>
                  <a:lnTo>
                    <a:pt x="101" y="82"/>
                  </a:lnTo>
                  <a:lnTo>
                    <a:pt x="103" y="80"/>
                  </a:lnTo>
                  <a:lnTo>
                    <a:pt x="104" y="80"/>
                  </a:lnTo>
                  <a:lnTo>
                    <a:pt x="106" y="80"/>
                  </a:lnTo>
                  <a:lnTo>
                    <a:pt x="108" y="78"/>
                  </a:lnTo>
                  <a:lnTo>
                    <a:pt x="109" y="78"/>
                  </a:lnTo>
                  <a:lnTo>
                    <a:pt x="111" y="78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4" y="78"/>
                  </a:lnTo>
                  <a:lnTo>
                    <a:pt x="116" y="78"/>
                  </a:lnTo>
                  <a:lnTo>
                    <a:pt x="117" y="79"/>
                  </a:lnTo>
                  <a:lnTo>
                    <a:pt x="119" y="79"/>
                  </a:lnTo>
                  <a:lnTo>
                    <a:pt x="121" y="81"/>
                  </a:lnTo>
                  <a:lnTo>
                    <a:pt x="123" y="81"/>
                  </a:lnTo>
                  <a:lnTo>
                    <a:pt x="125" y="81"/>
                  </a:lnTo>
                  <a:lnTo>
                    <a:pt x="127" y="81"/>
                  </a:lnTo>
                  <a:lnTo>
                    <a:pt x="129" y="83"/>
                  </a:lnTo>
                  <a:lnTo>
                    <a:pt x="131" y="83"/>
                  </a:lnTo>
                  <a:lnTo>
                    <a:pt x="133" y="84"/>
                  </a:lnTo>
                  <a:lnTo>
                    <a:pt x="134" y="84"/>
                  </a:lnTo>
                  <a:lnTo>
                    <a:pt x="135" y="84"/>
                  </a:lnTo>
                  <a:lnTo>
                    <a:pt x="137" y="84"/>
                  </a:lnTo>
                  <a:lnTo>
                    <a:pt x="139" y="84"/>
                  </a:lnTo>
                  <a:lnTo>
                    <a:pt x="141" y="84"/>
                  </a:lnTo>
                  <a:lnTo>
                    <a:pt x="141" y="85"/>
                  </a:lnTo>
                  <a:lnTo>
                    <a:pt x="142" y="85"/>
                  </a:lnTo>
                  <a:lnTo>
                    <a:pt x="144" y="85"/>
                  </a:lnTo>
                  <a:lnTo>
                    <a:pt x="145" y="85"/>
                  </a:lnTo>
                  <a:lnTo>
                    <a:pt x="147" y="85"/>
                  </a:lnTo>
                  <a:lnTo>
                    <a:pt x="149" y="85"/>
                  </a:lnTo>
                  <a:lnTo>
                    <a:pt x="151" y="85"/>
                  </a:lnTo>
                  <a:lnTo>
                    <a:pt x="153" y="85"/>
                  </a:lnTo>
                  <a:lnTo>
                    <a:pt x="154" y="85"/>
                  </a:lnTo>
                  <a:lnTo>
                    <a:pt x="155" y="84"/>
                  </a:lnTo>
                  <a:lnTo>
                    <a:pt x="154" y="84"/>
                  </a:lnTo>
                  <a:lnTo>
                    <a:pt x="153" y="83"/>
                  </a:lnTo>
                  <a:lnTo>
                    <a:pt x="151" y="83"/>
                  </a:lnTo>
                  <a:lnTo>
                    <a:pt x="149" y="81"/>
                  </a:lnTo>
                  <a:lnTo>
                    <a:pt x="145" y="81"/>
                  </a:lnTo>
                  <a:lnTo>
                    <a:pt x="143" y="79"/>
                  </a:lnTo>
                  <a:lnTo>
                    <a:pt x="139" y="77"/>
                  </a:lnTo>
                  <a:lnTo>
                    <a:pt x="137" y="76"/>
                  </a:lnTo>
                  <a:lnTo>
                    <a:pt x="134" y="76"/>
                  </a:lnTo>
                  <a:lnTo>
                    <a:pt x="130" y="74"/>
                  </a:lnTo>
                  <a:lnTo>
                    <a:pt x="126" y="72"/>
                  </a:lnTo>
                  <a:lnTo>
                    <a:pt x="124" y="70"/>
                  </a:lnTo>
                  <a:lnTo>
                    <a:pt x="120" y="70"/>
                  </a:lnTo>
                  <a:lnTo>
                    <a:pt x="118" y="68"/>
                  </a:lnTo>
                  <a:lnTo>
                    <a:pt x="115" y="67"/>
                  </a:lnTo>
                  <a:lnTo>
                    <a:pt x="114" y="66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07" y="64"/>
                  </a:lnTo>
                  <a:lnTo>
                    <a:pt x="105" y="62"/>
                  </a:lnTo>
                  <a:lnTo>
                    <a:pt x="101" y="62"/>
                  </a:lnTo>
                  <a:lnTo>
                    <a:pt x="99" y="60"/>
                  </a:lnTo>
                  <a:lnTo>
                    <a:pt x="97" y="58"/>
                  </a:lnTo>
                  <a:lnTo>
                    <a:pt x="96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7" y="54"/>
                  </a:lnTo>
                  <a:lnTo>
                    <a:pt x="86" y="52"/>
                  </a:lnTo>
                  <a:lnTo>
                    <a:pt x="83" y="52"/>
                  </a:lnTo>
                  <a:lnTo>
                    <a:pt x="81" y="50"/>
                  </a:lnTo>
                  <a:lnTo>
                    <a:pt x="79" y="48"/>
                  </a:lnTo>
                  <a:lnTo>
                    <a:pt x="78" y="47"/>
                  </a:lnTo>
                  <a:lnTo>
                    <a:pt x="76" y="47"/>
                  </a:lnTo>
                  <a:lnTo>
                    <a:pt x="76" y="46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71" y="42"/>
                  </a:lnTo>
                  <a:lnTo>
                    <a:pt x="69" y="40"/>
                  </a:lnTo>
                  <a:lnTo>
                    <a:pt x="69" y="39"/>
                  </a:lnTo>
                  <a:lnTo>
                    <a:pt x="67" y="39"/>
                  </a:lnTo>
                  <a:lnTo>
                    <a:pt x="65" y="37"/>
                  </a:lnTo>
                  <a:lnTo>
                    <a:pt x="63" y="36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61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7" y="18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43" y="15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39" y="13"/>
                  </a:lnTo>
                  <a:lnTo>
                    <a:pt x="37" y="13"/>
                  </a:lnTo>
                  <a:lnTo>
                    <a:pt x="36" y="13"/>
                  </a:lnTo>
                  <a:lnTo>
                    <a:pt x="35" y="12"/>
                  </a:lnTo>
                  <a:lnTo>
                    <a:pt x="33" y="12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30" y="10"/>
                  </a:lnTo>
                  <a:lnTo>
                    <a:pt x="28" y="10"/>
                  </a:lnTo>
                  <a:lnTo>
                    <a:pt x="26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9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Freeform 32"/>
            <p:cNvSpPr>
              <a:spLocks/>
            </p:cNvSpPr>
            <p:nvPr/>
          </p:nvSpPr>
          <p:spPr bwMode="auto">
            <a:xfrm>
              <a:off x="2850" y="4020"/>
              <a:ext cx="65" cy="47"/>
            </a:xfrm>
            <a:custGeom>
              <a:avLst/>
              <a:gdLst>
                <a:gd name="T0" fmla="*/ 0 w 64"/>
                <a:gd name="T1" fmla="*/ 3 h 45"/>
                <a:gd name="T2" fmla="*/ 1 w 64"/>
                <a:gd name="T3" fmla="*/ 7 h 45"/>
                <a:gd name="T4" fmla="*/ 5 w 64"/>
                <a:gd name="T5" fmla="*/ 9 h 45"/>
                <a:gd name="T6" fmla="*/ 6 w 64"/>
                <a:gd name="T7" fmla="*/ 15 h 45"/>
                <a:gd name="T8" fmla="*/ 9 w 64"/>
                <a:gd name="T9" fmla="*/ 17 h 45"/>
                <a:gd name="T10" fmla="*/ 11 w 64"/>
                <a:gd name="T11" fmla="*/ 20 h 45"/>
                <a:gd name="T12" fmla="*/ 11 w 64"/>
                <a:gd name="T13" fmla="*/ 21 h 45"/>
                <a:gd name="T14" fmla="*/ 11 w 64"/>
                <a:gd name="T15" fmla="*/ 25 h 45"/>
                <a:gd name="T16" fmla="*/ 9 w 64"/>
                <a:gd name="T17" fmla="*/ 27 h 45"/>
                <a:gd name="T18" fmla="*/ 9 w 64"/>
                <a:gd name="T19" fmla="*/ 31 h 45"/>
                <a:gd name="T20" fmla="*/ 9 w 64"/>
                <a:gd name="T21" fmla="*/ 31 h 45"/>
                <a:gd name="T22" fmla="*/ 9 w 64"/>
                <a:gd name="T23" fmla="*/ 34 h 45"/>
                <a:gd name="T24" fmla="*/ 9 w 64"/>
                <a:gd name="T25" fmla="*/ 38 h 45"/>
                <a:gd name="T26" fmla="*/ 9 w 64"/>
                <a:gd name="T27" fmla="*/ 39 h 45"/>
                <a:gd name="T28" fmla="*/ 9 w 64"/>
                <a:gd name="T29" fmla="*/ 39 h 45"/>
                <a:gd name="T30" fmla="*/ 9 w 64"/>
                <a:gd name="T31" fmla="*/ 40 h 45"/>
                <a:gd name="T32" fmla="*/ 11 w 64"/>
                <a:gd name="T33" fmla="*/ 42 h 45"/>
                <a:gd name="T34" fmla="*/ 12 w 64"/>
                <a:gd name="T35" fmla="*/ 45 h 45"/>
                <a:gd name="T36" fmla="*/ 18 w 64"/>
                <a:gd name="T37" fmla="*/ 45 h 45"/>
                <a:gd name="T38" fmla="*/ 22 w 64"/>
                <a:gd name="T39" fmla="*/ 47 h 45"/>
                <a:gd name="T40" fmla="*/ 25 w 64"/>
                <a:gd name="T41" fmla="*/ 47 h 45"/>
                <a:gd name="T42" fmla="*/ 29 w 64"/>
                <a:gd name="T43" fmla="*/ 48 h 45"/>
                <a:gd name="T44" fmla="*/ 35 w 64"/>
                <a:gd name="T45" fmla="*/ 48 h 45"/>
                <a:gd name="T46" fmla="*/ 41 w 64"/>
                <a:gd name="T47" fmla="*/ 48 h 45"/>
                <a:gd name="T48" fmla="*/ 45 w 64"/>
                <a:gd name="T49" fmla="*/ 46 h 45"/>
                <a:gd name="T50" fmla="*/ 50 w 64"/>
                <a:gd name="T51" fmla="*/ 46 h 45"/>
                <a:gd name="T52" fmla="*/ 55 w 64"/>
                <a:gd name="T53" fmla="*/ 45 h 45"/>
                <a:gd name="T54" fmla="*/ 55 w 64"/>
                <a:gd name="T55" fmla="*/ 45 h 45"/>
                <a:gd name="T56" fmla="*/ 59 w 64"/>
                <a:gd name="T57" fmla="*/ 45 h 45"/>
                <a:gd name="T58" fmla="*/ 61 w 64"/>
                <a:gd name="T59" fmla="*/ 44 h 45"/>
                <a:gd name="T60" fmla="*/ 64 w 64"/>
                <a:gd name="T61" fmla="*/ 44 h 45"/>
                <a:gd name="T62" fmla="*/ 64 w 64"/>
                <a:gd name="T63" fmla="*/ 44 h 45"/>
                <a:gd name="T64" fmla="*/ 64 w 64"/>
                <a:gd name="T65" fmla="*/ 40 h 45"/>
                <a:gd name="T66" fmla="*/ 61 w 64"/>
                <a:gd name="T67" fmla="*/ 36 h 45"/>
                <a:gd name="T68" fmla="*/ 56 w 64"/>
                <a:gd name="T69" fmla="*/ 29 h 45"/>
                <a:gd name="T70" fmla="*/ 50 w 64"/>
                <a:gd name="T71" fmla="*/ 25 h 45"/>
                <a:gd name="T72" fmla="*/ 45 w 64"/>
                <a:gd name="T73" fmla="*/ 21 h 45"/>
                <a:gd name="T74" fmla="*/ 41 w 64"/>
                <a:gd name="T75" fmla="*/ 19 h 45"/>
                <a:gd name="T76" fmla="*/ 37 w 64"/>
                <a:gd name="T77" fmla="*/ 16 h 45"/>
                <a:gd name="T78" fmla="*/ 30 w 64"/>
                <a:gd name="T79" fmla="*/ 10 h 45"/>
                <a:gd name="T80" fmla="*/ 26 w 64"/>
                <a:gd name="T81" fmla="*/ 6 h 45"/>
                <a:gd name="T82" fmla="*/ 21 w 64"/>
                <a:gd name="T83" fmla="*/ 4 h 45"/>
                <a:gd name="T84" fmla="*/ 17 w 64"/>
                <a:gd name="T85" fmla="*/ 1 h 45"/>
                <a:gd name="T86" fmla="*/ 12 w 64"/>
                <a:gd name="T87" fmla="*/ 1 h 45"/>
                <a:gd name="T88" fmla="*/ 9 w 64"/>
                <a:gd name="T89" fmla="*/ 1 h 45"/>
                <a:gd name="T90" fmla="*/ 5 w 64"/>
                <a:gd name="T91" fmla="*/ 1 h 45"/>
                <a:gd name="T92" fmla="*/ 2 w 64"/>
                <a:gd name="T93" fmla="*/ 1 h 45"/>
                <a:gd name="T94" fmla="*/ 0 w 64"/>
                <a:gd name="T95" fmla="*/ 1 h 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4"/>
                <a:gd name="T145" fmla="*/ 0 h 45"/>
                <a:gd name="T146" fmla="*/ 64 w 64"/>
                <a:gd name="T147" fmla="*/ 45 h 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4" h="45">
                  <a:moveTo>
                    <a:pt x="0" y="1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4" y="41"/>
                  </a:lnTo>
                  <a:lnTo>
                    <a:pt x="16" y="41"/>
                  </a:lnTo>
                  <a:lnTo>
                    <a:pt x="18" y="41"/>
                  </a:lnTo>
                  <a:lnTo>
                    <a:pt x="18" y="43"/>
                  </a:lnTo>
                  <a:lnTo>
                    <a:pt x="20" y="43"/>
                  </a:lnTo>
                  <a:lnTo>
                    <a:pt x="22" y="43"/>
                  </a:lnTo>
                  <a:lnTo>
                    <a:pt x="23" y="43"/>
                  </a:lnTo>
                  <a:lnTo>
                    <a:pt x="25" y="43"/>
                  </a:lnTo>
                  <a:lnTo>
                    <a:pt x="27" y="43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2" y="44"/>
                  </a:lnTo>
                  <a:lnTo>
                    <a:pt x="33" y="44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9" y="44"/>
                  </a:lnTo>
                  <a:lnTo>
                    <a:pt x="41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3" y="41"/>
                  </a:lnTo>
                  <a:lnTo>
                    <a:pt x="55" y="41"/>
                  </a:lnTo>
                  <a:lnTo>
                    <a:pt x="57" y="41"/>
                  </a:lnTo>
                  <a:lnTo>
                    <a:pt x="59" y="40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3" y="38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0" y="35"/>
                  </a:lnTo>
                  <a:lnTo>
                    <a:pt x="60" y="33"/>
                  </a:lnTo>
                  <a:lnTo>
                    <a:pt x="59" y="33"/>
                  </a:lnTo>
                  <a:lnTo>
                    <a:pt x="57" y="31"/>
                  </a:lnTo>
                  <a:lnTo>
                    <a:pt x="55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48" y="23"/>
                  </a:lnTo>
                  <a:lnTo>
                    <a:pt x="46" y="21"/>
                  </a:lnTo>
                  <a:lnTo>
                    <a:pt x="44" y="21"/>
                  </a:lnTo>
                  <a:lnTo>
                    <a:pt x="43" y="19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39" y="17"/>
                  </a:lnTo>
                  <a:lnTo>
                    <a:pt x="38" y="15"/>
                  </a:lnTo>
                  <a:lnTo>
                    <a:pt x="36" y="15"/>
                  </a:lnTo>
                  <a:lnTo>
                    <a:pt x="35" y="14"/>
                  </a:lnTo>
                  <a:lnTo>
                    <a:pt x="33" y="14"/>
                  </a:lnTo>
                  <a:lnTo>
                    <a:pt x="32" y="12"/>
                  </a:lnTo>
                  <a:lnTo>
                    <a:pt x="30" y="10"/>
                  </a:lnTo>
                  <a:lnTo>
                    <a:pt x="30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93" name="WordArt 33"/>
          <p:cNvSpPr>
            <a:spLocks noChangeArrowheads="1" noChangeShapeType="1" noTextEdit="1"/>
          </p:cNvSpPr>
          <p:nvPr/>
        </p:nvSpPr>
        <p:spPr bwMode="auto">
          <a:xfrm>
            <a:off x="2643188" y="1708150"/>
            <a:ext cx="1114425" cy="2190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Is RP to</a:t>
            </a:r>
          </a:p>
        </p:txBody>
      </p:sp>
      <p:sp>
        <p:nvSpPr>
          <p:cNvPr id="286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Limitations of WARP</a:t>
            </a:r>
          </a:p>
        </p:txBody>
      </p:sp>
      <p:sp>
        <p:nvSpPr>
          <p:cNvPr id="501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01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4A54E5-C223-4458-A7CD-4935DBB30F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/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1412875" y="2924175"/>
            <a:ext cx="3967163" cy="1876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1" name="Rectangle 34"/>
          <p:cNvSpPr>
            <a:spLocks noChangeArrowheads="1"/>
          </p:cNvSpPr>
          <p:nvPr/>
        </p:nvSpPr>
        <p:spPr bwMode="auto">
          <a:xfrm>
            <a:off x="5783834" y="1370261"/>
            <a:ext cx="2592387" cy="83460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48195" name="Rectangle 35"/>
          <p:cNvSpPr>
            <a:spLocks noChangeArrowheads="1"/>
          </p:cNvSpPr>
          <p:nvPr/>
        </p:nvSpPr>
        <p:spPr bwMode="auto">
          <a:xfrm>
            <a:off x="5805488" y="1400175"/>
            <a:ext cx="291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WARP rules out this pattern</a:t>
            </a:r>
          </a:p>
        </p:txBody>
      </p:sp>
      <p:sp>
        <p:nvSpPr>
          <p:cNvPr id="348196" name="Rectangle 36"/>
          <p:cNvSpPr>
            <a:spLocks noChangeArrowheads="1"/>
          </p:cNvSpPr>
          <p:nvPr/>
        </p:nvSpPr>
        <p:spPr bwMode="auto">
          <a:xfrm>
            <a:off x="5805488" y="1730375"/>
            <a:ext cx="257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…but not this</a:t>
            </a:r>
          </a:p>
        </p:txBody>
      </p:sp>
      <p:sp>
        <p:nvSpPr>
          <p:cNvPr id="348198" name="Rectangle 38"/>
          <p:cNvSpPr>
            <a:spLocks noChangeArrowheads="1"/>
          </p:cNvSpPr>
          <p:nvPr/>
        </p:nvSpPr>
        <p:spPr bwMode="auto">
          <a:xfrm>
            <a:off x="5727700" y="3560763"/>
            <a:ext cx="29940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>
                <a:solidFill>
                  <a:srgbClr val="0070C0"/>
                </a:solidFill>
              </a:rPr>
              <a:t> </a:t>
            </a:r>
            <a:r>
              <a:rPr lang="en-US" i="1">
                <a:solidFill>
                  <a:srgbClr val="0070C0"/>
                </a:solidFill>
              </a:rPr>
              <a:t>WARP does not rule out </a:t>
            </a:r>
            <a:r>
              <a:rPr lang="en-US" i="1" u="sng">
                <a:solidFill>
                  <a:srgbClr val="0070C0"/>
                </a:solidFill>
              </a:rPr>
              <a:t>cycles</a:t>
            </a:r>
            <a:r>
              <a:rPr lang="en-US" i="1">
                <a:solidFill>
                  <a:srgbClr val="0070C0"/>
                </a:solidFill>
              </a:rPr>
              <a:t> of preference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>
                <a:solidFill>
                  <a:srgbClr val="0070C0"/>
                </a:solidFill>
              </a:rPr>
              <a:t> You need an extra axiom to progress further on this: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>
                <a:solidFill>
                  <a:srgbClr val="0070C0"/>
                </a:solidFill>
              </a:rPr>
              <a:t>the strong axiom of revealed preference</a:t>
            </a:r>
          </a:p>
        </p:txBody>
      </p:sp>
      <p:sp>
        <p:nvSpPr>
          <p:cNvPr id="348200" name="Rectangle 40"/>
          <p:cNvSpPr>
            <a:spLocks noChangeArrowheads="1"/>
          </p:cNvSpPr>
          <p:nvPr/>
        </p:nvSpPr>
        <p:spPr bwMode="auto">
          <a:xfrm>
            <a:off x="1470025" y="4649788"/>
            <a:ext cx="49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″′</a:t>
            </a:r>
          </a:p>
        </p:txBody>
      </p:sp>
      <p:sp>
        <p:nvSpPr>
          <p:cNvPr id="348201" name="Rectangle 41"/>
          <p:cNvSpPr>
            <a:spLocks noChangeArrowheads="1"/>
          </p:cNvSpPr>
          <p:nvPr/>
        </p:nvSpPr>
        <p:spPr bwMode="auto">
          <a:xfrm>
            <a:off x="4508500" y="24066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′</a:t>
            </a:r>
          </a:p>
        </p:txBody>
      </p:sp>
      <p:sp>
        <p:nvSpPr>
          <p:cNvPr id="348202" name="Rectangle 42"/>
          <p:cNvSpPr>
            <a:spLocks noChangeArrowheads="1"/>
          </p:cNvSpPr>
          <p:nvPr/>
        </p:nvSpPr>
        <p:spPr bwMode="auto">
          <a:xfrm>
            <a:off x="1204913" y="2449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3" name="Rectangle 43"/>
          <p:cNvSpPr>
            <a:spLocks noChangeArrowheads="1"/>
          </p:cNvSpPr>
          <p:nvPr/>
        </p:nvSpPr>
        <p:spPr bwMode="auto">
          <a:xfrm>
            <a:off x="4503738" y="4506913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″</a:t>
            </a:r>
          </a:p>
        </p:txBody>
      </p:sp>
      <p:sp>
        <p:nvSpPr>
          <p:cNvPr id="348204" name="Freeform 44"/>
          <p:cNvSpPr>
            <a:spLocks/>
          </p:cNvSpPr>
          <p:nvPr/>
        </p:nvSpPr>
        <p:spPr bwMode="auto">
          <a:xfrm>
            <a:off x="2190750" y="5016500"/>
            <a:ext cx="2449513" cy="622300"/>
          </a:xfrm>
          <a:custGeom>
            <a:avLst/>
            <a:gdLst>
              <a:gd name="T0" fmla="*/ 0 w 2019"/>
              <a:gd name="T1" fmla="*/ 129651448 h 444"/>
              <a:gd name="T2" fmla="*/ 142776644 w 2019"/>
              <a:gd name="T3" fmla="*/ 314306352 h 444"/>
              <a:gd name="T4" fmla="*/ 304689574 w 2019"/>
              <a:gd name="T5" fmla="*/ 471459571 h 444"/>
              <a:gd name="T6" fmla="*/ 482793102 w 2019"/>
              <a:gd name="T7" fmla="*/ 603075985 h 444"/>
              <a:gd name="T8" fmla="*/ 677087268 w 2019"/>
              <a:gd name="T9" fmla="*/ 707190671 h 444"/>
              <a:gd name="T10" fmla="*/ 880213600 w 2019"/>
              <a:gd name="T11" fmla="*/ 785767412 h 444"/>
              <a:gd name="T12" fmla="*/ 1092171037 w 2019"/>
              <a:gd name="T13" fmla="*/ 840770868 h 444"/>
              <a:gd name="T14" fmla="*/ 1307073288 w 2019"/>
              <a:gd name="T15" fmla="*/ 868272596 h 444"/>
              <a:gd name="T16" fmla="*/ 1524918532 w 2019"/>
              <a:gd name="T17" fmla="*/ 870236204 h 444"/>
              <a:gd name="T18" fmla="*/ 1739820480 w 2019"/>
              <a:gd name="T19" fmla="*/ 850593114 h 444"/>
              <a:gd name="T20" fmla="*/ 1953249565 w 2019"/>
              <a:gd name="T21" fmla="*/ 803446894 h 444"/>
              <a:gd name="T22" fmla="*/ 2147483647 w 2019"/>
              <a:gd name="T23" fmla="*/ 730763781 h 444"/>
              <a:gd name="T24" fmla="*/ 2147483647 w 2019"/>
              <a:gd name="T25" fmla="*/ 632542723 h 444"/>
              <a:gd name="T26" fmla="*/ 2147483647 w 2019"/>
              <a:gd name="T27" fmla="*/ 512713565 h 444"/>
              <a:gd name="T28" fmla="*/ 2147483647 w 2019"/>
              <a:gd name="T29" fmla="*/ 365381190 h 444"/>
              <a:gd name="T30" fmla="*/ 2147483647 w 2019"/>
              <a:gd name="T31" fmla="*/ 196442203 h 444"/>
              <a:gd name="T32" fmla="*/ 2147483647 w 2019"/>
              <a:gd name="T33" fmla="*/ 0 h 4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19"/>
              <a:gd name="T52" fmla="*/ 0 h 444"/>
              <a:gd name="T53" fmla="*/ 2019 w 2019"/>
              <a:gd name="T54" fmla="*/ 444 h 4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19" h="444">
                <a:moveTo>
                  <a:pt x="0" y="66"/>
                </a:moveTo>
                <a:lnTo>
                  <a:pt x="97" y="160"/>
                </a:lnTo>
                <a:lnTo>
                  <a:pt x="207" y="240"/>
                </a:lnTo>
                <a:lnTo>
                  <a:pt x="328" y="307"/>
                </a:lnTo>
                <a:lnTo>
                  <a:pt x="460" y="360"/>
                </a:lnTo>
                <a:lnTo>
                  <a:pt x="598" y="400"/>
                </a:lnTo>
                <a:lnTo>
                  <a:pt x="742" y="428"/>
                </a:lnTo>
                <a:lnTo>
                  <a:pt x="888" y="442"/>
                </a:lnTo>
                <a:lnTo>
                  <a:pt x="1036" y="443"/>
                </a:lnTo>
                <a:lnTo>
                  <a:pt x="1182" y="433"/>
                </a:lnTo>
                <a:lnTo>
                  <a:pt x="1327" y="409"/>
                </a:lnTo>
                <a:lnTo>
                  <a:pt x="1465" y="372"/>
                </a:lnTo>
                <a:lnTo>
                  <a:pt x="1598" y="322"/>
                </a:lnTo>
                <a:lnTo>
                  <a:pt x="1721" y="261"/>
                </a:lnTo>
                <a:lnTo>
                  <a:pt x="1834" y="186"/>
                </a:lnTo>
                <a:lnTo>
                  <a:pt x="1933" y="100"/>
                </a:lnTo>
                <a:lnTo>
                  <a:pt x="2018" y="0"/>
                </a:lnTo>
              </a:path>
            </a:pathLst>
          </a:custGeom>
          <a:noFill/>
          <a:ln w="127000" cap="flat" cmpd="sng">
            <a:solidFill>
              <a:srgbClr val="00C1C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5" name="Freeform 45"/>
          <p:cNvSpPr>
            <a:spLocks/>
          </p:cNvSpPr>
          <p:nvPr/>
        </p:nvSpPr>
        <p:spPr bwMode="auto">
          <a:xfrm>
            <a:off x="1073150" y="3232150"/>
            <a:ext cx="339725" cy="1598613"/>
          </a:xfrm>
          <a:custGeom>
            <a:avLst/>
            <a:gdLst>
              <a:gd name="T0" fmla="*/ 158886910 w 384"/>
              <a:gd name="T1" fmla="*/ 0 h 1386"/>
              <a:gd name="T2" fmla="*/ 112708184 w 384"/>
              <a:gd name="T3" fmla="*/ 98445035 h 1386"/>
              <a:gd name="T4" fmla="*/ 75138504 w 384"/>
              <a:gd name="T5" fmla="*/ 206201469 h 1386"/>
              <a:gd name="T6" fmla="*/ 44613678 w 384"/>
              <a:gd name="T7" fmla="*/ 324601514 h 1386"/>
              <a:gd name="T8" fmla="*/ 22697876 w 384"/>
              <a:gd name="T9" fmla="*/ 448322121 h 1386"/>
              <a:gd name="T10" fmla="*/ 7826946 w 384"/>
              <a:gd name="T11" fmla="*/ 578694386 h 1386"/>
              <a:gd name="T12" fmla="*/ 782960 w 384"/>
              <a:gd name="T13" fmla="*/ 713057560 h 1386"/>
              <a:gd name="T14" fmla="*/ 0 w 384"/>
              <a:gd name="T15" fmla="*/ 848751612 h 1386"/>
              <a:gd name="T16" fmla="*/ 7826946 w 384"/>
              <a:gd name="T17" fmla="*/ 983114642 h 1386"/>
              <a:gd name="T18" fmla="*/ 21132842 w 384"/>
              <a:gd name="T19" fmla="*/ 1117478824 h 1386"/>
              <a:gd name="T20" fmla="*/ 41482723 w 384"/>
              <a:gd name="T21" fmla="*/ 1247851378 h 1386"/>
              <a:gd name="T22" fmla="*/ 68877480 w 384"/>
              <a:gd name="T23" fmla="*/ 1371571985 h 1386"/>
              <a:gd name="T24" fmla="*/ 102533247 w 384"/>
              <a:gd name="T25" fmla="*/ 1488640935 h 1386"/>
              <a:gd name="T26" fmla="*/ 142450064 w 384"/>
              <a:gd name="T27" fmla="*/ 1596398485 h 1386"/>
              <a:gd name="T28" fmla="*/ 188629647 w 384"/>
              <a:gd name="T29" fmla="*/ 1690851567 h 1386"/>
              <a:gd name="T30" fmla="*/ 241852384 w 384"/>
              <a:gd name="T31" fmla="*/ 1774662227 h 1386"/>
              <a:gd name="T32" fmla="*/ 299771940 w 384"/>
              <a:gd name="T33" fmla="*/ 1842509830 h 138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4"/>
              <a:gd name="T52" fmla="*/ 0 h 1386"/>
              <a:gd name="T53" fmla="*/ 384 w 384"/>
              <a:gd name="T54" fmla="*/ 1386 h 138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4" h="1386">
                <a:moveTo>
                  <a:pt x="203" y="0"/>
                </a:moveTo>
                <a:lnTo>
                  <a:pt x="144" y="74"/>
                </a:lnTo>
                <a:lnTo>
                  <a:pt x="96" y="155"/>
                </a:lnTo>
                <a:lnTo>
                  <a:pt x="57" y="244"/>
                </a:lnTo>
                <a:lnTo>
                  <a:pt x="29" y="337"/>
                </a:lnTo>
                <a:lnTo>
                  <a:pt x="10" y="435"/>
                </a:lnTo>
                <a:lnTo>
                  <a:pt x="1" y="536"/>
                </a:lnTo>
                <a:lnTo>
                  <a:pt x="0" y="638"/>
                </a:lnTo>
                <a:lnTo>
                  <a:pt x="10" y="739"/>
                </a:lnTo>
                <a:lnTo>
                  <a:pt x="27" y="840"/>
                </a:lnTo>
                <a:lnTo>
                  <a:pt x="53" y="938"/>
                </a:lnTo>
                <a:lnTo>
                  <a:pt x="88" y="1031"/>
                </a:lnTo>
                <a:lnTo>
                  <a:pt x="131" y="1119"/>
                </a:lnTo>
                <a:lnTo>
                  <a:pt x="182" y="1200"/>
                </a:lnTo>
                <a:lnTo>
                  <a:pt x="241" y="1271"/>
                </a:lnTo>
                <a:lnTo>
                  <a:pt x="309" y="1334"/>
                </a:lnTo>
                <a:lnTo>
                  <a:pt x="383" y="1385"/>
                </a:lnTo>
              </a:path>
            </a:pathLst>
          </a:custGeom>
          <a:noFill/>
          <a:ln w="127000" cap="flat" cmpd="sng">
            <a:solidFill>
              <a:srgbClr val="00C1C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06" name="Freeform 46"/>
          <p:cNvSpPr>
            <a:spLocks/>
          </p:cNvSpPr>
          <p:nvPr/>
        </p:nvSpPr>
        <p:spPr bwMode="auto">
          <a:xfrm>
            <a:off x="4786313" y="3019425"/>
            <a:ext cx="430212" cy="1546225"/>
          </a:xfrm>
          <a:custGeom>
            <a:avLst/>
            <a:gdLst>
              <a:gd name="T0" fmla="*/ 159555838 w 546"/>
              <a:gd name="T1" fmla="*/ 1194211249 h 2001"/>
              <a:gd name="T2" fmla="*/ 210465073 w 546"/>
              <a:gd name="T3" fmla="*/ 1131515356 h 2001"/>
              <a:gd name="T4" fmla="*/ 253302665 w 546"/>
              <a:gd name="T5" fmla="*/ 1061653976 h 2001"/>
              <a:gd name="T6" fmla="*/ 287448560 w 546"/>
              <a:gd name="T7" fmla="*/ 985821742 h 2001"/>
              <a:gd name="T8" fmla="*/ 312903547 w 546"/>
              <a:gd name="T9" fmla="*/ 904615200 h 2001"/>
              <a:gd name="T10" fmla="*/ 329045157 w 546"/>
              <a:gd name="T11" fmla="*/ 820423617 h 2001"/>
              <a:gd name="T12" fmla="*/ 337736854 w 546"/>
              <a:gd name="T13" fmla="*/ 733843345 h 2001"/>
              <a:gd name="T14" fmla="*/ 338357746 w 546"/>
              <a:gd name="T15" fmla="*/ 645471314 h 2001"/>
              <a:gd name="T16" fmla="*/ 330907832 w 546"/>
              <a:gd name="T17" fmla="*/ 557099284 h 2001"/>
              <a:gd name="T18" fmla="*/ 314765434 w 546"/>
              <a:gd name="T19" fmla="*/ 471116522 h 2001"/>
              <a:gd name="T20" fmla="*/ 291173911 w 546"/>
              <a:gd name="T21" fmla="*/ 386327525 h 2001"/>
              <a:gd name="T22" fmla="*/ 260752578 w 546"/>
              <a:gd name="T23" fmla="*/ 306315617 h 2001"/>
              <a:gd name="T24" fmla="*/ 222881332 w 546"/>
              <a:gd name="T25" fmla="*/ 230482611 h 2001"/>
              <a:gd name="T26" fmla="*/ 176939232 w 546"/>
              <a:gd name="T27" fmla="*/ 161218499 h 2001"/>
              <a:gd name="T28" fmla="*/ 124789051 w 546"/>
              <a:gd name="T29" fmla="*/ 98522583 h 2001"/>
              <a:gd name="T30" fmla="*/ 65809036 w 546"/>
              <a:gd name="T31" fmla="*/ 44782572 h 2001"/>
              <a:gd name="T32" fmla="*/ 0 w 546"/>
              <a:gd name="T33" fmla="*/ 0 h 20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46"/>
              <a:gd name="T52" fmla="*/ 0 h 2001"/>
              <a:gd name="T53" fmla="*/ 546 w 546"/>
              <a:gd name="T54" fmla="*/ 2001 h 200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46" h="2001">
                <a:moveTo>
                  <a:pt x="257" y="2000"/>
                </a:moveTo>
                <a:lnTo>
                  <a:pt x="339" y="1895"/>
                </a:lnTo>
                <a:lnTo>
                  <a:pt x="408" y="1778"/>
                </a:lnTo>
                <a:lnTo>
                  <a:pt x="463" y="1651"/>
                </a:lnTo>
                <a:lnTo>
                  <a:pt x="504" y="1515"/>
                </a:lnTo>
                <a:lnTo>
                  <a:pt x="530" y="1374"/>
                </a:lnTo>
                <a:lnTo>
                  <a:pt x="544" y="1229"/>
                </a:lnTo>
                <a:lnTo>
                  <a:pt x="545" y="1081"/>
                </a:lnTo>
                <a:lnTo>
                  <a:pt x="533" y="933"/>
                </a:lnTo>
                <a:lnTo>
                  <a:pt x="507" y="789"/>
                </a:lnTo>
                <a:lnTo>
                  <a:pt x="469" y="647"/>
                </a:lnTo>
                <a:lnTo>
                  <a:pt x="420" y="513"/>
                </a:lnTo>
                <a:lnTo>
                  <a:pt x="359" y="386"/>
                </a:lnTo>
                <a:lnTo>
                  <a:pt x="285" y="270"/>
                </a:lnTo>
                <a:lnTo>
                  <a:pt x="201" y="165"/>
                </a:lnTo>
                <a:lnTo>
                  <a:pt x="106" y="75"/>
                </a:lnTo>
                <a:lnTo>
                  <a:pt x="0" y="0"/>
                </a:lnTo>
              </a:path>
            </a:pathLst>
          </a:custGeom>
          <a:noFill/>
          <a:ln w="127000" cap="flat" cmpd="sng">
            <a:solidFill>
              <a:srgbClr val="00C1C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5" grpId="0" animBg="1"/>
      <p:bldP spid="348186" grpId="0" animBg="1"/>
      <p:bldP spid="348193" grpId="0" animBg="1"/>
      <p:bldP spid="348165" grpId="0" animBg="1"/>
      <p:bldP spid="348195" grpId="0" autoUpdateAnimBg="0"/>
      <p:bldP spid="348196" grpId="0" autoUpdateAnimBg="0"/>
      <p:bldP spid="348198" grpId="0" build="p" autoUpdateAnimBg="0"/>
      <p:bldP spid="348200" grpId="0"/>
      <p:bldP spid="348201" grpId="0"/>
      <p:bldP spid="348202" grpId="0"/>
      <p:bldP spid="348203" grpId="0"/>
      <p:bldP spid="348204" grpId="0" animBg="1"/>
      <p:bldP spid="348205" grpId="0" animBg="1"/>
      <p:bldP spid="3482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Revealed Preference: is it useful?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get a lot from just a little:</a:t>
            </a:r>
          </a:p>
          <a:p>
            <a:pPr lvl="1"/>
            <a:r>
              <a:rPr lang="en-US" smtClean="0"/>
              <a:t>You can even work out substitution effects</a:t>
            </a:r>
          </a:p>
          <a:p>
            <a:r>
              <a:rPr lang="en-US" smtClean="0"/>
              <a:t>WARP provides a simple consistency test:</a:t>
            </a:r>
          </a:p>
          <a:p>
            <a:pPr lvl="1"/>
            <a:r>
              <a:rPr lang="en-US" smtClean="0"/>
              <a:t>Useful when considering consumers en masse</a:t>
            </a:r>
          </a:p>
          <a:p>
            <a:pPr lvl="1"/>
            <a:r>
              <a:rPr lang="en-US" smtClean="0"/>
              <a:t>WARP will be used in this way later on</a:t>
            </a:r>
          </a:p>
          <a:p>
            <a:r>
              <a:rPr lang="en-US" smtClean="0"/>
              <a:t>You do not need any special assumptions </a:t>
            </a:r>
            <a:br>
              <a:rPr lang="en-US" smtClean="0"/>
            </a:br>
            <a:r>
              <a:rPr lang="en-US" smtClean="0"/>
              <a:t>about consumer's motives:</a:t>
            </a:r>
          </a:p>
          <a:p>
            <a:pPr lvl="1"/>
            <a:r>
              <a:rPr lang="en-US" smtClean="0"/>
              <a:t>But that's what we're going to try right now</a:t>
            </a:r>
          </a:p>
          <a:p>
            <a:pPr lvl="1"/>
            <a:r>
              <a:rPr lang="en-US" smtClean="0"/>
              <a:t>It’s time to look at the mainstream </a:t>
            </a:r>
            <a:r>
              <a:rPr lang="en-GB" smtClean="0"/>
              <a:t>modelling</a:t>
            </a:r>
            <a:r>
              <a:rPr lang="en-US" smtClean="0"/>
              <a:t> of preferences</a:t>
            </a:r>
            <a:endParaRPr lang="en-GB" smtClean="0"/>
          </a:p>
        </p:txBody>
      </p:sp>
      <p:sp>
        <p:nvSpPr>
          <p:cNvPr id="5120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BB0477-F4A6-4F96-A260-2CA9289CC8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Overview</a:t>
            </a:r>
          </a:p>
        </p:txBody>
      </p:sp>
      <p:sp>
        <p:nvSpPr>
          <p:cNvPr id="52226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  <a:endParaRPr lang="en-GB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A1BC3B-F4A6-4EB8-9420-0ECF12C77CA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 smtClean="0"/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4306889" y="1725613"/>
            <a:ext cx="0" cy="42195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4311650" y="2470150"/>
            <a:ext cx="204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4311650" y="364013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4311650" y="4805363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4311650" y="5945188"/>
            <a:ext cx="20478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Rectangle 12"/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solidFill>
            <a:srgbClr val="00CCCC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/>
              <a:t>The setting</a:t>
            </a:r>
          </a:p>
        </p:txBody>
      </p:sp>
      <p:sp>
        <p:nvSpPr>
          <p:cNvPr id="347149" name="Rectangle 13">
            <a:hlinkClick r:id="rId2" action="ppaction://hlinksldjump" tooltip="The environment for the basic consumer optimisation problem. "/>
          </p:cNvPr>
          <p:cNvSpPr>
            <a:spLocks noChangeArrowheads="1"/>
          </p:cNvSpPr>
          <p:nvPr/>
        </p:nvSpPr>
        <p:spPr bwMode="auto">
          <a:xfrm>
            <a:off x="4516438" y="2106613"/>
            <a:ext cx="1960562" cy="7270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39" name="Rectangle 14">
            <a:hlinkClick r:id="rId3" action="ppaction://hlinksldjump" tooltip="Budget constraints: prices, incomes and resources"/>
          </p:cNvPr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Budget sets</a:t>
            </a:r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>
            <a:off x="4516438" y="3278188"/>
            <a:ext cx="1925637" cy="793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1" name="Rectangle 16">
            <a:hlinkClick r:id="rId4" action="ppaction://hlinksldjump" tooltip="Deducing preference from market behaviour?"/>
          </p:cNvPr>
          <p:cNvSpPr>
            <a:spLocks noChangeArrowheads="1"/>
          </p:cNvSpPr>
          <p:nvPr/>
        </p:nvSpPr>
        <p:spPr bwMode="auto">
          <a:xfrm>
            <a:off x="4516438" y="4408488"/>
            <a:ext cx="1960562" cy="8207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Revealed Preference</a:t>
            </a:r>
          </a:p>
        </p:txBody>
      </p:sp>
      <p:sp>
        <p:nvSpPr>
          <p:cNvPr id="347153" name="Rectangle 17"/>
          <p:cNvSpPr>
            <a:spLocks noChangeArrowheads="1"/>
          </p:cNvSpPr>
          <p:nvPr/>
        </p:nvSpPr>
        <p:spPr bwMode="auto">
          <a:xfrm>
            <a:off x="4502150" y="4408488"/>
            <a:ext cx="1962150" cy="8064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3" name="Rectangle 18">
            <a:hlinkClick r:id="rId5" action="ppaction://hlinksldjump" tooltip="How the simple price- and quantity-models compare."/>
          </p:cNvPr>
          <p:cNvSpPr>
            <a:spLocks noChangeArrowheads="1"/>
          </p:cNvSpPr>
          <p:nvPr/>
        </p:nvSpPr>
        <p:spPr bwMode="auto">
          <a:xfrm>
            <a:off x="4516438" y="5581650"/>
            <a:ext cx="1960562" cy="800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Axiomatic Approach</a:t>
            </a:r>
          </a:p>
        </p:txBody>
      </p:sp>
      <p:sp>
        <p:nvSpPr>
          <p:cNvPr id="347155" name="Rectangle 19"/>
          <p:cNvSpPr>
            <a:spLocks noChangeArrowheads="1"/>
          </p:cNvSpPr>
          <p:nvPr/>
        </p:nvSpPr>
        <p:spPr bwMode="auto">
          <a:xfrm>
            <a:off x="4516438" y="5581650"/>
            <a:ext cx="1960562" cy="727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45" name="Rectangle 20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82058" tIns="41029" rIns="82058" bIns="41029"/>
          <a:lstStyle/>
          <a:p>
            <a:pPr defTabSz="820738"/>
            <a:r>
              <a:rPr lang="en-GB" sz="2200">
                <a:latin typeface="Times New Roman" pitchFamily="18" charset="0"/>
                <a:cs typeface="Times New Roman" pitchFamily="18" charset="0"/>
              </a:rPr>
              <a:t>Consumption: Basics</a:t>
            </a:r>
          </a:p>
        </p:txBody>
      </p:sp>
      <p:sp>
        <p:nvSpPr>
          <p:cNvPr id="347157" name="Rectangle 21"/>
          <p:cNvSpPr>
            <a:spLocks noChangeArrowheads="1"/>
          </p:cNvSpPr>
          <p:nvPr/>
        </p:nvSpPr>
        <p:spPr bwMode="auto">
          <a:xfrm>
            <a:off x="4073525" y="982663"/>
            <a:ext cx="2300288" cy="7254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4516438" y="5562600"/>
            <a:ext cx="1960562" cy="7270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395288" y="2828925"/>
            <a:ext cx="3297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GB" sz="2400" i="1">
                <a:solidFill>
                  <a:srgbClr val="FF0000"/>
                </a:solidFill>
              </a:rPr>
              <a:t>Standard approach to modelling preferences </a:t>
            </a:r>
          </a:p>
        </p:txBody>
      </p:sp>
      <p:sp>
        <p:nvSpPr>
          <p:cNvPr id="52249" name="TextBox 1"/>
          <p:cNvSpPr txBox="1">
            <a:spLocks noChangeArrowheads="1"/>
          </p:cNvSpPr>
          <p:nvPr/>
        </p:nvSpPr>
        <p:spPr bwMode="auto">
          <a:xfrm>
            <a:off x="4516438" y="2133600"/>
            <a:ext cx="1947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The Setting</a:t>
            </a:r>
          </a:p>
          <a:p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8" grpId="0" animBg="1"/>
      <p:bldP spid="3471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Axiomatic Approach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 priori foundation for consumer preferences </a:t>
            </a:r>
          </a:p>
          <a:p>
            <a:pPr lvl="1"/>
            <a:r>
              <a:rPr lang="en-US" smtClean="0"/>
              <a:t>provide a basis for utility analysis</a:t>
            </a:r>
          </a:p>
          <a:p>
            <a:pPr lvl="1"/>
            <a:r>
              <a:rPr lang="en-US" smtClean="0"/>
              <a:t>axioms explain clearly what we mean </a:t>
            </a:r>
          </a:p>
          <a:p>
            <a:r>
              <a:rPr lang="en-US" smtClean="0"/>
              <a:t>Careful! (1): axioms can’t be “right” or “wrong” </a:t>
            </a:r>
          </a:p>
          <a:p>
            <a:pPr lvl="1"/>
            <a:r>
              <a:rPr lang="en-US" smtClean="0"/>
              <a:t>they could be inappropriate or over-restrictive</a:t>
            </a:r>
          </a:p>
          <a:p>
            <a:pPr lvl="1"/>
            <a:r>
              <a:rPr lang="en-US" smtClean="0"/>
              <a:t>depends on what you want to model</a:t>
            </a:r>
          </a:p>
          <a:p>
            <a:r>
              <a:rPr lang="en-US" smtClean="0"/>
              <a:t>Careful! (2): we blur some important distinctions</a:t>
            </a:r>
          </a:p>
          <a:p>
            <a:pPr lvl="1"/>
            <a:r>
              <a:rPr lang="en-US" smtClean="0"/>
              <a:t>psychologists distinguish between…</a:t>
            </a:r>
          </a:p>
          <a:p>
            <a:pPr lvl="1"/>
            <a:r>
              <a:rPr lang="en-US" smtClean="0"/>
              <a:t>decision utility – explains choices</a:t>
            </a:r>
          </a:p>
          <a:p>
            <a:pPr lvl="1"/>
            <a:r>
              <a:rPr lang="en-US" smtClean="0"/>
              <a:t>experienced utility – “enjoyment”</a:t>
            </a:r>
          </a:p>
          <a:p>
            <a:r>
              <a:rPr lang="en-US" smtClean="0"/>
              <a:t>Let’s start with the basic relation…</a:t>
            </a:r>
            <a:endParaRPr lang="en-GB" smtClean="0"/>
          </a:p>
        </p:txBody>
      </p:sp>
      <p:sp>
        <p:nvSpPr>
          <p:cNvPr id="5325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DB6927-703D-46EF-8035-025B8C1649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 method of analysis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Some treatments of micro-economics handle consumer analysis first</a:t>
            </a:r>
          </a:p>
          <a:p>
            <a:pPr eaLnBrk="1" hangingPunct="1"/>
            <a:r>
              <a:rPr lang="en-US" sz="2800" dirty="0" smtClean="0"/>
              <a:t>But we have gone through the theory of the firm first for a good reason:</a:t>
            </a:r>
          </a:p>
          <a:p>
            <a:pPr eaLnBrk="1" hangingPunct="1"/>
            <a:r>
              <a:rPr lang="en-US" sz="2800" dirty="0" smtClean="0"/>
              <a:t>We can learn a lot from the theory of firm:</a:t>
            </a:r>
          </a:p>
          <a:p>
            <a:pPr lvl="1" eaLnBrk="1" hangingPunct="1"/>
            <a:r>
              <a:rPr lang="en-US" sz="2400" dirty="0" smtClean="0"/>
              <a:t>ideas </a:t>
            </a:r>
          </a:p>
          <a:p>
            <a:pPr lvl="1" eaLnBrk="1" hangingPunct="1"/>
            <a:r>
              <a:rPr lang="en-US" sz="2400" dirty="0" smtClean="0"/>
              <a:t>methodology</a:t>
            </a:r>
          </a:p>
          <a:p>
            <a:pPr lvl="1" eaLnBrk="1" hangingPunct="1"/>
            <a:r>
              <a:rPr lang="en-US" sz="2400" dirty="0" smtClean="0"/>
              <a:t>techniques</a:t>
            </a:r>
          </a:p>
          <a:p>
            <a:pPr eaLnBrk="1" hangingPunct="1"/>
            <a:r>
              <a:rPr lang="en-US" sz="2800" dirty="0" smtClean="0"/>
              <a:t> We can reuse a lot the analysis</a:t>
            </a:r>
            <a:endParaRPr lang="en-GB" sz="2800" dirty="0" smtClean="0"/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7F8B12-F488-40C8-9181-DE990768C3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The (weak) preference relation</a:t>
            </a:r>
          </a:p>
        </p:txBody>
      </p:sp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260FBD-57C4-450A-97C9-F2C286AB50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373" name="Text Box 5"/>
              <p:cNvSpPr txBox="1">
                <a:spLocks noChangeArrowheads="1"/>
              </p:cNvSpPr>
              <p:nvPr/>
            </p:nvSpPr>
            <p:spPr bwMode="auto">
              <a:xfrm>
                <a:off x="468313" y="1316038"/>
                <a:ext cx="4495800" cy="1473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GB" sz="2400" dirty="0" smtClean="0">
                    <a:latin typeface="Times New Roman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400" dirty="0">
                    <a:latin typeface="Times New Roman" pitchFamily="18" charset="0"/>
                    <a:cs typeface="Times New Roman" panose="02020603050405020304" pitchFamily="18" charset="0"/>
                  </a:rPr>
                  <a:t>basic weak-preference relation:</a:t>
                </a:r>
                <a:endParaRPr lang="en-GB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0" hangingPunct="0">
                  <a:spcBef>
                    <a:spcPct val="30000"/>
                  </a:spcBef>
                  <a:spcAft>
                    <a:spcPct val="50000"/>
                  </a:spcAft>
                  <a:buClr>
                    <a:srgbClr val="FFFF00"/>
                  </a:buClr>
                  <a:buSzPct val="50000"/>
                </a:pPr>
                <a:r>
                  <a:rPr lang="en-GB" sz="3200" b="1" dirty="0" smtClean="0">
                    <a:latin typeface="Times New Roman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3200" b="1" dirty="0" smtClean="0">
                    <a:latin typeface="Times New Roman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3200" b="1" dirty="0">
                    <a:latin typeface="Times New Roman" pitchFamily="18" charset="0"/>
                    <a:cs typeface="Times New Roman" pitchFamily="18" charset="0"/>
                  </a:rPr>
                  <a:t>'</a:t>
                </a:r>
              </a:p>
            </p:txBody>
          </p:sp>
        </mc:Choice>
        <mc:Fallback xmlns="">
          <p:sp>
            <p:nvSpPr>
              <p:cNvPr id="31437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316038"/>
                <a:ext cx="4495800" cy="1473353"/>
              </a:xfrm>
              <a:prstGeom prst="rect">
                <a:avLst/>
              </a:prstGeom>
              <a:blipFill>
                <a:blip r:embed="rId2"/>
                <a:stretch>
                  <a:fillRect l="-1900" t="-3306" b="-119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5222874" y="1381125"/>
            <a:ext cx="3717925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2000" i="1" dirty="0">
                <a:solidFill>
                  <a:srgbClr val="0070C0"/>
                </a:solidFill>
              </a:rPr>
              <a:t>"Basket  </a:t>
            </a:r>
            <a:r>
              <a:rPr lang="en-GB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000" i="1" dirty="0">
                <a:solidFill>
                  <a:srgbClr val="0070C0"/>
                </a:solidFill>
              </a:rPr>
              <a:t>is regarded as </a:t>
            </a:r>
            <a:r>
              <a:rPr lang="en-GB" sz="2000" i="1" u="sng" dirty="0">
                <a:solidFill>
                  <a:srgbClr val="0070C0"/>
                </a:solidFill>
              </a:rPr>
              <a:t>at least as good</a:t>
            </a:r>
            <a:r>
              <a:rPr lang="en-GB" sz="2000" i="1" dirty="0">
                <a:solidFill>
                  <a:srgbClr val="0070C0"/>
                </a:solidFill>
              </a:rPr>
              <a:t> as basket  </a:t>
            </a:r>
            <a:r>
              <a:rPr lang="en-GB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GB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rgbClr val="0070C0"/>
                </a:solidFill>
              </a:rPr>
              <a:t>"</a:t>
            </a:r>
            <a:endParaRPr lang="en-GB" sz="2000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375" name="Text Box 7"/>
              <p:cNvSpPr txBox="1">
                <a:spLocks noChangeArrowheads="1"/>
              </p:cNvSpPr>
              <p:nvPr/>
            </p:nvSpPr>
            <p:spPr bwMode="auto">
              <a:xfrm>
                <a:off x="468312" y="4692650"/>
                <a:ext cx="4607743" cy="1104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 the strict preference relation </a:t>
                </a:r>
              </a:p>
              <a:p>
                <a:pPr lvl="1" eaLnBrk="0" hangingPunct="0">
                  <a:spcBef>
                    <a:spcPct val="30000"/>
                  </a:spcBef>
                  <a:spcAft>
                    <a:spcPct val="50000"/>
                  </a:spcAft>
                  <a:buClr>
                    <a:srgbClr val="FFFF00"/>
                  </a:buClr>
                  <a:buSzPct val="50000"/>
                </a:pPr>
                <a:r>
                  <a:rPr lang="en-GB" sz="3200" b="1" dirty="0">
                    <a:latin typeface="Times New Roman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  <a:ea typeface="Cambria Math"/>
                      </a:rPr>
                      <m:t>≻</m:t>
                    </m:r>
                    <m:r>
                      <a:rPr lang="en-GB" sz="3200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</a:p>
            </p:txBody>
          </p:sp>
        </mc:Choice>
        <mc:Fallback xmlns="">
          <p:sp>
            <p:nvSpPr>
              <p:cNvPr id="31437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4692650"/>
                <a:ext cx="4607743" cy="1104021"/>
              </a:xfrm>
              <a:prstGeom prst="rect">
                <a:avLst/>
              </a:prstGeom>
              <a:blipFill>
                <a:blip r:embed="rId3"/>
                <a:stretch>
                  <a:fillRect l="-1852" t="-4420" r="-3439" b="-165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6" name="Rectangle 8"/>
              <p:cNvSpPr>
                <a:spLocks noChangeArrowheads="1"/>
              </p:cNvSpPr>
              <p:nvPr/>
            </p:nvSpPr>
            <p:spPr bwMode="auto">
              <a:xfrm>
                <a:off x="5189413" y="4665663"/>
                <a:ext cx="3608388" cy="71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buClr>
                    <a:srgbClr val="000000"/>
                  </a:buClr>
                  <a:buSzPct val="90000"/>
                </a:pPr>
                <a:r>
                  <a:rPr lang="en-GB" sz="2000" i="1" dirty="0" smtClean="0">
                    <a:solidFill>
                      <a:srgbClr val="0070C0"/>
                    </a:solidFill>
                  </a:rPr>
                  <a:t>“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b="1" dirty="0">
                    <a:solidFill>
                      <a:srgbClr val="0070C0"/>
                    </a:solidFill>
                    <a:cs typeface="Times New Roman" pitchFamily="18" charset="0"/>
                  </a:rPr>
                  <a:t>' </a:t>
                </a:r>
                <a:r>
                  <a:rPr lang="en-GB" sz="2000" dirty="0">
                    <a:solidFill>
                      <a:srgbClr val="0070C0"/>
                    </a:solidFill>
                    <a:cs typeface="Times New Roman" pitchFamily="18" charset="0"/>
                  </a:rPr>
                  <a:t>”</a:t>
                </a:r>
                <a:r>
                  <a:rPr lang="en-GB" sz="2000" b="1" dirty="0">
                    <a:solidFill>
                      <a:srgbClr val="0070C0"/>
                    </a:solidFill>
                    <a:cs typeface="Times New Roman" pitchFamily="18" charset="0"/>
                  </a:rPr>
                  <a:t>  </a:t>
                </a:r>
                <a:r>
                  <a:rPr lang="en-GB" sz="2000" i="1" dirty="0">
                    <a:solidFill>
                      <a:srgbClr val="0070C0"/>
                    </a:solidFill>
                    <a:cs typeface="Times New Roman" pitchFamily="18" charset="0"/>
                  </a:rPr>
                  <a:t>and </a:t>
                </a:r>
                <a:r>
                  <a:rPr lang="en-GB" sz="2000" i="1" u="sng" dirty="0">
                    <a:solidFill>
                      <a:srgbClr val="0070C0"/>
                    </a:solidFill>
                    <a:cs typeface="Times New Roman" pitchFamily="18" charset="0"/>
                  </a:rPr>
                  <a:t>not</a:t>
                </a:r>
                <a:r>
                  <a:rPr lang="en-GB" sz="2000" i="1" dirty="0">
                    <a:solidFill>
                      <a:srgbClr val="0070C0"/>
                    </a:solidFill>
                    <a:cs typeface="Times New Roman" pitchFamily="18" charset="0"/>
                  </a:rPr>
                  <a:t> 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“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x'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GB" sz="2000" dirty="0">
                    <a:solidFill>
                      <a:srgbClr val="0070C0"/>
                    </a:solidFill>
                    <a:cs typeface="Times New Roman" pitchFamily="18" charset="0"/>
                  </a:rPr>
                  <a:t>”</a:t>
                </a:r>
                <a:r>
                  <a:rPr lang="en-GB" sz="2000" b="1" dirty="0">
                    <a:solidFill>
                      <a:srgbClr val="0070C0"/>
                    </a:solidFill>
                    <a:cs typeface="Times New Roman" pitchFamily="18" charset="0"/>
                  </a:rPr>
                  <a:t> </a:t>
                </a:r>
                <a:endParaRPr lang="en-GB" sz="2000" i="1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eaLnBrk="0" hangingPunct="0">
                  <a:buClr>
                    <a:srgbClr val="000000"/>
                  </a:buClr>
                  <a:buSzPct val="90000"/>
                </a:pPr>
                <a:endParaRPr lang="en-GB" sz="20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437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9413" y="4665663"/>
                <a:ext cx="3608388" cy="710067"/>
              </a:xfrm>
              <a:prstGeom prst="rect">
                <a:avLst/>
              </a:prstGeom>
              <a:blipFill>
                <a:blip r:embed="rId4"/>
                <a:stretch>
                  <a:fillRect l="-1689" t="-42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7" name="Text Box 9"/>
              <p:cNvSpPr txBox="1">
                <a:spLocks noChangeArrowheads="1"/>
              </p:cNvSpPr>
              <p:nvPr/>
            </p:nvSpPr>
            <p:spPr bwMode="auto">
              <a:xfrm>
                <a:off x="468313" y="2871788"/>
                <a:ext cx="4495800" cy="1694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  <a:buClr>
                    <a:srgbClr val="C00000"/>
                  </a:buClr>
                  <a:buSzPct val="100000"/>
                  <a:buFont typeface="Wingdings" pitchFamily="2" charset="2"/>
                  <a:buChar char="§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this we can derive the indifference relation</a:t>
                </a:r>
                <a:r>
                  <a:rPr lang="en-GB" sz="3200" dirty="0">
                    <a:latin typeface="Times New Roman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 eaLnBrk="0" hangingPunct="0">
                  <a:spcBef>
                    <a:spcPct val="50000"/>
                  </a:spcBef>
                  <a:buClr>
                    <a:srgbClr val="FFFF00"/>
                  </a:buClr>
                  <a:buSzPct val="50000"/>
                  <a:buFont typeface="Marlett" pitchFamily="2" charset="2"/>
                  <a:buNone/>
                </a:pPr>
                <a:r>
                  <a:rPr lang="en-GB" sz="3200" b="1" dirty="0" smtClean="0">
                    <a:latin typeface="Times New Roman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  <a:ea typeface="Cambria Math"/>
                      </a:rPr>
                      <m:t>∽</m:t>
                    </m:r>
                    <m:r>
                      <a:rPr lang="en-GB" sz="3200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</a:p>
            </p:txBody>
          </p:sp>
        </mc:Choice>
        <mc:Fallback xmlns="">
          <p:sp>
            <p:nvSpPr>
              <p:cNvPr id="31437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871788"/>
                <a:ext cx="4495800" cy="1694952"/>
              </a:xfrm>
              <a:prstGeom prst="rect">
                <a:avLst/>
              </a:prstGeom>
              <a:blipFill>
                <a:blip r:embed="rId5"/>
                <a:stretch>
                  <a:fillRect l="-1900" t="-2878" b="-104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378" name="Rectangle 10"/>
              <p:cNvSpPr>
                <a:spLocks noChangeArrowheads="1"/>
              </p:cNvSpPr>
              <p:nvPr/>
            </p:nvSpPr>
            <p:spPr bwMode="auto">
              <a:xfrm>
                <a:off x="5248151" y="2951163"/>
                <a:ext cx="3716337" cy="71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buClr>
                    <a:srgbClr val="000000"/>
                  </a:buClr>
                  <a:buSzPct val="90000"/>
                </a:pPr>
                <a:r>
                  <a:rPr lang="en-GB" sz="2000" i="1" dirty="0" smtClean="0">
                    <a:solidFill>
                      <a:srgbClr val="0070C0"/>
                    </a:solidFill>
                  </a:rPr>
                  <a:t>“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' </a:t>
                </a:r>
                <a:r>
                  <a:rPr lang="en-GB" sz="2000" dirty="0">
                    <a:solidFill>
                      <a:srgbClr val="0070C0"/>
                    </a:solidFill>
                    <a:cs typeface="Times New Roman" pitchFamily="18" charset="0"/>
                  </a:rPr>
                  <a:t>”</a:t>
                </a:r>
                <a:r>
                  <a:rPr lang="en-GB" sz="2000" b="1" dirty="0">
                    <a:solidFill>
                      <a:srgbClr val="0070C0"/>
                    </a:solidFill>
                    <a:cs typeface="Times New Roman" pitchFamily="18" charset="0"/>
                  </a:rPr>
                  <a:t>  </a:t>
                </a:r>
                <a:r>
                  <a:rPr lang="en-GB" sz="2000" i="1" dirty="0">
                    <a:solidFill>
                      <a:srgbClr val="0070C0"/>
                    </a:solidFill>
                    <a:cs typeface="Times New Roman" pitchFamily="18" charset="0"/>
                  </a:rPr>
                  <a:t>and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“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x'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b="1" dirty="0" smtClean="0">
                    <a:solidFill>
                      <a:srgbClr val="0070C0"/>
                    </a:solidFill>
                    <a:cs typeface="Times New Roman" pitchFamily="18" charset="0"/>
                  </a:rPr>
                  <a:t> </a:t>
                </a:r>
                <a:r>
                  <a:rPr lang="en-GB" sz="2000" dirty="0">
                    <a:solidFill>
                      <a:srgbClr val="0070C0"/>
                    </a:solidFill>
                    <a:cs typeface="Times New Roman" pitchFamily="18" charset="0"/>
                  </a:rPr>
                  <a:t>”</a:t>
                </a:r>
                <a:r>
                  <a:rPr lang="en-GB" sz="2000" b="1" dirty="0">
                    <a:solidFill>
                      <a:srgbClr val="0070C0"/>
                    </a:solidFill>
                    <a:cs typeface="Times New Roman" pitchFamily="18" charset="0"/>
                  </a:rPr>
                  <a:t> </a:t>
                </a:r>
                <a:endParaRPr lang="en-GB" sz="2000" i="1" dirty="0">
                  <a:solidFill>
                    <a:srgbClr val="0070C0"/>
                  </a:solidFill>
                  <a:cs typeface="Times New Roman" pitchFamily="18" charset="0"/>
                </a:endParaRPr>
              </a:p>
              <a:p>
                <a:pPr eaLnBrk="0" hangingPunct="0">
                  <a:buClr>
                    <a:srgbClr val="000000"/>
                  </a:buClr>
                  <a:buSzPct val="90000"/>
                </a:pPr>
                <a:endParaRPr lang="en-GB" sz="20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437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8151" y="2951163"/>
                <a:ext cx="3716337" cy="710067"/>
              </a:xfrm>
              <a:prstGeom prst="rect">
                <a:avLst/>
              </a:prstGeom>
              <a:blipFill>
                <a:blip r:embed="rId6"/>
                <a:stretch>
                  <a:fillRect l="-1803" t="-42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43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4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build="p" bldLvl="2" autoUpdateAnimBg="0" advAuto="1000"/>
      <p:bldP spid="314374" grpId="0" autoUpdateAnimBg="0"/>
      <p:bldP spid="314375" grpId="0" build="p" bldLvl="2" autoUpdateAnimBg="0" advAuto="1000"/>
      <p:bldP spid="314376" grpId="0" autoUpdateAnimBg="0"/>
      <p:bldP spid="314377" grpId="0" build="p" bldLvl="2" autoUpdateAnimBg="0" advAuto="1000"/>
      <p:bldP spid="3143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Fundamental preference axioms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Completeness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Transitivity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Continuity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Greed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(Strict) Quasi-concavity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Smoothness</a:t>
            </a:r>
            <a:endParaRPr lang="en-GB" sz="3200" dirty="0" smtClean="0"/>
          </a:p>
        </p:txBody>
      </p:sp>
      <p:sp>
        <p:nvSpPr>
          <p:cNvPr id="5529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0F498-19A4-44FF-B7DA-339303CFAC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6" name="Rectangle 4"/>
              <p:cNvSpPr>
                <a:spLocks noChangeArrowheads="1"/>
              </p:cNvSpPr>
              <p:nvPr/>
            </p:nvSpPr>
            <p:spPr bwMode="auto">
              <a:xfrm>
                <a:off x="3924300" y="1268413"/>
                <a:ext cx="5019675" cy="71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buClr>
                    <a:srgbClr val="000000"/>
                  </a:buClr>
                  <a:buSzPct val="90000"/>
                </a:pPr>
                <a:r>
                  <a:rPr lang="en-GB" sz="2000" i="1" dirty="0" smtClean="0">
                    <a:solidFill>
                      <a:srgbClr val="0070C0"/>
                    </a:solidFill>
                  </a:rPr>
                  <a:t>For every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x, x</a:t>
                </a:r>
                <a:r>
                  <a:rPr lang="en-GB" b="1" i="1" dirty="0">
                    <a:solidFill>
                      <a:srgbClr val="0070C0"/>
                    </a:solidFill>
                  </a:rPr>
                  <a:t>'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dirty="0">
                    <a:solidFill>
                      <a:srgbClr val="0070C0"/>
                    </a:solidFill>
                    <a:sym typeface="Symbol" pitchFamily="18" charset="2"/>
                  </a:rPr>
                  <a:t> 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GB" sz="2000" dirty="0">
                    <a:solidFill>
                      <a:srgbClr val="0070C0"/>
                    </a:solidFill>
                    <a:sym typeface="Symbol" pitchFamily="18" charset="2"/>
                  </a:rPr>
                  <a:t>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either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b="1" i="1" dirty="0">
                    <a:solidFill>
                      <a:srgbClr val="0070C0"/>
                    </a:solidFill>
                  </a:rPr>
                  <a:t>'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i="1" dirty="0">
                    <a:solidFill>
                      <a:srgbClr val="0070C0"/>
                    </a:solidFill>
                    <a:cs typeface="Times New Roman" pitchFamily="18" charset="0"/>
                  </a:rPr>
                  <a:t>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is true, or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b="1" i="1" dirty="0">
                    <a:solidFill>
                      <a:srgbClr val="0070C0"/>
                    </a:solidFill>
                  </a:rPr>
                  <a:t>'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is true, or  both statements are true</a:t>
                </a:r>
              </a:p>
            </p:txBody>
          </p:sp>
        </mc:Choice>
        <mc:Fallback xmlns="">
          <p:sp>
            <p:nvSpPr>
              <p:cNvPr id="32051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1268413"/>
                <a:ext cx="5019675" cy="710067"/>
              </a:xfrm>
              <a:prstGeom prst="rect">
                <a:avLst/>
              </a:prstGeom>
              <a:blipFill rotWithShape="0">
                <a:blip r:embed="rId2"/>
                <a:stretch>
                  <a:fillRect l="-1337" t="-5128" r="-1215" b="-136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517" name="Line 5"/>
          <p:cNvSpPr>
            <a:spLocks noChangeShapeType="1"/>
          </p:cNvSpPr>
          <p:nvPr/>
        </p:nvSpPr>
        <p:spPr bwMode="auto">
          <a:xfrm>
            <a:off x="587375" y="1773238"/>
            <a:ext cx="24003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33400" y="3357563"/>
            <a:ext cx="4183063" cy="187642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93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  <p:bldP spid="320516" grpId="0" autoUpdateAnimBg="0"/>
      <p:bldP spid="320517" grpId="0" animBg="1"/>
      <p:bldP spid="3205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Fundamental preference axioms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68413"/>
            <a:ext cx="8486775" cy="5208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Completeness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Transitivity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Continuity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Greed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(Strict) Quasi-concavity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Smoothness</a:t>
            </a:r>
            <a:endParaRPr lang="en-GB" sz="3200" dirty="0" smtClean="0"/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5D10A5-A981-40C2-AE2A-30872642B4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020" name="Rectangle 4"/>
              <p:cNvSpPr>
                <a:spLocks noChangeArrowheads="1"/>
              </p:cNvSpPr>
              <p:nvPr/>
            </p:nvSpPr>
            <p:spPr bwMode="auto">
              <a:xfrm>
                <a:off x="4067944" y="1844675"/>
                <a:ext cx="4896544" cy="71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eaLnBrk="0" hangingPunct="0">
                  <a:buClr>
                    <a:srgbClr val="000000"/>
                  </a:buClr>
                  <a:buSzPct val="90000"/>
                </a:pPr>
                <a:r>
                  <a:rPr lang="en-GB" sz="2000" i="1" dirty="0" smtClean="0">
                    <a:solidFill>
                      <a:srgbClr val="0070C0"/>
                    </a:solidFill>
                  </a:rPr>
                  <a:t>For all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x, x</a:t>
                </a:r>
                <a:r>
                  <a:rPr lang="en-GB" b="1" i="1" dirty="0">
                    <a:solidFill>
                      <a:srgbClr val="0070C0"/>
                    </a:solidFill>
                  </a:rPr>
                  <a:t>'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x</a:t>
                </a:r>
                <a:r>
                  <a:rPr lang="en-GB" sz="2000" b="1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"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dirty="0">
                    <a:solidFill>
                      <a:srgbClr val="0070C0"/>
                    </a:solidFill>
                    <a:sym typeface="Symbol" pitchFamily="18" charset="2"/>
                  </a:rPr>
                  <a:t> 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sym typeface="Symbol" pitchFamily="18" charset="2"/>
                  </a:rPr>
                  <a:t>X</a:t>
                </a:r>
                <a:r>
                  <a:rPr lang="en-GB" sz="2000" dirty="0">
                    <a:solidFill>
                      <a:srgbClr val="0070C0"/>
                    </a:solidFill>
                    <a:sym typeface="Symbol" pitchFamily="18" charset="2"/>
                  </a:rPr>
                  <a:t> 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if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b="1" i="1" dirty="0">
                    <a:solidFill>
                      <a:srgbClr val="0070C0"/>
                    </a:solidFill>
                  </a:rPr>
                  <a:t>'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GB" sz="2000" i="1" dirty="0">
                    <a:solidFill>
                      <a:srgbClr val="0070C0"/>
                    </a:solidFill>
                  </a:rPr>
                  <a:t>and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'</a:t>
                </a:r>
                <a:r>
                  <a:rPr lang="en-GB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b="1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"</a:t>
                </a:r>
                <a:r>
                  <a:rPr lang="en-GB" sz="2000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000" i="1" dirty="0" smtClean="0">
                    <a:solidFill>
                      <a:srgbClr val="0070C0"/>
                    </a:solidFill>
                  </a:rPr>
                  <a:t>then  </a:t>
                </a:r>
                <a:r>
                  <a:rPr lang="en-GB" sz="20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≽</m:t>
                    </m:r>
                    <m:r>
                      <a:rPr lang="en-GB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000" b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sz="2000" b="1" i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"</a:t>
                </a:r>
              </a:p>
            </p:txBody>
          </p:sp>
        </mc:Choice>
        <mc:Fallback xmlns="">
          <p:sp>
            <p:nvSpPr>
              <p:cNvPr id="3420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1844675"/>
                <a:ext cx="4896544" cy="710067"/>
              </a:xfrm>
              <a:prstGeom prst="rect">
                <a:avLst/>
              </a:prstGeom>
              <a:blipFill>
                <a:blip r:embed="rId2"/>
                <a:stretch>
                  <a:fillRect l="-1244" t="-6034" b="-146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587375" y="2492375"/>
            <a:ext cx="24003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539750" y="3284538"/>
            <a:ext cx="4103688" cy="187642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29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utoUpdateAnimBg="0"/>
      <p:bldP spid="3420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Fundamental preference axioms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Completeness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Transitivity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Continuity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Greed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(Strict) Quasi-concavity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dirty="0" smtClean="0"/>
              <a:t>Smoothness</a:t>
            </a:r>
            <a:endParaRPr lang="en-GB" sz="3200" dirty="0" smtClean="0"/>
          </a:p>
        </p:txBody>
      </p:sp>
      <p:sp>
        <p:nvSpPr>
          <p:cNvPr id="5734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5FCB9-0566-417C-947C-3609BC77FA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mtClean="0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3708400" y="2565400"/>
            <a:ext cx="5300663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2000" i="1" dirty="0">
                <a:solidFill>
                  <a:srgbClr val="0070C0"/>
                </a:solidFill>
              </a:rPr>
              <a:t>For all </a:t>
            </a:r>
            <a:r>
              <a:rPr lang="en-GB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i="1" dirty="0" smtClean="0">
                <a:solidFill>
                  <a:srgbClr val="0070C0"/>
                </a:solidFill>
                <a:cs typeface="Times New Roman" pitchFamily="18" charset="0"/>
              </a:rPr>
              <a:t>'</a:t>
            </a:r>
            <a:r>
              <a:rPr lang="en-GB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sym typeface="Symbol" pitchFamily="18" charset="2"/>
              </a:rPr>
              <a:t></a:t>
            </a:r>
            <a:r>
              <a:rPr lang="en-GB" sz="2000" i="1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GB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sz="2000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GB" sz="2000" i="1" dirty="0">
                <a:solidFill>
                  <a:srgbClr val="0070C0"/>
                </a:solidFill>
              </a:rPr>
              <a:t>the not-better-than</a:t>
            </a:r>
            <a:r>
              <a:rPr lang="en-GB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GB" sz="2000" i="1" dirty="0">
                <a:solidFill>
                  <a:srgbClr val="0070C0"/>
                </a:solidFill>
                <a:cs typeface="Times New Roman" pitchFamily="18" charset="0"/>
              </a:rPr>
              <a:t>' set and the </a:t>
            </a:r>
            <a:r>
              <a:rPr lang="en-GB" sz="2000" i="1" dirty="0">
                <a:solidFill>
                  <a:srgbClr val="0070C0"/>
                </a:solidFill>
              </a:rPr>
              <a:t>not-worse-than</a:t>
            </a:r>
            <a:r>
              <a:rPr lang="en-GB" sz="2000" b="1" dirty="0">
                <a:solidFill>
                  <a:srgbClr val="0070C0"/>
                </a:solidFill>
              </a:rPr>
              <a:t>-</a:t>
            </a:r>
            <a:r>
              <a:rPr lang="en-GB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i="1" dirty="0">
                <a:solidFill>
                  <a:srgbClr val="0070C0"/>
                </a:solidFill>
                <a:cs typeface="Times New Roman" pitchFamily="18" charset="0"/>
              </a:rPr>
              <a:t>' set </a:t>
            </a:r>
            <a:r>
              <a:rPr lang="en-GB" sz="2000" i="1" dirty="0">
                <a:solidFill>
                  <a:srgbClr val="0070C0"/>
                </a:solidFill>
              </a:rPr>
              <a:t>are closed in </a:t>
            </a:r>
            <a:r>
              <a:rPr lang="en-GB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sz="2000" dirty="0">
                <a:solidFill>
                  <a:srgbClr val="0070C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611188" y="3141663"/>
            <a:ext cx="24003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539750" y="3284538"/>
            <a:ext cx="4176713" cy="187642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20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utoUpdateAnimBg="0"/>
      <p:bldP spid="3246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0" name="Freeform 6"/>
          <p:cNvSpPr>
            <a:spLocks/>
          </p:cNvSpPr>
          <p:nvPr/>
        </p:nvSpPr>
        <p:spPr bwMode="auto">
          <a:xfrm>
            <a:off x="2180728" y="1617303"/>
            <a:ext cx="3424937" cy="3657062"/>
          </a:xfrm>
          <a:custGeom>
            <a:avLst/>
            <a:gdLst>
              <a:gd name="T0" fmla="*/ 22682199 w 2089"/>
              <a:gd name="T1" fmla="*/ 783767545 h 2231"/>
              <a:gd name="T2" fmla="*/ 60483756 w 2089"/>
              <a:gd name="T3" fmla="*/ 1338201797 h 2231"/>
              <a:gd name="T4" fmla="*/ 259575317 w 2089"/>
              <a:gd name="T5" fmla="*/ 2084168012 h 2231"/>
              <a:gd name="T6" fmla="*/ 476310373 w 2089"/>
              <a:gd name="T7" fmla="*/ 2147483647 h 2231"/>
              <a:gd name="T8" fmla="*/ 1040823805 w 2089"/>
              <a:gd name="T9" fmla="*/ 2147483647 h 2231"/>
              <a:gd name="T10" fmla="*/ 1648182062 w 2089"/>
              <a:gd name="T11" fmla="*/ 2147483647 h 2231"/>
              <a:gd name="T12" fmla="*/ 2147483647 w 2089"/>
              <a:gd name="T13" fmla="*/ 2147483647 h 2231"/>
              <a:gd name="T14" fmla="*/ 2147483647 w 2089"/>
              <a:gd name="T15" fmla="*/ 2147483647 h 2231"/>
              <a:gd name="T16" fmla="*/ 2147483647 w 2089"/>
              <a:gd name="T17" fmla="*/ 2147483647 h 2231"/>
              <a:gd name="T18" fmla="*/ 2147483647 w 2089"/>
              <a:gd name="T19" fmla="*/ 2147483647 h 2231"/>
              <a:gd name="T20" fmla="*/ 2147483647 w 2089"/>
              <a:gd name="T21" fmla="*/ 2147483647 h 2231"/>
              <a:gd name="T22" fmla="*/ 2147483647 w 2089"/>
              <a:gd name="T23" fmla="*/ 2147483647 h 2231"/>
              <a:gd name="T24" fmla="*/ 2147483647 w 2089"/>
              <a:gd name="T25" fmla="*/ 2147483647 h 2231"/>
              <a:gd name="T26" fmla="*/ 2147483647 w 2089"/>
              <a:gd name="T27" fmla="*/ 2147483647 h 2231"/>
              <a:gd name="T28" fmla="*/ 2147483647 w 2089"/>
              <a:gd name="T29" fmla="*/ 1978321511 h 2231"/>
              <a:gd name="T30" fmla="*/ 2147483647 w 2089"/>
              <a:gd name="T31" fmla="*/ 1610378515 h 2231"/>
              <a:gd name="T32" fmla="*/ 2147483647 w 2089"/>
              <a:gd name="T33" fmla="*/ 1217234367 h 2231"/>
              <a:gd name="T34" fmla="*/ 2147483647 w 2089"/>
              <a:gd name="T35" fmla="*/ 892135193 h 2231"/>
              <a:gd name="T36" fmla="*/ 2147483647 w 2089"/>
              <a:gd name="T37" fmla="*/ 541832685 h 2231"/>
              <a:gd name="T38" fmla="*/ 2147483647 w 2089"/>
              <a:gd name="T39" fmla="*/ 430945874 h 2231"/>
              <a:gd name="T40" fmla="*/ 2147483647 w 2089"/>
              <a:gd name="T41" fmla="*/ 433466823 h 2231"/>
              <a:gd name="T42" fmla="*/ 1169352527 w 2089"/>
              <a:gd name="T43" fmla="*/ 216733411 h 2231"/>
              <a:gd name="T44" fmla="*/ 320059048 w 2089"/>
              <a:gd name="T45" fmla="*/ 32761231 h 2231"/>
              <a:gd name="T46" fmla="*/ 0 w 2089"/>
              <a:gd name="T47" fmla="*/ 415824846 h 22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89"/>
              <a:gd name="T73" fmla="*/ 0 h 2231"/>
              <a:gd name="T74" fmla="*/ 2089 w 2089"/>
              <a:gd name="T75" fmla="*/ 2231 h 2231"/>
              <a:gd name="connsiteX0" fmla="*/ 43 w 10000"/>
              <a:gd name="connsiteY0" fmla="*/ 1345 h 9951"/>
              <a:gd name="connsiteX1" fmla="*/ 115 w 10000"/>
              <a:gd name="connsiteY1" fmla="*/ 2331 h 9951"/>
              <a:gd name="connsiteX2" fmla="*/ 493 w 10000"/>
              <a:gd name="connsiteY2" fmla="*/ 3658 h 9951"/>
              <a:gd name="connsiteX3" fmla="*/ 1016 w 10000"/>
              <a:gd name="connsiteY3" fmla="*/ 4622 h 9951"/>
              <a:gd name="connsiteX4" fmla="*/ 1977 w 10000"/>
              <a:gd name="connsiteY4" fmla="*/ 6011 h 9951"/>
              <a:gd name="connsiteX5" fmla="*/ 3131 w 10000"/>
              <a:gd name="connsiteY5" fmla="*/ 7127 h 9951"/>
              <a:gd name="connsiteX6" fmla="*/ 4409 w 10000"/>
              <a:gd name="connsiteY6" fmla="*/ 8189 h 9951"/>
              <a:gd name="connsiteX7" fmla="*/ 5845 w 10000"/>
              <a:gd name="connsiteY7" fmla="*/ 9090 h 9951"/>
              <a:gd name="connsiteX8" fmla="*/ 6970 w 10000"/>
              <a:gd name="connsiteY8" fmla="*/ 9601 h 9951"/>
              <a:gd name="connsiteX9" fmla="*/ 9090 w 10000"/>
              <a:gd name="connsiteY9" fmla="*/ 9951 h 9951"/>
              <a:gd name="connsiteX10" fmla="*/ 9019 w 10000"/>
              <a:gd name="connsiteY10" fmla="*/ 7683 h 9951"/>
              <a:gd name="connsiteX11" fmla="*/ 9148 w 10000"/>
              <a:gd name="connsiteY11" fmla="*/ 7029 h 9951"/>
              <a:gd name="connsiteX12" fmla="*/ 10000 w 10000"/>
              <a:gd name="connsiteY12" fmla="*/ 6495 h 9951"/>
              <a:gd name="connsiteX13" fmla="*/ 9631 w 10000"/>
              <a:gd name="connsiteY13" fmla="*/ 5357 h 9951"/>
              <a:gd name="connsiteX14" fmla="*/ 9646 w 10000"/>
              <a:gd name="connsiteY14" fmla="*/ 3470 h 9951"/>
              <a:gd name="connsiteX15" fmla="*/ 9775 w 10000"/>
              <a:gd name="connsiteY15" fmla="*/ 2815 h 9951"/>
              <a:gd name="connsiteX16" fmla="*/ 9962 w 10000"/>
              <a:gd name="connsiteY16" fmla="*/ 2116 h 9951"/>
              <a:gd name="connsiteX17" fmla="*/ 9382 w 10000"/>
              <a:gd name="connsiteY17" fmla="*/ 1538 h 9951"/>
              <a:gd name="connsiteX18" fmla="*/ 8435 w 10000"/>
              <a:gd name="connsiteY18" fmla="*/ 915 h 9951"/>
              <a:gd name="connsiteX19" fmla="*/ 6429 w 10000"/>
              <a:gd name="connsiteY19" fmla="*/ 717 h 9951"/>
              <a:gd name="connsiteX20" fmla="*/ 4289 w 10000"/>
              <a:gd name="connsiteY20" fmla="*/ 722 h 9951"/>
              <a:gd name="connsiteX21" fmla="*/ 2221 w 10000"/>
              <a:gd name="connsiteY21" fmla="*/ 336 h 9951"/>
              <a:gd name="connsiteX22" fmla="*/ 608 w 10000"/>
              <a:gd name="connsiteY22" fmla="*/ 9 h 9951"/>
              <a:gd name="connsiteX23" fmla="*/ 0 w 10000"/>
              <a:gd name="connsiteY23" fmla="*/ 691 h 9951"/>
              <a:gd name="connsiteX0" fmla="*/ 43 w 10000"/>
              <a:gd name="connsiteY0" fmla="*/ 1352 h 10000"/>
              <a:gd name="connsiteX1" fmla="*/ 115 w 10000"/>
              <a:gd name="connsiteY1" fmla="*/ 2342 h 10000"/>
              <a:gd name="connsiteX2" fmla="*/ 535 w 10000"/>
              <a:gd name="connsiteY2" fmla="*/ 3676 h 10000"/>
              <a:gd name="connsiteX3" fmla="*/ 1016 w 10000"/>
              <a:gd name="connsiteY3" fmla="*/ 4645 h 10000"/>
              <a:gd name="connsiteX4" fmla="*/ 1977 w 10000"/>
              <a:gd name="connsiteY4" fmla="*/ 6041 h 10000"/>
              <a:gd name="connsiteX5" fmla="*/ 3131 w 10000"/>
              <a:gd name="connsiteY5" fmla="*/ 7162 h 10000"/>
              <a:gd name="connsiteX6" fmla="*/ 4409 w 10000"/>
              <a:gd name="connsiteY6" fmla="*/ 8229 h 10000"/>
              <a:gd name="connsiteX7" fmla="*/ 5845 w 10000"/>
              <a:gd name="connsiteY7" fmla="*/ 9135 h 10000"/>
              <a:gd name="connsiteX8" fmla="*/ 6970 w 10000"/>
              <a:gd name="connsiteY8" fmla="*/ 9648 h 10000"/>
              <a:gd name="connsiteX9" fmla="*/ 9090 w 10000"/>
              <a:gd name="connsiteY9" fmla="*/ 10000 h 10000"/>
              <a:gd name="connsiteX10" fmla="*/ 9019 w 10000"/>
              <a:gd name="connsiteY10" fmla="*/ 7721 h 10000"/>
              <a:gd name="connsiteX11" fmla="*/ 9148 w 10000"/>
              <a:gd name="connsiteY11" fmla="*/ 7064 h 10000"/>
              <a:gd name="connsiteX12" fmla="*/ 10000 w 10000"/>
              <a:gd name="connsiteY12" fmla="*/ 6527 h 10000"/>
              <a:gd name="connsiteX13" fmla="*/ 9631 w 10000"/>
              <a:gd name="connsiteY13" fmla="*/ 5383 h 10000"/>
              <a:gd name="connsiteX14" fmla="*/ 9646 w 10000"/>
              <a:gd name="connsiteY14" fmla="*/ 3487 h 10000"/>
              <a:gd name="connsiteX15" fmla="*/ 9775 w 10000"/>
              <a:gd name="connsiteY15" fmla="*/ 2829 h 10000"/>
              <a:gd name="connsiteX16" fmla="*/ 9962 w 10000"/>
              <a:gd name="connsiteY16" fmla="*/ 2126 h 10000"/>
              <a:gd name="connsiteX17" fmla="*/ 9382 w 10000"/>
              <a:gd name="connsiteY17" fmla="*/ 1546 h 10000"/>
              <a:gd name="connsiteX18" fmla="*/ 8435 w 10000"/>
              <a:gd name="connsiteY18" fmla="*/ 920 h 10000"/>
              <a:gd name="connsiteX19" fmla="*/ 6429 w 10000"/>
              <a:gd name="connsiteY19" fmla="*/ 721 h 10000"/>
              <a:gd name="connsiteX20" fmla="*/ 4289 w 10000"/>
              <a:gd name="connsiteY20" fmla="*/ 726 h 10000"/>
              <a:gd name="connsiteX21" fmla="*/ 2221 w 10000"/>
              <a:gd name="connsiteY21" fmla="*/ 338 h 10000"/>
              <a:gd name="connsiteX22" fmla="*/ 608 w 10000"/>
              <a:gd name="connsiteY22" fmla="*/ 9 h 10000"/>
              <a:gd name="connsiteX23" fmla="*/ 0 w 10000"/>
              <a:gd name="connsiteY23" fmla="*/ 694 h 10000"/>
              <a:gd name="connsiteX0" fmla="*/ 43 w 10000"/>
              <a:gd name="connsiteY0" fmla="*/ 1352 h 10000"/>
              <a:gd name="connsiteX1" fmla="*/ 115 w 10000"/>
              <a:gd name="connsiteY1" fmla="*/ 2342 h 10000"/>
              <a:gd name="connsiteX2" fmla="*/ 535 w 10000"/>
              <a:gd name="connsiteY2" fmla="*/ 3676 h 10000"/>
              <a:gd name="connsiteX3" fmla="*/ 1016 w 10000"/>
              <a:gd name="connsiteY3" fmla="*/ 4645 h 10000"/>
              <a:gd name="connsiteX4" fmla="*/ 1977 w 10000"/>
              <a:gd name="connsiteY4" fmla="*/ 6041 h 10000"/>
              <a:gd name="connsiteX5" fmla="*/ 3131 w 10000"/>
              <a:gd name="connsiteY5" fmla="*/ 7162 h 10000"/>
              <a:gd name="connsiteX6" fmla="*/ 4409 w 10000"/>
              <a:gd name="connsiteY6" fmla="*/ 8229 h 10000"/>
              <a:gd name="connsiteX7" fmla="*/ 5845 w 10000"/>
              <a:gd name="connsiteY7" fmla="*/ 9135 h 10000"/>
              <a:gd name="connsiteX8" fmla="*/ 6970 w 10000"/>
              <a:gd name="connsiteY8" fmla="*/ 9648 h 10000"/>
              <a:gd name="connsiteX9" fmla="*/ 9090 w 10000"/>
              <a:gd name="connsiteY9" fmla="*/ 10000 h 10000"/>
              <a:gd name="connsiteX10" fmla="*/ 9019 w 10000"/>
              <a:gd name="connsiteY10" fmla="*/ 7721 h 10000"/>
              <a:gd name="connsiteX11" fmla="*/ 9148 w 10000"/>
              <a:gd name="connsiteY11" fmla="*/ 7064 h 10000"/>
              <a:gd name="connsiteX12" fmla="*/ 10000 w 10000"/>
              <a:gd name="connsiteY12" fmla="*/ 6527 h 10000"/>
              <a:gd name="connsiteX13" fmla="*/ 9631 w 10000"/>
              <a:gd name="connsiteY13" fmla="*/ 5383 h 10000"/>
              <a:gd name="connsiteX14" fmla="*/ 9646 w 10000"/>
              <a:gd name="connsiteY14" fmla="*/ 3487 h 10000"/>
              <a:gd name="connsiteX15" fmla="*/ 9775 w 10000"/>
              <a:gd name="connsiteY15" fmla="*/ 2829 h 10000"/>
              <a:gd name="connsiteX16" fmla="*/ 9962 w 10000"/>
              <a:gd name="connsiteY16" fmla="*/ 2126 h 10000"/>
              <a:gd name="connsiteX17" fmla="*/ 9382 w 10000"/>
              <a:gd name="connsiteY17" fmla="*/ 1546 h 10000"/>
              <a:gd name="connsiteX18" fmla="*/ 8435 w 10000"/>
              <a:gd name="connsiteY18" fmla="*/ 920 h 10000"/>
              <a:gd name="connsiteX19" fmla="*/ 6429 w 10000"/>
              <a:gd name="connsiteY19" fmla="*/ 721 h 10000"/>
              <a:gd name="connsiteX20" fmla="*/ 4289 w 10000"/>
              <a:gd name="connsiteY20" fmla="*/ 726 h 10000"/>
              <a:gd name="connsiteX21" fmla="*/ 2221 w 10000"/>
              <a:gd name="connsiteY21" fmla="*/ 338 h 10000"/>
              <a:gd name="connsiteX22" fmla="*/ 608 w 10000"/>
              <a:gd name="connsiteY22" fmla="*/ 9 h 10000"/>
              <a:gd name="connsiteX23" fmla="*/ 0 w 10000"/>
              <a:gd name="connsiteY23" fmla="*/ 694 h 10000"/>
              <a:gd name="connsiteX0" fmla="*/ 43 w 10000"/>
              <a:gd name="connsiteY0" fmla="*/ 1352 h 10000"/>
              <a:gd name="connsiteX1" fmla="*/ 44 w 10000"/>
              <a:gd name="connsiteY1" fmla="*/ 1610 h 10000"/>
              <a:gd name="connsiteX2" fmla="*/ 115 w 10000"/>
              <a:gd name="connsiteY2" fmla="*/ 2342 h 10000"/>
              <a:gd name="connsiteX3" fmla="*/ 535 w 10000"/>
              <a:gd name="connsiteY3" fmla="*/ 3676 h 10000"/>
              <a:gd name="connsiteX4" fmla="*/ 1016 w 10000"/>
              <a:gd name="connsiteY4" fmla="*/ 4645 h 10000"/>
              <a:gd name="connsiteX5" fmla="*/ 1977 w 10000"/>
              <a:gd name="connsiteY5" fmla="*/ 6041 h 10000"/>
              <a:gd name="connsiteX6" fmla="*/ 3131 w 10000"/>
              <a:gd name="connsiteY6" fmla="*/ 7162 h 10000"/>
              <a:gd name="connsiteX7" fmla="*/ 4409 w 10000"/>
              <a:gd name="connsiteY7" fmla="*/ 8229 h 10000"/>
              <a:gd name="connsiteX8" fmla="*/ 5845 w 10000"/>
              <a:gd name="connsiteY8" fmla="*/ 9135 h 10000"/>
              <a:gd name="connsiteX9" fmla="*/ 6970 w 10000"/>
              <a:gd name="connsiteY9" fmla="*/ 9648 h 10000"/>
              <a:gd name="connsiteX10" fmla="*/ 9090 w 10000"/>
              <a:gd name="connsiteY10" fmla="*/ 10000 h 10000"/>
              <a:gd name="connsiteX11" fmla="*/ 9019 w 10000"/>
              <a:gd name="connsiteY11" fmla="*/ 7721 h 10000"/>
              <a:gd name="connsiteX12" fmla="*/ 9148 w 10000"/>
              <a:gd name="connsiteY12" fmla="*/ 7064 h 10000"/>
              <a:gd name="connsiteX13" fmla="*/ 10000 w 10000"/>
              <a:gd name="connsiteY13" fmla="*/ 6527 h 10000"/>
              <a:gd name="connsiteX14" fmla="*/ 9631 w 10000"/>
              <a:gd name="connsiteY14" fmla="*/ 5383 h 10000"/>
              <a:gd name="connsiteX15" fmla="*/ 9646 w 10000"/>
              <a:gd name="connsiteY15" fmla="*/ 3487 h 10000"/>
              <a:gd name="connsiteX16" fmla="*/ 9775 w 10000"/>
              <a:gd name="connsiteY16" fmla="*/ 2829 h 10000"/>
              <a:gd name="connsiteX17" fmla="*/ 9962 w 10000"/>
              <a:gd name="connsiteY17" fmla="*/ 2126 h 10000"/>
              <a:gd name="connsiteX18" fmla="*/ 9382 w 10000"/>
              <a:gd name="connsiteY18" fmla="*/ 1546 h 10000"/>
              <a:gd name="connsiteX19" fmla="*/ 8435 w 10000"/>
              <a:gd name="connsiteY19" fmla="*/ 920 h 10000"/>
              <a:gd name="connsiteX20" fmla="*/ 6429 w 10000"/>
              <a:gd name="connsiteY20" fmla="*/ 721 h 10000"/>
              <a:gd name="connsiteX21" fmla="*/ 4289 w 10000"/>
              <a:gd name="connsiteY21" fmla="*/ 726 h 10000"/>
              <a:gd name="connsiteX22" fmla="*/ 2221 w 10000"/>
              <a:gd name="connsiteY22" fmla="*/ 338 h 10000"/>
              <a:gd name="connsiteX23" fmla="*/ 608 w 10000"/>
              <a:gd name="connsiteY23" fmla="*/ 9 h 10000"/>
              <a:gd name="connsiteX24" fmla="*/ 0 w 10000"/>
              <a:gd name="connsiteY24" fmla="*/ 694 h 10000"/>
              <a:gd name="connsiteX0" fmla="*/ 43 w 10000"/>
              <a:gd name="connsiteY0" fmla="*/ 1352 h 10000"/>
              <a:gd name="connsiteX1" fmla="*/ 44 w 10000"/>
              <a:gd name="connsiteY1" fmla="*/ 1610 h 10000"/>
              <a:gd name="connsiteX2" fmla="*/ 44 w 10000"/>
              <a:gd name="connsiteY2" fmla="*/ 1650 h 10000"/>
              <a:gd name="connsiteX3" fmla="*/ 115 w 10000"/>
              <a:gd name="connsiteY3" fmla="*/ 2342 h 10000"/>
              <a:gd name="connsiteX4" fmla="*/ 535 w 10000"/>
              <a:gd name="connsiteY4" fmla="*/ 3676 h 10000"/>
              <a:gd name="connsiteX5" fmla="*/ 1016 w 10000"/>
              <a:gd name="connsiteY5" fmla="*/ 4645 h 10000"/>
              <a:gd name="connsiteX6" fmla="*/ 1977 w 10000"/>
              <a:gd name="connsiteY6" fmla="*/ 6041 h 10000"/>
              <a:gd name="connsiteX7" fmla="*/ 3131 w 10000"/>
              <a:gd name="connsiteY7" fmla="*/ 7162 h 10000"/>
              <a:gd name="connsiteX8" fmla="*/ 4409 w 10000"/>
              <a:gd name="connsiteY8" fmla="*/ 8229 h 10000"/>
              <a:gd name="connsiteX9" fmla="*/ 5845 w 10000"/>
              <a:gd name="connsiteY9" fmla="*/ 9135 h 10000"/>
              <a:gd name="connsiteX10" fmla="*/ 6970 w 10000"/>
              <a:gd name="connsiteY10" fmla="*/ 9648 h 10000"/>
              <a:gd name="connsiteX11" fmla="*/ 9090 w 10000"/>
              <a:gd name="connsiteY11" fmla="*/ 10000 h 10000"/>
              <a:gd name="connsiteX12" fmla="*/ 9019 w 10000"/>
              <a:gd name="connsiteY12" fmla="*/ 7721 h 10000"/>
              <a:gd name="connsiteX13" fmla="*/ 9148 w 10000"/>
              <a:gd name="connsiteY13" fmla="*/ 7064 h 10000"/>
              <a:gd name="connsiteX14" fmla="*/ 10000 w 10000"/>
              <a:gd name="connsiteY14" fmla="*/ 6527 h 10000"/>
              <a:gd name="connsiteX15" fmla="*/ 9631 w 10000"/>
              <a:gd name="connsiteY15" fmla="*/ 5383 h 10000"/>
              <a:gd name="connsiteX16" fmla="*/ 9646 w 10000"/>
              <a:gd name="connsiteY16" fmla="*/ 3487 h 10000"/>
              <a:gd name="connsiteX17" fmla="*/ 9775 w 10000"/>
              <a:gd name="connsiteY17" fmla="*/ 2829 h 10000"/>
              <a:gd name="connsiteX18" fmla="*/ 9962 w 10000"/>
              <a:gd name="connsiteY18" fmla="*/ 2126 h 10000"/>
              <a:gd name="connsiteX19" fmla="*/ 9382 w 10000"/>
              <a:gd name="connsiteY19" fmla="*/ 1546 h 10000"/>
              <a:gd name="connsiteX20" fmla="*/ 8435 w 10000"/>
              <a:gd name="connsiteY20" fmla="*/ 920 h 10000"/>
              <a:gd name="connsiteX21" fmla="*/ 6429 w 10000"/>
              <a:gd name="connsiteY21" fmla="*/ 721 h 10000"/>
              <a:gd name="connsiteX22" fmla="*/ 4289 w 10000"/>
              <a:gd name="connsiteY22" fmla="*/ 726 h 10000"/>
              <a:gd name="connsiteX23" fmla="*/ 2221 w 10000"/>
              <a:gd name="connsiteY23" fmla="*/ 338 h 10000"/>
              <a:gd name="connsiteX24" fmla="*/ 608 w 10000"/>
              <a:gd name="connsiteY24" fmla="*/ 9 h 10000"/>
              <a:gd name="connsiteX25" fmla="*/ 0 w 10000"/>
              <a:gd name="connsiteY25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650 h 10000"/>
              <a:gd name="connsiteX3" fmla="*/ 128 w 10013"/>
              <a:gd name="connsiteY3" fmla="*/ 2342 h 10000"/>
              <a:gd name="connsiteX4" fmla="*/ 548 w 10013"/>
              <a:gd name="connsiteY4" fmla="*/ 3676 h 10000"/>
              <a:gd name="connsiteX5" fmla="*/ 1029 w 10013"/>
              <a:gd name="connsiteY5" fmla="*/ 4645 h 10000"/>
              <a:gd name="connsiteX6" fmla="*/ 1990 w 10013"/>
              <a:gd name="connsiteY6" fmla="*/ 6041 h 10000"/>
              <a:gd name="connsiteX7" fmla="*/ 3144 w 10013"/>
              <a:gd name="connsiteY7" fmla="*/ 7162 h 10000"/>
              <a:gd name="connsiteX8" fmla="*/ 4422 w 10013"/>
              <a:gd name="connsiteY8" fmla="*/ 8229 h 10000"/>
              <a:gd name="connsiteX9" fmla="*/ 5858 w 10013"/>
              <a:gd name="connsiteY9" fmla="*/ 9135 h 10000"/>
              <a:gd name="connsiteX10" fmla="*/ 6983 w 10013"/>
              <a:gd name="connsiteY10" fmla="*/ 9648 h 10000"/>
              <a:gd name="connsiteX11" fmla="*/ 9103 w 10013"/>
              <a:gd name="connsiteY11" fmla="*/ 10000 h 10000"/>
              <a:gd name="connsiteX12" fmla="*/ 9032 w 10013"/>
              <a:gd name="connsiteY12" fmla="*/ 7721 h 10000"/>
              <a:gd name="connsiteX13" fmla="*/ 9161 w 10013"/>
              <a:gd name="connsiteY13" fmla="*/ 7064 h 10000"/>
              <a:gd name="connsiteX14" fmla="*/ 10013 w 10013"/>
              <a:gd name="connsiteY14" fmla="*/ 6527 h 10000"/>
              <a:gd name="connsiteX15" fmla="*/ 9644 w 10013"/>
              <a:gd name="connsiteY15" fmla="*/ 5383 h 10000"/>
              <a:gd name="connsiteX16" fmla="*/ 9659 w 10013"/>
              <a:gd name="connsiteY16" fmla="*/ 3487 h 10000"/>
              <a:gd name="connsiteX17" fmla="*/ 9788 w 10013"/>
              <a:gd name="connsiteY17" fmla="*/ 2829 h 10000"/>
              <a:gd name="connsiteX18" fmla="*/ 9975 w 10013"/>
              <a:gd name="connsiteY18" fmla="*/ 2126 h 10000"/>
              <a:gd name="connsiteX19" fmla="*/ 9395 w 10013"/>
              <a:gd name="connsiteY19" fmla="*/ 1546 h 10000"/>
              <a:gd name="connsiteX20" fmla="*/ 8448 w 10013"/>
              <a:gd name="connsiteY20" fmla="*/ 920 h 10000"/>
              <a:gd name="connsiteX21" fmla="*/ 6442 w 10013"/>
              <a:gd name="connsiteY21" fmla="*/ 721 h 10000"/>
              <a:gd name="connsiteX22" fmla="*/ 4302 w 10013"/>
              <a:gd name="connsiteY22" fmla="*/ 726 h 10000"/>
              <a:gd name="connsiteX23" fmla="*/ 2234 w 10013"/>
              <a:gd name="connsiteY23" fmla="*/ 338 h 10000"/>
              <a:gd name="connsiteX24" fmla="*/ 621 w 10013"/>
              <a:gd name="connsiteY24" fmla="*/ 9 h 10000"/>
              <a:gd name="connsiteX25" fmla="*/ 13 w 10013"/>
              <a:gd name="connsiteY25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15 w 10013"/>
              <a:gd name="connsiteY2" fmla="*/ 1358 h 10000"/>
              <a:gd name="connsiteX3" fmla="*/ 128 w 10013"/>
              <a:gd name="connsiteY3" fmla="*/ 2342 h 10000"/>
              <a:gd name="connsiteX4" fmla="*/ 548 w 10013"/>
              <a:gd name="connsiteY4" fmla="*/ 3676 h 10000"/>
              <a:gd name="connsiteX5" fmla="*/ 1029 w 10013"/>
              <a:gd name="connsiteY5" fmla="*/ 4645 h 10000"/>
              <a:gd name="connsiteX6" fmla="*/ 1990 w 10013"/>
              <a:gd name="connsiteY6" fmla="*/ 6041 h 10000"/>
              <a:gd name="connsiteX7" fmla="*/ 3144 w 10013"/>
              <a:gd name="connsiteY7" fmla="*/ 7162 h 10000"/>
              <a:gd name="connsiteX8" fmla="*/ 4422 w 10013"/>
              <a:gd name="connsiteY8" fmla="*/ 8229 h 10000"/>
              <a:gd name="connsiteX9" fmla="*/ 5858 w 10013"/>
              <a:gd name="connsiteY9" fmla="*/ 9135 h 10000"/>
              <a:gd name="connsiteX10" fmla="*/ 6983 w 10013"/>
              <a:gd name="connsiteY10" fmla="*/ 9648 h 10000"/>
              <a:gd name="connsiteX11" fmla="*/ 9103 w 10013"/>
              <a:gd name="connsiteY11" fmla="*/ 10000 h 10000"/>
              <a:gd name="connsiteX12" fmla="*/ 9032 w 10013"/>
              <a:gd name="connsiteY12" fmla="*/ 7721 h 10000"/>
              <a:gd name="connsiteX13" fmla="*/ 9161 w 10013"/>
              <a:gd name="connsiteY13" fmla="*/ 7064 h 10000"/>
              <a:gd name="connsiteX14" fmla="*/ 10013 w 10013"/>
              <a:gd name="connsiteY14" fmla="*/ 6527 h 10000"/>
              <a:gd name="connsiteX15" fmla="*/ 9644 w 10013"/>
              <a:gd name="connsiteY15" fmla="*/ 5383 h 10000"/>
              <a:gd name="connsiteX16" fmla="*/ 9659 w 10013"/>
              <a:gd name="connsiteY16" fmla="*/ 3487 h 10000"/>
              <a:gd name="connsiteX17" fmla="*/ 9788 w 10013"/>
              <a:gd name="connsiteY17" fmla="*/ 2829 h 10000"/>
              <a:gd name="connsiteX18" fmla="*/ 9975 w 10013"/>
              <a:gd name="connsiteY18" fmla="*/ 2126 h 10000"/>
              <a:gd name="connsiteX19" fmla="*/ 9395 w 10013"/>
              <a:gd name="connsiteY19" fmla="*/ 1546 h 10000"/>
              <a:gd name="connsiteX20" fmla="*/ 8448 w 10013"/>
              <a:gd name="connsiteY20" fmla="*/ 920 h 10000"/>
              <a:gd name="connsiteX21" fmla="*/ 6442 w 10013"/>
              <a:gd name="connsiteY21" fmla="*/ 721 h 10000"/>
              <a:gd name="connsiteX22" fmla="*/ 4302 w 10013"/>
              <a:gd name="connsiteY22" fmla="*/ 726 h 10000"/>
              <a:gd name="connsiteX23" fmla="*/ 2234 w 10013"/>
              <a:gd name="connsiteY23" fmla="*/ 338 h 10000"/>
              <a:gd name="connsiteX24" fmla="*/ 621 w 10013"/>
              <a:gd name="connsiteY24" fmla="*/ 9 h 10000"/>
              <a:gd name="connsiteX25" fmla="*/ 13 w 10013"/>
              <a:gd name="connsiteY25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548 w 10013"/>
              <a:gd name="connsiteY4" fmla="*/ 3676 h 10000"/>
              <a:gd name="connsiteX5" fmla="*/ 1029 w 10013"/>
              <a:gd name="connsiteY5" fmla="*/ 4645 h 10000"/>
              <a:gd name="connsiteX6" fmla="*/ 1990 w 10013"/>
              <a:gd name="connsiteY6" fmla="*/ 6041 h 10000"/>
              <a:gd name="connsiteX7" fmla="*/ 3144 w 10013"/>
              <a:gd name="connsiteY7" fmla="*/ 7162 h 10000"/>
              <a:gd name="connsiteX8" fmla="*/ 4422 w 10013"/>
              <a:gd name="connsiteY8" fmla="*/ 8229 h 10000"/>
              <a:gd name="connsiteX9" fmla="*/ 5858 w 10013"/>
              <a:gd name="connsiteY9" fmla="*/ 9135 h 10000"/>
              <a:gd name="connsiteX10" fmla="*/ 6983 w 10013"/>
              <a:gd name="connsiteY10" fmla="*/ 9648 h 10000"/>
              <a:gd name="connsiteX11" fmla="*/ 9103 w 10013"/>
              <a:gd name="connsiteY11" fmla="*/ 10000 h 10000"/>
              <a:gd name="connsiteX12" fmla="*/ 9032 w 10013"/>
              <a:gd name="connsiteY12" fmla="*/ 7721 h 10000"/>
              <a:gd name="connsiteX13" fmla="*/ 9161 w 10013"/>
              <a:gd name="connsiteY13" fmla="*/ 7064 h 10000"/>
              <a:gd name="connsiteX14" fmla="*/ 10013 w 10013"/>
              <a:gd name="connsiteY14" fmla="*/ 6527 h 10000"/>
              <a:gd name="connsiteX15" fmla="*/ 9644 w 10013"/>
              <a:gd name="connsiteY15" fmla="*/ 5383 h 10000"/>
              <a:gd name="connsiteX16" fmla="*/ 9659 w 10013"/>
              <a:gd name="connsiteY16" fmla="*/ 3487 h 10000"/>
              <a:gd name="connsiteX17" fmla="*/ 9788 w 10013"/>
              <a:gd name="connsiteY17" fmla="*/ 2829 h 10000"/>
              <a:gd name="connsiteX18" fmla="*/ 9975 w 10013"/>
              <a:gd name="connsiteY18" fmla="*/ 2126 h 10000"/>
              <a:gd name="connsiteX19" fmla="*/ 9395 w 10013"/>
              <a:gd name="connsiteY19" fmla="*/ 1546 h 10000"/>
              <a:gd name="connsiteX20" fmla="*/ 8448 w 10013"/>
              <a:gd name="connsiteY20" fmla="*/ 920 h 10000"/>
              <a:gd name="connsiteX21" fmla="*/ 6442 w 10013"/>
              <a:gd name="connsiteY21" fmla="*/ 721 h 10000"/>
              <a:gd name="connsiteX22" fmla="*/ 4302 w 10013"/>
              <a:gd name="connsiteY22" fmla="*/ 726 h 10000"/>
              <a:gd name="connsiteX23" fmla="*/ 2234 w 10013"/>
              <a:gd name="connsiteY23" fmla="*/ 338 h 10000"/>
              <a:gd name="connsiteX24" fmla="*/ 621 w 10013"/>
              <a:gd name="connsiteY24" fmla="*/ 9 h 10000"/>
              <a:gd name="connsiteX25" fmla="*/ 13 w 10013"/>
              <a:gd name="connsiteY25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44 w 10013"/>
              <a:gd name="connsiteY8" fmla="*/ 7162 h 10000"/>
              <a:gd name="connsiteX9" fmla="*/ 4422 w 10013"/>
              <a:gd name="connsiteY9" fmla="*/ 8229 h 10000"/>
              <a:gd name="connsiteX10" fmla="*/ 5858 w 10013"/>
              <a:gd name="connsiteY10" fmla="*/ 9135 h 10000"/>
              <a:gd name="connsiteX11" fmla="*/ 6983 w 10013"/>
              <a:gd name="connsiteY11" fmla="*/ 9648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16 w 10013"/>
              <a:gd name="connsiteY8" fmla="*/ 7202 h 10000"/>
              <a:gd name="connsiteX9" fmla="*/ 4422 w 10013"/>
              <a:gd name="connsiteY9" fmla="*/ 8229 h 10000"/>
              <a:gd name="connsiteX10" fmla="*/ 5858 w 10013"/>
              <a:gd name="connsiteY10" fmla="*/ 9135 h 10000"/>
              <a:gd name="connsiteX11" fmla="*/ 6983 w 10013"/>
              <a:gd name="connsiteY11" fmla="*/ 9648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16 w 10013"/>
              <a:gd name="connsiteY8" fmla="*/ 7202 h 10000"/>
              <a:gd name="connsiteX9" fmla="*/ 4422 w 10013"/>
              <a:gd name="connsiteY9" fmla="*/ 8229 h 10000"/>
              <a:gd name="connsiteX10" fmla="*/ 5858 w 10013"/>
              <a:gd name="connsiteY10" fmla="*/ 9135 h 10000"/>
              <a:gd name="connsiteX11" fmla="*/ 7067 w 10013"/>
              <a:gd name="connsiteY11" fmla="*/ 9595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16 w 10013"/>
              <a:gd name="connsiteY8" fmla="*/ 7202 h 10000"/>
              <a:gd name="connsiteX9" fmla="*/ 4422 w 10013"/>
              <a:gd name="connsiteY9" fmla="*/ 8229 h 10000"/>
              <a:gd name="connsiteX10" fmla="*/ 5858 w 10013"/>
              <a:gd name="connsiteY10" fmla="*/ 9135 h 10000"/>
              <a:gd name="connsiteX11" fmla="*/ 7067 w 10013"/>
              <a:gd name="connsiteY11" fmla="*/ 9595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16 w 10013"/>
              <a:gd name="connsiteY8" fmla="*/ 7202 h 10000"/>
              <a:gd name="connsiteX9" fmla="*/ 4422 w 10013"/>
              <a:gd name="connsiteY9" fmla="*/ 8229 h 10000"/>
              <a:gd name="connsiteX10" fmla="*/ 5928 w 10013"/>
              <a:gd name="connsiteY10" fmla="*/ 9095 h 10000"/>
              <a:gd name="connsiteX11" fmla="*/ 7067 w 10013"/>
              <a:gd name="connsiteY11" fmla="*/ 9595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00"/>
              <a:gd name="connsiteX1" fmla="*/ 57 w 10013"/>
              <a:gd name="connsiteY1" fmla="*/ 1610 h 10000"/>
              <a:gd name="connsiteX2" fmla="*/ 57 w 10013"/>
              <a:gd name="connsiteY2" fmla="*/ 1292 h 10000"/>
              <a:gd name="connsiteX3" fmla="*/ 128 w 10013"/>
              <a:gd name="connsiteY3" fmla="*/ 2342 h 10000"/>
              <a:gd name="connsiteX4" fmla="*/ 279 w 10013"/>
              <a:gd name="connsiteY4" fmla="*/ 2989 h 10000"/>
              <a:gd name="connsiteX5" fmla="*/ 548 w 10013"/>
              <a:gd name="connsiteY5" fmla="*/ 3676 h 10000"/>
              <a:gd name="connsiteX6" fmla="*/ 1029 w 10013"/>
              <a:gd name="connsiteY6" fmla="*/ 4645 h 10000"/>
              <a:gd name="connsiteX7" fmla="*/ 1990 w 10013"/>
              <a:gd name="connsiteY7" fmla="*/ 6041 h 10000"/>
              <a:gd name="connsiteX8" fmla="*/ 3116 w 10013"/>
              <a:gd name="connsiteY8" fmla="*/ 7202 h 10000"/>
              <a:gd name="connsiteX9" fmla="*/ 4422 w 10013"/>
              <a:gd name="connsiteY9" fmla="*/ 8229 h 10000"/>
              <a:gd name="connsiteX10" fmla="*/ 5928 w 10013"/>
              <a:gd name="connsiteY10" fmla="*/ 9095 h 10000"/>
              <a:gd name="connsiteX11" fmla="*/ 7248 w 10013"/>
              <a:gd name="connsiteY11" fmla="*/ 9648 h 10000"/>
              <a:gd name="connsiteX12" fmla="*/ 9103 w 10013"/>
              <a:gd name="connsiteY12" fmla="*/ 10000 h 10000"/>
              <a:gd name="connsiteX13" fmla="*/ 9032 w 10013"/>
              <a:gd name="connsiteY13" fmla="*/ 7721 h 10000"/>
              <a:gd name="connsiteX14" fmla="*/ 9161 w 10013"/>
              <a:gd name="connsiteY14" fmla="*/ 7064 h 10000"/>
              <a:gd name="connsiteX15" fmla="*/ 10013 w 10013"/>
              <a:gd name="connsiteY15" fmla="*/ 6527 h 10000"/>
              <a:gd name="connsiteX16" fmla="*/ 9644 w 10013"/>
              <a:gd name="connsiteY16" fmla="*/ 5383 h 10000"/>
              <a:gd name="connsiteX17" fmla="*/ 9659 w 10013"/>
              <a:gd name="connsiteY17" fmla="*/ 3487 h 10000"/>
              <a:gd name="connsiteX18" fmla="*/ 9788 w 10013"/>
              <a:gd name="connsiteY18" fmla="*/ 2829 h 10000"/>
              <a:gd name="connsiteX19" fmla="*/ 9975 w 10013"/>
              <a:gd name="connsiteY19" fmla="*/ 2126 h 10000"/>
              <a:gd name="connsiteX20" fmla="*/ 9395 w 10013"/>
              <a:gd name="connsiteY20" fmla="*/ 1546 h 10000"/>
              <a:gd name="connsiteX21" fmla="*/ 8448 w 10013"/>
              <a:gd name="connsiteY21" fmla="*/ 920 h 10000"/>
              <a:gd name="connsiteX22" fmla="*/ 6442 w 10013"/>
              <a:gd name="connsiteY22" fmla="*/ 721 h 10000"/>
              <a:gd name="connsiteX23" fmla="*/ 4302 w 10013"/>
              <a:gd name="connsiteY23" fmla="*/ 726 h 10000"/>
              <a:gd name="connsiteX24" fmla="*/ 2234 w 10013"/>
              <a:gd name="connsiteY24" fmla="*/ 338 h 10000"/>
              <a:gd name="connsiteX25" fmla="*/ 621 w 10013"/>
              <a:gd name="connsiteY25" fmla="*/ 9 h 10000"/>
              <a:gd name="connsiteX26" fmla="*/ 13 w 10013"/>
              <a:gd name="connsiteY26" fmla="*/ 694 h 10000"/>
              <a:gd name="connsiteX0" fmla="*/ 0 w 10013"/>
              <a:gd name="connsiteY0" fmla="*/ 928 h 10093"/>
              <a:gd name="connsiteX1" fmla="*/ 57 w 10013"/>
              <a:gd name="connsiteY1" fmla="*/ 1610 h 10093"/>
              <a:gd name="connsiteX2" fmla="*/ 57 w 10013"/>
              <a:gd name="connsiteY2" fmla="*/ 1292 h 10093"/>
              <a:gd name="connsiteX3" fmla="*/ 128 w 10013"/>
              <a:gd name="connsiteY3" fmla="*/ 2342 h 10093"/>
              <a:gd name="connsiteX4" fmla="*/ 279 w 10013"/>
              <a:gd name="connsiteY4" fmla="*/ 2989 h 10093"/>
              <a:gd name="connsiteX5" fmla="*/ 548 w 10013"/>
              <a:gd name="connsiteY5" fmla="*/ 3676 h 10093"/>
              <a:gd name="connsiteX6" fmla="*/ 1029 w 10013"/>
              <a:gd name="connsiteY6" fmla="*/ 4645 h 10093"/>
              <a:gd name="connsiteX7" fmla="*/ 1990 w 10013"/>
              <a:gd name="connsiteY7" fmla="*/ 6041 h 10093"/>
              <a:gd name="connsiteX8" fmla="*/ 3116 w 10013"/>
              <a:gd name="connsiteY8" fmla="*/ 7202 h 10093"/>
              <a:gd name="connsiteX9" fmla="*/ 4422 w 10013"/>
              <a:gd name="connsiteY9" fmla="*/ 8229 h 10093"/>
              <a:gd name="connsiteX10" fmla="*/ 5928 w 10013"/>
              <a:gd name="connsiteY10" fmla="*/ 9095 h 10093"/>
              <a:gd name="connsiteX11" fmla="*/ 7248 w 10013"/>
              <a:gd name="connsiteY11" fmla="*/ 9648 h 10093"/>
              <a:gd name="connsiteX12" fmla="*/ 9145 w 10013"/>
              <a:gd name="connsiteY12" fmla="*/ 10093 h 10093"/>
              <a:gd name="connsiteX13" fmla="*/ 9032 w 10013"/>
              <a:gd name="connsiteY13" fmla="*/ 7721 h 10093"/>
              <a:gd name="connsiteX14" fmla="*/ 9161 w 10013"/>
              <a:gd name="connsiteY14" fmla="*/ 7064 h 10093"/>
              <a:gd name="connsiteX15" fmla="*/ 10013 w 10013"/>
              <a:gd name="connsiteY15" fmla="*/ 6527 h 10093"/>
              <a:gd name="connsiteX16" fmla="*/ 9644 w 10013"/>
              <a:gd name="connsiteY16" fmla="*/ 5383 h 10093"/>
              <a:gd name="connsiteX17" fmla="*/ 9659 w 10013"/>
              <a:gd name="connsiteY17" fmla="*/ 3487 h 10093"/>
              <a:gd name="connsiteX18" fmla="*/ 9788 w 10013"/>
              <a:gd name="connsiteY18" fmla="*/ 2829 h 10093"/>
              <a:gd name="connsiteX19" fmla="*/ 9975 w 10013"/>
              <a:gd name="connsiteY19" fmla="*/ 2126 h 10093"/>
              <a:gd name="connsiteX20" fmla="*/ 9395 w 10013"/>
              <a:gd name="connsiteY20" fmla="*/ 1546 h 10093"/>
              <a:gd name="connsiteX21" fmla="*/ 8448 w 10013"/>
              <a:gd name="connsiteY21" fmla="*/ 920 h 10093"/>
              <a:gd name="connsiteX22" fmla="*/ 6442 w 10013"/>
              <a:gd name="connsiteY22" fmla="*/ 721 h 10093"/>
              <a:gd name="connsiteX23" fmla="*/ 4302 w 10013"/>
              <a:gd name="connsiteY23" fmla="*/ 726 h 10093"/>
              <a:gd name="connsiteX24" fmla="*/ 2234 w 10013"/>
              <a:gd name="connsiteY24" fmla="*/ 338 h 10093"/>
              <a:gd name="connsiteX25" fmla="*/ 621 w 10013"/>
              <a:gd name="connsiteY25" fmla="*/ 9 h 10093"/>
              <a:gd name="connsiteX26" fmla="*/ 13 w 10013"/>
              <a:gd name="connsiteY26" fmla="*/ 694 h 10093"/>
              <a:gd name="connsiteX0" fmla="*/ 0 w 10013"/>
              <a:gd name="connsiteY0" fmla="*/ 928 h 10093"/>
              <a:gd name="connsiteX1" fmla="*/ 57 w 10013"/>
              <a:gd name="connsiteY1" fmla="*/ 1610 h 10093"/>
              <a:gd name="connsiteX2" fmla="*/ 57 w 10013"/>
              <a:gd name="connsiteY2" fmla="*/ 1292 h 10093"/>
              <a:gd name="connsiteX3" fmla="*/ 128 w 10013"/>
              <a:gd name="connsiteY3" fmla="*/ 2342 h 10093"/>
              <a:gd name="connsiteX4" fmla="*/ 279 w 10013"/>
              <a:gd name="connsiteY4" fmla="*/ 2989 h 10093"/>
              <a:gd name="connsiteX5" fmla="*/ 548 w 10013"/>
              <a:gd name="connsiteY5" fmla="*/ 3676 h 10093"/>
              <a:gd name="connsiteX6" fmla="*/ 1029 w 10013"/>
              <a:gd name="connsiteY6" fmla="*/ 4645 h 10093"/>
              <a:gd name="connsiteX7" fmla="*/ 1990 w 10013"/>
              <a:gd name="connsiteY7" fmla="*/ 6041 h 10093"/>
              <a:gd name="connsiteX8" fmla="*/ 3116 w 10013"/>
              <a:gd name="connsiteY8" fmla="*/ 7202 h 10093"/>
              <a:gd name="connsiteX9" fmla="*/ 4422 w 10013"/>
              <a:gd name="connsiteY9" fmla="*/ 8229 h 10093"/>
              <a:gd name="connsiteX10" fmla="*/ 5928 w 10013"/>
              <a:gd name="connsiteY10" fmla="*/ 9095 h 10093"/>
              <a:gd name="connsiteX11" fmla="*/ 6768 w 10013"/>
              <a:gd name="connsiteY11" fmla="*/ 9446 h 10093"/>
              <a:gd name="connsiteX12" fmla="*/ 7248 w 10013"/>
              <a:gd name="connsiteY12" fmla="*/ 9648 h 10093"/>
              <a:gd name="connsiteX13" fmla="*/ 9145 w 10013"/>
              <a:gd name="connsiteY13" fmla="*/ 10093 h 10093"/>
              <a:gd name="connsiteX14" fmla="*/ 9032 w 10013"/>
              <a:gd name="connsiteY14" fmla="*/ 7721 h 10093"/>
              <a:gd name="connsiteX15" fmla="*/ 9161 w 10013"/>
              <a:gd name="connsiteY15" fmla="*/ 7064 h 10093"/>
              <a:gd name="connsiteX16" fmla="*/ 10013 w 10013"/>
              <a:gd name="connsiteY16" fmla="*/ 6527 h 10093"/>
              <a:gd name="connsiteX17" fmla="*/ 9644 w 10013"/>
              <a:gd name="connsiteY17" fmla="*/ 5383 h 10093"/>
              <a:gd name="connsiteX18" fmla="*/ 9659 w 10013"/>
              <a:gd name="connsiteY18" fmla="*/ 3487 h 10093"/>
              <a:gd name="connsiteX19" fmla="*/ 9788 w 10013"/>
              <a:gd name="connsiteY19" fmla="*/ 2829 h 10093"/>
              <a:gd name="connsiteX20" fmla="*/ 9975 w 10013"/>
              <a:gd name="connsiteY20" fmla="*/ 2126 h 10093"/>
              <a:gd name="connsiteX21" fmla="*/ 9395 w 10013"/>
              <a:gd name="connsiteY21" fmla="*/ 1546 h 10093"/>
              <a:gd name="connsiteX22" fmla="*/ 8448 w 10013"/>
              <a:gd name="connsiteY22" fmla="*/ 920 h 10093"/>
              <a:gd name="connsiteX23" fmla="*/ 6442 w 10013"/>
              <a:gd name="connsiteY23" fmla="*/ 721 h 10093"/>
              <a:gd name="connsiteX24" fmla="*/ 4302 w 10013"/>
              <a:gd name="connsiteY24" fmla="*/ 726 h 10093"/>
              <a:gd name="connsiteX25" fmla="*/ 2234 w 10013"/>
              <a:gd name="connsiteY25" fmla="*/ 338 h 10093"/>
              <a:gd name="connsiteX26" fmla="*/ 621 w 10013"/>
              <a:gd name="connsiteY26" fmla="*/ 9 h 10093"/>
              <a:gd name="connsiteX27" fmla="*/ 13 w 10013"/>
              <a:gd name="connsiteY27" fmla="*/ 694 h 10093"/>
              <a:gd name="connsiteX0" fmla="*/ 0 w 10013"/>
              <a:gd name="connsiteY0" fmla="*/ 928 h 10093"/>
              <a:gd name="connsiteX1" fmla="*/ 57 w 10013"/>
              <a:gd name="connsiteY1" fmla="*/ 1610 h 10093"/>
              <a:gd name="connsiteX2" fmla="*/ 57 w 10013"/>
              <a:gd name="connsiteY2" fmla="*/ 1292 h 10093"/>
              <a:gd name="connsiteX3" fmla="*/ 128 w 10013"/>
              <a:gd name="connsiteY3" fmla="*/ 2342 h 10093"/>
              <a:gd name="connsiteX4" fmla="*/ 279 w 10013"/>
              <a:gd name="connsiteY4" fmla="*/ 2989 h 10093"/>
              <a:gd name="connsiteX5" fmla="*/ 548 w 10013"/>
              <a:gd name="connsiteY5" fmla="*/ 3676 h 10093"/>
              <a:gd name="connsiteX6" fmla="*/ 1029 w 10013"/>
              <a:gd name="connsiteY6" fmla="*/ 4645 h 10093"/>
              <a:gd name="connsiteX7" fmla="*/ 1990 w 10013"/>
              <a:gd name="connsiteY7" fmla="*/ 6041 h 10093"/>
              <a:gd name="connsiteX8" fmla="*/ 3116 w 10013"/>
              <a:gd name="connsiteY8" fmla="*/ 7202 h 10093"/>
              <a:gd name="connsiteX9" fmla="*/ 4422 w 10013"/>
              <a:gd name="connsiteY9" fmla="*/ 8229 h 10093"/>
              <a:gd name="connsiteX10" fmla="*/ 5928 w 10013"/>
              <a:gd name="connsiteY10" fmla="*/ 9095 h 10093"/>
              <a:gd name="connsiteX11" fmla="*/ 6768 w 10013"/>
              <a:gd name="connsiteY11" fmla="*/ 9446 h 10093"/>
              <a:gd name="connsiteX12" fmla="*/ 7248 w 10013"/>
              <a:gd name="connsiteY12" fmla="*/ 9648 h 10093"/>
              <a:gd name="connsiteX13" fmla="*/ 9145 w 10013"/>
              <a:gd name="connsiteY13" fmla="*/ 10093 h 10093"/>
              <a:gd name="connsiteX14" fmla="*/ 9032 w 10013"/>
              <a:gd name="connsiteY14" fmla="*/ 7721 h 10093"/>
              <a:gd name="connsiteX15" fmla="*/ 9161 w 10013"/>
              <a:gd name="connsiteY15" fmla="*/ 7064 h 10093"/>
              <a:gd name="connsiteX16" fmla="*/ 10013 w 10013"/>
              <a:gd name="connsiteY16" fmla="*/ 6527 h 10093"/>
              <a:gd name="connsiteX17" fmla="*/ 9644 w 10013"/>
              <a:gd name="connsiteY17" fmla="*/ 5383 h 10093"/>
              <a:gd name="connsiteX18" fmla="*/ 9659 w 10013"/>
              <a:gd name="connsiteY18" fmla="*/ 3487 h 10093"/>
              <a:gd name="connsiteX19" fmla="*/ 9788 w 10013"/>
              <a:gd name="connsiteY19" fmla="*/ 2829 h 10093"/>
              <a:gd name="connsiteX20" fmla="*/ 9975 w 10013"/>
              <a:gd name="connsiteY20" fmla="*/ 2126 h 10093"/>
              <a:gd name="connsiteX21" fmla="*/ 9395 w 10013"/>
              <a:gd name="connsiteY21" fmla="*/ 1546 h 10093"/>
              <a:gd name="connsiteX22" fmla="*/ 8448 w 10013"/>
              <a:gd name="connsiteY22" fmla="*/ 920 h 10093"/>
              <a:gd name="connsiteX23" fmla="*/ 6442 w 10013"/>
              <a:gd name="connsiteY23" fmla="*/ 721 h 10093"/>
              <a:gd name="connsiteX24" fmla="*/ 4302 w 10013"/>
              <a:gd name="connsiteY24" fmla="*/ 726 h 10093"/>
              <a:gd name="connsiteX25" fmla="*/ 2234 w 10013"/>
              <a:gd name="connsiteY25" fmla="*/ 338 h 10093"/>
              <a:gd name="connsiteX26" fmla="*/ 621 w 10013"/>
              <a:gd name="connsiteY26" fmla="*/ 9 h 10093"/>
              <a:gd name="connsiteX27" fmla="*/ 13 w 10013"/>
              <a:gd name="connsiteY27" fmla="*/ 694 h 10093"/>
              <a:gd name="connsiteX0" fmla="*/ 0 w 10013"/>
              <a:gd name="connsiteY0" fmla="*/ 928 h 10180"/>
              <a:gd name="connsiteX1" fmla="*/ 57 w 10013"/>
              <a:gd name="connsiteY1" fmla="*/ 1610 h 10180"/>
              <a:gd name="connsiteX2" fmla="*/ 57 w 10013"/>
              <a:gd name="connsiteY2" fmla="*/ 1292 h 10180"/>
              <a:gd name="connsiteX3" fmla="*/ 128 w 10013"/>
              <a:gd name="connsiteY3" fmla="*/ 2342 h 10180"/>
              <a:gd name="connsiteX4" fmla="*/ 279 w 10013"/>
              <a:gd name="connsiteY4" fmla="*/ 2989 h 10180"/>
              <a:gd name="connsiteX5" fmla="*/ 548 w 10013"/>
              <a:gd name="connsiteY5" fmla="*/ 3676 h 10180"/>
              <a:gd name="connsiteX6" fmla="*/ 1029 w 10013"/>
              <a:gd name="connsiteY6" fmla="*/ 4645 h 10180"/>
              <a:gd name="connsiteX7" fmla="*/ 1990 w 10013"/>
              <a:gd name="connsiteY7" fmla="*/ 6041 h 10180"/>
              <a:gd name="connsiteX8" fmla="*/ 3116 w 10013"/>
              <a:gd name="connsiteY8" fmla="*/ 7202 h 10180"/>
              <a:gd name="connsiteX9" fmla="*/ 4422 w 10013"/>
              <a:gd name="connsiteY9" fmla="*/ 8229 h 10180"/>
              <a:gd name="connsiteX10" fmla="*/ 5928 w 10013"/>
              <a:gd name="connsiteY10" fmla="*/ 9095 h 10180"/>
              <a:gd name="connsiteX11" fmla="*/ 6768 w 10013"/>
              <a:gd name="connsiteY11" fmla="*/ 9446 h 10180"/>
              <a:gd name="connsiteX12" fmla="*/ 7248 w 10013"/>
              <a:gd name="connsiteY12" fmla="*/ 9648 h 10180"/>
              <a:gd name="connsiteX13" fmla="*/ 9145 w 10013"/>
              <a:gd name="connsiteY13" fmla="*/ 10093 h 10180"/>
              <a:gd name="connsiteX14" fmla="*/ 9032 w 10013"/>
              <a:gd name="connsiteY14" fmla="*/ 7721 h 10180"/>
              <a:gd name="connsiteX15" fmla="*/ 9161 w 10013"/>
              <a:gd name="connsiteY15" fmla="*/ 7064 h 10180"/>
              <a:gd name="connsiteX16" fmla="*/ 10013 w 10013"/>
              <a:gd name="connsiteY16" fmla="*/ 6527 h 10180"/>
              <a:gd name="connsiteX17" fmla="*/ 9644 w 10013"/>
              <a:gd name="connsiteY17" fmla="*/ 5383 h 10180"/>
              <a:gd name="connsiteX18" fmla="*/ 9659 w 10013"/>
              <a:gd name="connsiteY18" fmla="*/ 3487 h 10180"/>
              <a:gd name="connsiteX19" fmla="*/ 9788 w 10013"/>
              <a:gd name="connsiteY19" fmla="*/ 2829 h 10180"/>
              <a:gd name="connsiteX20" fmla="*/ 9975 w 10013"/>
              <a:gd name="connsiteY20" fmla="*/ 2126 h 10180"/>
              <a:gd name="connsiteX21" fmla="*/ 9395 w 10013"/>
              <a:gd name="connsiteY21" fmla="*/ 1546 h 10180"/>
              <a:gd name="connsiteX22" fmla="*/ 8448 w 10013"/>
              <a:gd name="connsiteY22" fmla="*/ 920 h 10180"/>
              <a:gd name="connsiteX23" fmla="*/ 6442 w 10013"/>
              <a:gd name="connsiteY23" fmla="*/ 721 h 10180"/>
              <a:gd name="connsiteX24" fmla="*/ 4302 w 10013"/>
              <a:gd name="connsiteY24" fmla="*/ 726 h 10180"/>
              <a:gd name="connsiteX25" fmla="*/ 2234 w 10013"/>
              <a:gd name="connsiteY25" fmla="*/ 338 h 10180"/>
              <a:gd name="connsiteX26" fmla="*/ 621 w 10013"/>
              <a:gd name="connsiteY26" fmla="*/ 9 h 10180"/>
              <a:gd name="connsiteX27" fmla="*/ 13 w 10013"/>
              <a:gd name="connsiteY27" fmla="*/ 694 h 10180"/>
              <a:gd name="connsiteX0" fmla="*/ 0 w 10013"/>
              <a:gd name="connsiteY0" fmla="*/ 928 h 10314"/>
              <a:gd name="connsiteX1" fmla="*/ 57 w 10013"/>
              <a:gd name="connsiteY1" fmla="*/ 1610 h 10314"/>
              <a:gd name="connsiteX2" fmla="*/ 57 w 10013"/>
              <a:gd name="connsiteY2" fmla="*/ 1292 h 10314"/>
              <a:gd name="connsiteX3" fmla="*/ 128 w 10013"/>
              <a:gd name="connsiteY3" fmla="*/ 2342 h 10314"/>
              <a:gd name="connsiteX4" fmla="*/ 279 w 10013"/>
              <a:gd name="connsiteY4" fmla="*/ 2989 h 10314"/>
              <a:gd name="connsiteX5" fmla="*/ 548 w 10013"/>
              <a:gd name="connsiteY5" fmla="*/ 3676 h 10314"/>
              <a:gd name="connsiteX6" fmla="*/ 1029 w 10013"/>
              <a:gd name="connsiteY6" fmla="*/ 4645 h 10314"/>
              <a:gd name="connsiteX7" fmla="*/ 1990 w 10013"/>
              <a:gd name="connsiteY7" fmla="*/ 6041 h 10314"/>
              <a:gd name="connsiteX8" fmla="*/ 3116 w 10013"/>
              <a:gd name="connsiteY8" fmla="*/ 7202 h 10314"/>
              <a:gd name="connsiteX9" fmla="*/ 4422 w 10013"/>
              <a:gd name="connsiteY9" fmla="*/ 8229 h 10314"/>
              <a:gd name="connsiteX10" fmla="*/ 5928 w 10013"/>
              <a:gd name="connsiteY10" fmla="*/ 9095 h 10314"/>
              <a:gd name="connsiteX11" fmla="*/ 6768 w 10013"/>
              <a:gd name="connsiteY11" fmla="*/ 9446 h 10314"/>
              <a:gd name="connsiteX12" fmla="*/ 7248 w 10013"/>
              <a:gd name="connsiteY12" fmla="*/ 9648 h 10314"/>
              <a:gd name="connsiteX13" fmla="*/ 8759 w 10013"/>
              <a:gd name="connsiteY13" fmla="*/ 10162 h 10314"/>
              <a:gd name="connsiteX14" fmla="*/ 9145 w 10013"/>
              <a:gd name="connsiteY14" fmla="*/ 10093 h 10314"/>
              <a:gd name="connsiteX15" fmla="*/ 9032 w 10013"/>
              <a:gd name="connsiteY15" fmla="*/ 7721 h 10314"/>
              <a:gd name="connsiteX16" fmla="*/ 9161 w 10013"/>
              <a:gd name="connsiteY16" fmla="*/ 7064 h 10314"/>
              <a:gd name="connsiteX17" fmla="*/ 10013 w 10013"/>
              <a:gd name="connsiteY17" fmla="*/ 6527 h 10314"/>
              <a:gd name="connsiteX18" fmla="*/ 9644 w 10013"/>
              <a:gd name="connsiteY18" fmla="*/ 5383 h 10314"/>
              <a:gd name="connsiteX19" fmla="*/ 9659 w 10013"/>
              <a:gd name="connsiteY19" fmla="*/ 3487 h 10314"/>
              <a:gd name="connsiteX20" fmla="*/ 9788 w 10013"/>
              <a:gd name="connsiteY20" fmla="*/ 2829 h 10314"/>
              <a:gd name="connsiteX21" fmla="*/ 9975 w 10013"/>
              <a:gd name="connsiteY21" fmla="*/ 2126 h 10314"/>
              <a:gd name="connsiteX22" fmla="*/ 9395 w 10013"/>
              <a:gd name="connsiteY22" fmla="*/ 1546 h 10314"/>
              <a:gd name="connsiteX23" fmla="*/ 8448 w 10013"/>
              <a:gd name="connsiteY23" fmla="*/ 920 h 10314"/>
              <a:gd name="connsiteX24" fmla="*/ 6442 w 10013"/>
              <a:gd name="connsiteY24" fmla="*/ 721 h 10314"/>
              <a:gd name="connsiteX25" fmla="*/ 4302 w 10013"/>
              <a:gd name="connsiteY25" fmla="*/ 726 h 10314"/>
              <a:gd name="connsiteX26" fmla="*/ 2234 w 10013"/>
              <a:gd name="connsiteY26" fmla="*/ 338 h 10314"/>
              <a:gd name="connsiteX27" fmla="*/ 621 w 10013"/>
              <a:gd name="connsiteY27" fmla="*/ 9 h 10314"/>
              <a:gd name="connsiteX28" fmla="*/ 13 w 10013"/>
              <a:gd name="connsiteY28" fmla="*/ 694 h 10314"/>
              <a:gd name="connsiteX0" fmla="*/ 0 w 10013"/>
              <a:gd name="connsiteY0" fmla="*/ 928 h 10284"/>
              <a:gd name="connsiteX1" fmla="*/ 57 w 10013"/>
              <a:gd name="connsiteY1" fmla="*/ 1610 h 10284"/>
              <a:gd name="connsiteX2" fmla="*/ 57 w 10013"/>
              <a:gd name="connsiteY2" fmla="*/ 1292 h 10284"/>
              <a:gd name="connsiteX3" fmla="*/ 128 w 10013"/>
              <a:gd name="connsiteY3" fmla="*/ 2342 h 10284"/>
              <a:gd name="connsiteX4" fmla="*/ 279 w 10013"/>
              <a:gd name="connsiteY4" fmla="*/ 2989 h 10284"/>
              <a:gd name="connsiteX5" fmla="*/ 548 w 10013"/>
              <a:gd name="connsiteY5" fmla="*/ 3676 h 10284"/>
              <a:gd name="connsiteX6" fmla="*/ 1029 w 10013"/>
              <a:gd name="connsiteY6" fmla="*/ 4645 h 10284"/>
              <a:gd name="connsiteX7" fmla="*/ 1990 w 10013"/>
              <a:gd name="connsiteY7" fmla="*/ 6041 h 10284"/>
              <a:gd name="connsiteX8" fmla="*/ 3116 w 10013"/>
              <a:gd name="connsiteY8" fmla="*/ 7202 h 10284"/>
              <a:gd name="connsiteX9" fmla="*/ 4422 w 10013"/>
              <a:gd name="connsiteY9" fmla="*/ 8229 h 10284"/>
              <a:gd name="connsiteX10" fmla="*/ 5928 w 10013"/>
              <a:gd name="connsiteY10" fmla="*/ 9095 h 10284"/>
              <a:gd name="connsiteX11" fmla="*/ 6768 w 10013"/>
              <a:gd name="connsiteY11" fmla="*/ 9446 h 10284"/>
              <a:gd name="connsiteX12" fmla="*/ 7248 w 10013"/>
              <a:gd name="connsiteY12" fmla="*/ 9648 h 10284"/>
              <a:gd name="connsiteX13" fmla="*/ 8759 w 10013"/>
              <a:gd name="connsiteY13" fmla="*/ 10162 h 10284"/>
              <a:gd name="connsiteX14" fmla="*/ 8968 w 10013"/>
              <a:gd name="connsiteY14" fmla="*/ 10136 h 10284"/>
              <a:gd name="connsiteX15" fmla="*/ 9145 w 10013"/>
              <a:gd name="connsiteY15" fmla="*/ 10093 h 10284"/>
              <a:gd name="connsiteX16" fmla="*/ 9032 w 10013"/>
              <a:gd name="connsiteY16" fmla="*/ 7721 h 10284"/>
              <a:gd name="connsiteX17" fmla="*/ 9161 w 10013"/>
              <a:gd name="connsiteY17" fmla="*/ 7064 h 10284"/>
              <a:gd name="connsiteX18" fmla="*/ 10013 w 10013"/>
              <a:gd name="connsiteY18" fmla="*/ 6527 h 10284"/>
              <a:gd name="connsiteX19" fmla="*/ 9644 w 10013"/>
              <a:gd name="connsiteY19" fmla="*/ 5383 h 10284"/>
              <a:gd name="connsiteX20" fmla="*/ 9659 w 10013"/>
              <a:gd name="connsiteY20" fmla="*/ 3487 h 10284"/>
              <a:gd name="connsiteX21" fmla="*/ 9788 w 10013"/>
              <a:gd name="connsiteY21" fmla="*/ 2829 h 10284"/>
              <a:gd name="connsiteX22" fmla="*/ 9975 w 10013"/>
              <a:gd name="connsiteY22" fmla="*/ 2126 h 10284"/>
              <a:gd name="connsiteX23" fmla="*/ 9395 w 10013"/>
              <a:gd name="connsiteY23" fmla="*/ 1546 h 10284"/>
              <a:gd name="connsiteX24" fmla="*/ 8448 w 10013"/>
              <a:gd name="connsiteY24" fmla="*/ 920 h 10284"/>
              <a:gd name="connsiteX25" fmla="*/ 6442 w 10013"/>
              <a:gd name="connsiteY25" fmla="*/ 721 h 10284"/>
              <a:gd name="connsiteX26" fmla="*/ 4302 w 10013"/>
              <a:gd name="connsiteY26" fmla="*/ 726 h 10284"/>
              <a:gd name="connsiteX27" fmla="*/ 2234 w 10013"/>
              <a:gd name="connsiteY27" fmla="*/ 338 h 10284"/>
              <a:gd name="connsiteX28" fmla="*/ 621 w 10013"/>
              <a:gd name="connsiteY28" fmla="*/ 9 h 10284"/>
              <a:gd name="connsiteX29" fmla="*/ 13 w 10013"/>
              <a:gd name="connsiteY29" fmla="*/ 694 h 10284"/>
              <a:gd name="connsiteX0" fmla="*/ 0 w 10013"/>
              <a:gd name="connsiteY0" fmla="*/ 928 h 10284"/>
              <a:gd name="connsiteX1" fmla="*/ 57 w 10013"/>
              <a:gd name="connsiteY1" fmla="*/ 1610 h 10284"/>
              <a:gd name="connsiteX2" fmla="*/ 57 w 10013"/>
              <a:gd name="connsiteY2" fmla="*/ 1292 h 10284"/>
              <a:gd name="connsiteX3" fmla="*/ 128 w 10013"/>
              <a:gd name="connsiteY3" fmla="*/ 2342 h 10284"/>
              <a:gd name="connsiteX4" fmla="*/ 279 w 10013"/>
              <a:gd name="connsiteY4" fmla="*/ 2989 h 10284"/>
              <a:gd name="connsiteX5" fmla="*/ 548 w 10013"/>
              <a:gd name="connsiteY5" fmla="*/ 3676 h 10284"/>
              <a:gd name="connsiteX6" fmla="*/ 1029 w 10013"/>
              <a:gd name="connsiteY6" fmla="*/ 4645 h 10284"/>
              <a:gd name="connsiteX7" fmla="*/ 1990 w 10013"/>
              <a:gd name="connsiteY7" fmla="*/ 6041 h 10284"/>
              <a:gd name="connsiteX8" fmla="*/ 3116 w 10013"/>
              <a:gd name="connsiteY8" fmla="*/ 7202 h 10284"/>
              <a:gd name="connsiteX9" fmla="*/ 4422 w 10013"/>
              <a:gd name="connsiteY9" fmla="*/ 8229 h 10284"/>
              <a:gd name="connsiteX10" fmla="*/ 5928 w 10013"/>
              <a:gd name="connsiteY10" fmla="*/ 9095 h 10284"/>
              <a:gd name="connsiteX11" fmla="*/ 6768 w 10013"/>
              <a:gd name="connsiteY11" fmla="*/ 9446 h 10284"/>
              <a:gd name="connsiteX12" fmla="*/ 7248 w 10013"/>
              <a:gd name="connsiteY12" fmla="*/ 9648 h 10284"/>
              <a:gd name="connsiteX13" fmla="*/ 8759 w 10013"/>
              <a:gd name="connsiteY13" fmla="*/ 10109 h 10284"/>
              <a:gd name="connsiteX14" fmla="*/ 8968 w 10013"/>
              <a:gd name="connsiteY14" fmla="*/ 10136 h 10284"/>
              <a:gd name="connsiteX15" fmla="*/ 9145 w 10013"/>
              <a:gd name="connsiteY15" fmla="*/ 10093 h 10284"/>
              <a:gd name="connsiteX16" fmla="*/ 9032 w 10013"/>
              <a:gd name="connsiteY16" fmla="*/ 7721 h 10284"/>
              <a:gd name="connsiteX17" fmla="*/ 9161 w 10013"/>
              <a:gd name="connsiteY17" fmla="*/ 7064 h 10284"/>
              <a:gd name="connsiteX18" fmla="*/ 10013 w 10013"/>
              <a:gd name="connsiteY18" fmla="*/ 6527 h 10284"/>
              <a:gd name="connsiteX19" fmla="*/ 9644 w 10013"/>
              <a:gd name="connsiteY19" fmla="*/ 5383 h 10284"/>
              <a:gd name="connsiteX20" fmla="*/ 9659 w 10013"/>
              <a:gd name="connsiteY20" fmla="*/ 3487 h 10284"/>
              <a:gd name="connsiteX21" fmla="*/ 9788 w 10013"/>
              <a:gd name="connsiteY21" fmla="*/ 2829 h 10284"/>
              <a:gd name="connsiteX22" fmla="*/ 9975 w 10013"/>
              <a:gd name="connsiteY22" fmla="*/ 2126 h 10284"/>
              <a:gd name="connsiteX23" fmla="*/ 9395 w 10013"/>
              <a:gd name="connsiteY23" fmla="*/ 1546 h 10284"/>
              <a:gd name="connsiteX24" fmla="*/ 8448 w 10013"/>
              <a:gd name="connsiteY24" fmla="*/ 920 h 10284"/>
              <a:gd name="connsiteX25" fmla="*/ 6442 w 10013"/>
              <a:gd name="connsiteY25" fmla="*/ 721 h 10284"/>
              <a:gd name="connsiteX26" fmla="*/ 4302 w 10013"/>
              <a:gd name="connsiteY26" fmla="*/ 726 h 10284"/>
              <a:gd name="connsiteX27" fmla="*/ 2234 w 10013"/>
              <a:gd name="connsiteY27" fmla="*/ 338 h 10284"/>
              <a:gd name="connsiteX28" fmla="*/ 621 w 10013"/>
              <a:gd name="connsiteY28" fmla="*/ 9 h 10284"/>
              <a:gd name="connsiteX29" fmla="*/ 13 w 10013"/>
              <a:gd name="connsiteY29" fmla="*/ 694 h 10284"/>
              <a:gd name="connsiteX0" fmla="*/ 0 w 10013"/>
              <a:gd name="connsiteY0" fmla="*/ 928 h 10161"/>
              <a:gd name="connsiteX1" fmla="*/ 57 w 10013"/>
              <a:gd name="connsiteY1" fmla="*/ 1610 h 10161"/>
              <a:gd name="connsiteX2" fmla="*/ 57 w 10013"/>
              <a:gd name="connsiteY2" fmla="*/ 1292 h 10161"/>
              <a:gd name="connsiteX3" fmla="*/ 128 w 10013"/>
              <a:gd name="connsiteY3" fmla="*/ 2342 h 10161"/>
              <a:gd name="connsiteX4" fmla="*/ 279 w 10013"/>
              <a:gd name="connsiteY4" fmla="*/ 2989 h 10161"/>
              <a:gd name="connsiteX5" fmla="*/ 548 w 10013"/>
              <a:gd name="connsiteY5" fmla="*/ 3676 h 10161"/>
              <a:gd name="connsiteX6" fmla="*/ 1029 w 10013"/>
              <a:gd name="connsiteY6" fmla="*/ 4645 h 10161"/>
              <a:gd name="connsiteX7" fmla="*/ 1990 w 10013"/>
              <a:gd name="connsiteY7" fmla="*/ 6041 h 10161"/>
              <a:gd name="connsiteX8" fmla="*/ 3116 w 10013"/>
              <a:gd name="connsiteY8" fmla="*/ 7202 h 10161"/>
              <a:gd name="connsiteX9" fmla="*/ 4422 w 10013"/>
              <a:gd name="connsiteY9" fmla="*/ 8229 h 10161"/>
              <a:gd name="connsiteX10" fmla="*/ 5928 w 10013"/>
              <a:gd name="connsiteY10" fmla="*/ 9095 h 10161"/>
              <a:gd name="connsiteX11" fmla="*/ 6768 w 10013"/>
              <a:gd name="connsiteY11" fmla="*/ 9446 h 10161"/>
              <a:gd name="connsiteX12" fmla="*/ 7248 w 10013"/>
              <a:gd name="connsiteY12" fmla="*/ 9648 h 10161"/>
              <a:gd name="connsiteX13" fmla="*/ 8759 w 10013"/>
              <a:gd name="connsiteY13" fmla="*/ 10109 h 10161"/>
              <a:gd name="connsiteX14" fmla="*/ 8968 w 10013"/>
              <a:gd name="connsiteY14" fmla="*/ 10136 h 10161"/>
              <a:gd name="connsiteX15" fmla="*/ 9145 w 10013"/>
              <a:gd name="connsiteY15" fmla="*/ 10093 h 10161"/>
              <a:gd name="connsiteX16" fmla="*/ 9032 w 10013"/>
              <a:gd name="connsiteY16" fmla="*/ 7721 h 10161"/>
              <a:gd name="connsiteX17" fmla="*/ 9161 w 10013"/>
              <a:gd name="connsiteY17" fmla="*/ 7064 h 10161"/>
              <a:gd name="connsiteX18" fmla="*/ 10013 w 10013"/>
              <a:gd name="connsiteY18" fmla="*/ 6527 h 10161"/>
              <a:gd name="connsiteX19" fmla="*/ 9644 w 10013"/>
              <a:gd name="connsiteY19" fmla="*/ 5383 h 10161"/>
              <a:gd name="connsiteX20" fmla="*/ 9659 w 10013"/>
              <a:gd name="connsiteY20" fmla="*/ 3487 h 10161"/>
              <a:gd name="connsiteX21" fmla="*/ 9788 w 10013"/>
              <a:gd name="connsiteY21" fmla="*/ 2829 h 10161"/>
              <a:gd name="connsiteX22" fmla="*/ 9975 w 10013"/>
              <a:gd name="connsiteY22" fmla="*/ 2126 h 10161"/>
              <a:gd name="connsiteX23" fmla="*/ 9395 w 10013"/>
              <a:gd name="connsiteY23" fmla="*/ 1546 h 10161"/>
              <a:gd name="connsiteX24" fmla="*/ 8448 w 10013"/>
              <a:gd name="connsiteY24" fmla="*/ 920 h 10161"/>
              <a:gd name="connsiteX25" fmla="*/ 6442 w 10013"/>
              <a:gd name="connsiteY25" fmla="*/ 721 h 10161"/>
              <a:gd name="connsiteX26" fmla="*/ 4302 w 10013"/>
              <a:gd name="connsiteY26" fmla="*/ 726 h 10161"/>
              <a:gd name="connsiteX27" fmla="*/ 2234 w 10013"/>
              <a:gd name="connsiteY27" fmla="*/ 338 h 10161"/>
              <a:gd name="connsiteX28" fmla="*/ 621 w 10013"/>
              <a:gd name="connsiteY28" fmla="*/ 9 h 10161"/>
              <a:gd name="connsiteX29" fmla="*/ 13 w 10013"/>
              <a:gd name="connsiteY29" fmla="*/ 694 h 10161"/>
              <a:gd name="connsiteX0" fmla="*/ 0 w 10013"/>
              <a:gd name="connsiteY0" fmla="*/ 928 h 10161"/>
              <a:gd name="connsiteX1" fmla="*/ 57 w 10013"/>
              <a:gd name="connsiteY1" fmla="*/ 1610 h 10161"/>
              <a:gd name="connsiteX2" fmla="*/ 57 w 10013"/>
              <a:gd name="connsiteY2" fmla="*/ 1292 h 10161"/>
              <a:gd name="connsiteX3" fmla="*/ 128 w 10013"/>
              <a:gd name="connsiteY3" fmla="*/ 2342 h 10161"/>
              <a:gd name="connsiteX4" fmla="*/ 279 w 10013"/>
              <a:gd name="connsiteY4" fmla="*/ 2989 h 10161"/>
              <a:gd name="connsiteX5" fmla="*/ 548 w 10013"/>
              <a:gd name="connsiteY5" fmla="*/ 3676 h 10161"/>
              <a:gd name="connsiteX6" fmla="*/ 1029 w 10013"/>
              <a:gd name="connsiteY6" fmla="*/ 4645 h 10161"/>
              <a:gd name="connsiteX7" fmla="*/ 1990 w 10013"/>
              <a:gd name="connsiteY7" fmla="*/ 6041 h 10161"/>
              <a:gd name="connsiteX8" fmla="*/ 3116 w 10013"/>
              <a:gd name="connsiteY8" fmla="*/ 7202 h 10161"/>
              <a:gd name="connsiteX9" fmla="*/ 4422 w 10013"/>
              <a:gd name="connsiteY9" fmla="*/ 8229 h 10161"/>
              <a:gd name="connsiteX10" fmla="*/ 5928 w 10013"/>
              <a:gd name="connsiteY10" fmla="*/ 9095 h 10161"/>
              <a:gd name="connsiteX11" fmla="*/ 6768 w 10013"/>
              <a:gd name="connsiteY11" fmla="*/ 9446 h 10161"/>
              <a:gd name="connsiteX12" fmla="*/ 7248 w 10013"/>
              <a:gd name="connsiteY12" fmla="*/ 9648 h 10161"/>
              <a:gd name="connsiteX13" fmla="*/ 8759 w 10013"/>
              <a:gd name="connsiteY13" fmla="*/ 10109 h 10161"/>
              <a:gd name="connsiteX14" fmla="*/ 8968 w 10013"/>
              <a:gd name="connsiteY14" fmla="*/ 10136 h 10161"/>
              <a:gd name="connsiteX15" fmla="*/ 9340 w 10013"/>
              <a:gd name="connsiteY15" fmla="*/ 9907 h 10161"/>
              <a:gd name="connsiteX16" fmla="*/ 9032 w 10013"/>
              <a:gd name="connsiteY16" fmla="*/ 7721 h 10161"/>
              <a:gd name="connsiteX17" fmla="*/ 9161 w 10013"/>
              <a:gd name="connsiteY17" fmla="*/ 7064 h 10161"/>
              <a:gd name="connsiteX18" fmla="*/ 10013 w 10013"/>
              <a:gd name="connsiteY18" fmla="*/ 6527 h 10161"/>
              <a:gd name="connsiteX19" fmla="*/ 9644 w 10013"/>
              <a:gd name="connsiteY19" fmla="*/ 5383 h 10161"/>
              <a:gd name="connsiteX20" fmla="*/ 9659 w 10013"/>
              <a:gd name="connsiteY20" fmla="*/ 3487 h 10161"/>
              <a:gd name="connsiteX21" fmla="*/ 9788 w 10013"/>
              <a:gd name="connsiteY21" fmla="*/ 2829 h 10161"/>
              <a:gd name="connsiteX22" fmla="*/ 9975 w 10013"/>
              <a:gd name="connsiteY22" fmla="*/ 2126 h 10161"/>
              <a:gd name="connsiteX23" fmla="*/ 9395 w 10013"/>
              <a:gd name="connsiteY23" fmla="*/ 1546 h 10161"/>
              <a:gd name="connsiteX24" fmla="*/ 8448 w 10013"/>
              <a:gd name="connsiteY24" fmla="*/ 920 h 10161"/>
              <a:gd name="connsiteX25" fmla="*/ 6442 w 10013"/>
              <a:gd name="connsiteY25" fmla="*/ 721 h 10161"/>
              <a:gd name="connsiteX26" fmla="*/ 4302 w 10013"/>
              <a:gd name="connsiteY26" fmla="*/ 726 h 10161"/>
              <a:gd name="connsiteX27" fmla="*/ 2234 w 10013"/>
              <a:gd name="connsiteY27" fmla="*/ 338 h 10161"/>
              <a:gd name="connsiteX28" fmla="*/ 621 w 10013"/>
              <a:gd name="connsiteY28" fmla="*/ 9 h 10161"/>
              <a:gd name="connsiteX29" fmla="*/ 13 w 10013"/>
              <a:gd name="connsiteY29" fmla="*/ 694 h 10161"/>
              <a:gd name="connsiteX0" fmla="*/ 0 w 10013"/>
              <a:gd name="connsiteY0" fmla="*/ 928 h 10167"/>
              <a:gd name="connsiteX1" fmla="*/ 57 w 10013"/>
              <a:gd name="connsiteY1" fmla="*/ 1610 h 10167"/>
              <a:gd name="connsiteX2" fmla="*/ 57 w 10013"/>
              <a:gd name="connsiteY2" fmla="*/ 1292 h 10167"/>
              <a:gd name="connsiteX3" fmla="*/ 128 w 10013"/>
              <a:gd name="connsiteY3" fmla="*/ 2342 h 10167"/>
              <a:gd name="connsiteX4" fmla="*/ 279 w 10013"/>
              <a:gd name="connsiteY4" fmla="*/ 2989 h 10167"/>
              <a:gd name="connsiteX5" fmla="*/ 548 w 10013"/>
              <a:gd name="connsiteY5" fmla="*/ 3676 h 10167"/>
              <a:gd name="connsiteX6" fmla="*/ 1029 w 10013"/>
              <a:gd name="connsiteY6" fmla="*/ 4645 h 10167"/>
              <a:gd name="connsiteX7" fmla="*/ 1990 w 10013"/>
              <a:gd name="connsiteY7" fmla="*/ 6041 h 10167"/>
              <a:gd name="connsiteX8" fmla="*/ 3116 w 10013"/>
              <a:gd name="connsiteY8" fmla="*/ 7202 h 10167"/>
              <a:gd name="connsiteX9" fmla="*/ 4422 w 10013"/>
              <a:gd name="connsiteY9" fmla="*/ 8229 h 10167"/>
              <a:gd name="connsiteX10" fmla="*/ 5928 w 10013"/>
              <a:gd name="connsiteY10" fmla="*/ 9095 h 10167"/>
              <a:gd name="connsiteX11" fmla="*/ 6768 w 10013"/>
              <a:gd name="connsiteY11" fmla="*/ 9446 h 10167"/>
              <a:gd name="connsiteX12" fmla="*/ 7248 w 10013"/>
              <a:gd name="connsiteY12" fmla="*/ 9648 h 10167"/>
              <a:gd name="connsiteX13" fmla="*/ 8759 w 10013"/>
              <a:gd name="connsiteY13" fmla="*/ 10109 h 10167"/>
              <a:gd name="connsiteX14" fmla="*/ 9135 w 10013"/>
              <a:gd name="connsiteY14" fmla="*/ 10149 h 10167"/>
              <a:gd name="connsiteX15" fmla="*/ 9340 w 10013"/>
              <a:gd name="connsiteY15" fmla="*/ 9907 h 10167"/>
              <a:gd name="connsiteX16" fmla="*/ 9032 w 10013"/>
              <a:gd name="connsiteY16" fmla="*/ 7721 h 10167"/>
              <a:gd name="connsiteX17" fmla="*/ 9161 w 10013"/>
              <a:gd name="connsiteY17" fmla="*/ 7064 h 10167"/>
              <a:gd name="connsiteX18" fmla="*/ 10013 w 10013"/>
              <a:gd name="connsiteY18" fmla="*/ 6527 h 10167"/>
              <a:gd name="connsiteX19" fmla="*/ 9644 w 10013"/>
              <a:gd name="connsiteY19" fmla="*/ 5383 h 10167"/>
              <a:gd name="connsiteX20" fmla="*/ 9659 w 10013"/>
              <a:gd name="connsiteY20" fmla="*/ 3487 h 10167"/>
              <a:gd name="connsiteX21" fmla="*/ 9788 w 10013"/>
              <a:gd name="connsiteY21" fmla="*/ 2829 h 10167"/>
              <a:gd name="connsiteX22" fmla="*/ 9975 w 10013"/>
              <a:gd name="connsiteY22" fmla="*/ 2126 h 10167"/>
              <a:gd name="connsiteX23" fmla="*/ 9395 w 10013"/>
              <a:gd name="connsiteY23" fmla="*/ 1546 h 10167"/>
              <a:gd name="connsiteX24" fmla="*/ 8448 w 10013"/>
              <a:gd name="connsiteY24" fmla="*/ 920 h 10167"/>
              <a:gd name="connsiteX25" fmla="*/ 6442 w 10013"/>
              <a:gd name="connsiteY25" fmla="*/ 721 h 10167"/>
              <a:gd name="connsiteX26" fmla="*/ 4302 w 10013"/>
              <a:gd name="connsiteY26" fmla="*/ 726 h 10167"/>
              <a:gd name="connsiteX27" fmla="*/ 2234 w 10013"/>
              <a:gd name="connsiteY27" fmla="*/ 338 h 10167"/>
              <a:gd name="connsiteX28" fmla="*/ 621 w 10013"/>
              <a:gd name="connsiteY28" fmla="*/ 9 h 10167"/>
              <a:gd name="connsiteX29" fmla="*/ 13 w 10013"/>
              <a:gd name="connsiteY29" fmla="*/ 694 h 10167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340 w 10013"/>
              <a:gd name="connsiteY15" fmla="*/ 9907 h 10182"/>
              <a:gd name="connsiteX16" fmla="*/ 9032 w 10013"/>
              <a:gd name="connsiteY16" fmla="*/ 7721 h 10182"/>
              <a:gd name="connsiteX17" fmla="*/ 9161 w 10013"/>
              <a:gd name="connsiteY17" fmla="*/ 7064 h 10182"/>
              <a:gd name="connsiteX18" fmla="*/ 10013 w 10013"/>
              <a:gd name="connsiteY18" fmla="*/ 6527 h 10182"/>
              <a:gd name="connsiteX19" fmla="*/ 9644 w 10013"/>
              <a:gd name="connsiteY19" fmla="*/ 5383 h 10182"/>
              <a:gd name="connsiteX20" fmla="*/ 9659 w 10013"/>
              <a:gd name="connsiteY20" fmla="*/ 3487 h 10182"/>
              <a:gd name="connsiteX21" fmla="*/ 9788 w 10013"/>
              <a:gd name="connsiteY21" fmla="*/ 2829 h 10182"/>
              <a:gd name="connsiteX22" fmla="*/ 9975 w 10013"/>
              <a:gd name="connsiteY22" fmla="*/ 2126 h 10182"/>
              <a:gd name="connsiteX23" fmla="*/ 9395 w 10013"/>
              <a:gd name="connsiteY23" fmla="*/ 1546 h 10182"/>
              <a:gd name="connsiteX24" fmla="*/ 8448 w 10013"/>
              <a:gd name="connsiteY24" fmla="*/ 920 h 10182"/>
              <a:gd name="connsiteX25" fmla="*/ 6442 w 10013"/>
              <a:gd name="connsiteY25" fmla="*/ 721 h 10182"/>
              <a:gd name="connsiteX26" fmla="*/ 4302 w 10013"/>
              <a:gd name="connsiteY26" fmla="*/ 726 h 10182"/>
              <a:gd name="connsiteX27" fmla="*/ 2234 w 10013"/>
              <a:gd name="connsiteY27" fmla="*/ 338 h 10182"/>
              <a:gd name="connsiteX28" fmla="*/ 621 w 10013"/>
              <a:gd name="connsiteY28" fmla="*/ 9 h 10182"/>
              <a:gd name="connsiteX29" fmla="*/ 13 w 10013"/>
              <a:gd name="connsiteY29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340 w 10013"/>
              <a:gd name="connsiteY15" fmla="*/ 9907 h 10182"/>
              <a:gd name="connsiteX16" fmla="*/ 9190 w 10013"/>
              <a:gd name="connsiteY16" fmla="*/ 8770 h 10182"/>
              <a:gd name="connsiteX17" fmla="*/ 9032 w 10013"/>
              <a:gd name="connsiteY17" fmla="*/ 7721 h 10182"/>
              <a:gd name="connsiteX18" fmla="*/ 9161 w 10013"/>
              <a:gd name="connsiteY18" fmla="*/ 7064 h 10182"/>
              <a:gd name="connsiteX19" fmla="*/ 10013 w 10013"/>
              <a:gd name="connsiteY19" fmla="*/ 6527 h 10182"/>
              <a:gd name="connsiteX20" fmla="*/ 9644 w 10013"/>
              <a:gd name="connsiteY20" fmla="*/ 5383 h 10182"/>
              <a:gd name="connsiteX21" fmla="*/ 9659 w 10013"/>
              <a:gd name="connsiteY21" fmla="*/ 3487 h 10182"/>
              <a:gd name="connsiteX22" fmla="*/ 9788 w 10013"/>
              <a:gd name="connsiteY22" fmla="*/ 2829 h 10182"/>
              <a:gd name="connsiteX23" fmla="*/ 9975 w 10013"/>
              <a:gd name="connsiteY23" fmla="*/ 2126 h 10182"/>
              <a:gd name="connsiteX24" fmla="*/ 9395 w 10013"/>
              <a:gd name="connsiteY24" fmla="*/ 1546 h 10182"/>
              <a:gd name="connsiteX25" fmla="*/ 8448 w 10013"/>
              <a:gd name="connsiteY25" fmla="*/ 920 h 10182"/>
              <a:gd name="connsiteX26" fmla="*/ 6442 w 10013"/>
              <a:gd name="connsiteY26" fmla="*/ 721 h 10182"/>
              <a:gd name="connsiteX27" fmla="*/ 4302 w 10013"/>
              <a:gd name="connsiteY27" fmla="*/ 726 h 10182"/>
              <a:gd name="connsiteX28" fmla="*/ 2234 w 10013"/>
              <a:gd name="connsiteY28" fmla="*/ 338 h 10182"/>
              <a:gd name="connsiteX29" fmla="*/ 621 w 10013"/>
              <a:gd name="connsiteY29" fmla="*/ 9 h 10182"/>
              <a:gd name="connsiteX30" fmla="*/ 13 w 10013"/>
              <a:gd name="connsiteY30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340 w 10013"/>
              <a:gd name="connsiteY15" fmla="*/ 9907 h 10182"/>
              <a:gd name="connsiteX16" fmla="*/ 9288 w 10013"/>
              <a:gd name="connsiteY16" fmla="*/ 9433 h 10182"/>
              <a:gd name="connsiteX17" fmla="*/ 9190 w 10013"/>
              <a:gd name="connsiteY17" fmla="*/ 8770 h 10182"/>
              <a:gd name="connsiteX18" fmla="*/ 9032 w 10013"/>
              <a:gd name="connsiteY18" fmla="*/ 7721 h 10182"/>
              <a:gd name="connsiteX19" fmla="*/ 9161 w 10013"/>
              <a:gd name="connsiteY19" fmla="*/ 7064 h 10182"/>
              <a:gd name="connsiteX20" fmla="*/ 10013 w 10013"/>
              <a:gd name="connsiteY20" fmla="*/ 6527 h 10182"/>
              <a:gd name="connsiteX21" fmla="*/ 9644 w 10013"/>
              <a:gd name="connsiteY21" fmla="*/ 5383 h 10182"/>
              <a:gd name="connsiteX22" fmla="*/ 9659 w 10013"/>
              <a:gd name="connsiteY22" fmla="*/ 3487 h 10182"/>
              <a:gd name="connsiteX23" fmla="*/ 9788 w 10013"/>
              <a:gd name="connsiteY23" fmla="*/ 2829 h 10182"/>
              <a:gd name="connsiteX24" fmla="*/ 9975 w 10013"/>
              <a:gd name="connsiteY24" fmla="*/ 2126 h 10182"/>
              <a:gd name="connsiteX25" fmla="*/ 9395 w 10013"/>
              <a:gd name="connsiteY25" fmla="*/ 1546 h 10182"/>
              <a:gd name="connsiteX26" fmla="*/ 8448 w 10013"/>
              <a:gd name="connsiteY26" fmla="*/ 920 h 10182"/>
              <a:gd name="connsiteX27" fmla="*/ 6442 w 10013"/>
              <a:gd name="connsiteY27" fmla="*/ 721 h 10182"/>
              <a:gd name="connsiteX28" fmla="*/ 4302 w 10013"/>
              <a:gd name="connsiteY28" fmla="*/ 726 h 10182"/>
              <a:gd name="connsiteX29" fmla="*/ 2234 w 10013"/>
              <a:gd name="connsiteY29" fmla="*/ 338 h 10182"/>
              <a:gd name="connsiteX30" fmla="*/ 621 w 10013"/>
              <a:gd name="connsiteY30" fmla="*/ 9 h 10182"/>
              <a:gd name="connsiteX31" fmla="*/ 13 w 10013"/>
              <a:gd name="connsiteY31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493 w 10013"/>
              <a:gd name="connsiteY15" fmla="*/ 9960 h 10182"/>
              <a:gd name="connsiteX16" fmla="*/ 9288 w 10013"/>
              <a:gd name="connsiteY16" fmla="*/ 9433 h 10182"/>
              <a:gd name="connsiteX17" fmla="*/ 9190 w 10013"/>
              <a:gd name="connsiteY17" fmla="*/ 8770 h 10182"/>
              <a:gd name="connsiteX18" fmla="*/ 9032 w 10013"/>
              <a:gd name="connsiteY18" fmla="*/ 7721 h 10182"/>
              <a:gd name="connsiteX19" fmla="*/ 9161 w 10013"/>
              <a:gd name="connsiteY19" fmla="*/ 7064 h 10182"/>
              <a:gd name="connsiteX20" fmla="*/ 10013 w 10013"/>
              <a:gd name="connsiteY20" fmla="*/ 6527 h 10182"/>
              <a:gd name="connsiteX21" fmla="*/ 9644 w 10013"/>
              <a:gd name="connsiteY21" fmla="*/ 5383 h 10182"/>
              <a:gd name="connsiteX22" fmla="*/ 9659 w 10013"/>
              <a:gd name="connsiteY22" fmla="*/ 3487 h 10182"/>
              <a:gd name="connsiteX23" fmla="*/ 9788 w 10013"/>
              <a:gd name="connsiteY23" fmla="*/ 2829 h 10182"/>
              <a:gd name="connsiteX24" fmla="*/ 9975 w 10013"/>
              <a:gd name="connsiteY24" fmla="*/ 2126 h 10182"/>
              <a:gd name="connsiteX25" fmla="*/ 9395 w 10013"/>
              <a:gd name="connsiteY25" fmla="*/ 1546 h 10182"/>
              <a:gd name="connsiteX26" fmla="*/ 8448 w 10013"/>
              <a:gd name="connsiteY26" fmla="*/ 920 h 10182"/>
              <a:gd name="connsiteX27" fmla="*/ 6442 w 10013"/>
              <a:gd name="connsiteY27" fmla="*/ 721 h 10182"/>
              <a:gd name="connsiteX28" fmla="*/ 4302 w 10013"/>
              <a:gd name="connsiteY28" fmla="*/ 726 h 10182"/>
              <a:gd name="connsiteX29" fmla="*/ 2234 w 10013"/>
              <a:gd name="connsiteY29" fmla="*/ 338 h 10182"/>
              <a:gd name="connsiteX30" fmla="*/ 621 w 10013"/>
              <a:gd name="connsiteY30" fmla="*/ 9 h 10182"/>
              <a:gd name="connsiteX31" fmla="*/ 13 w 10013"/>
              <a:gd name="connsiteY31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493 w 10013"/>
              <a:gd name="connsiteY15" fmla="*/ 9960 h 10182"/>
              <a:gd name="connsiteX16" fmla="*/ 9343 w 10013"/>
              <a:gd name="connsiteY16" fmla="*/ 9632 h 10182"/>
              <a:gd name="connsiteX17" fmla="*/ 9288 w 10013"/>
              <a:gd name="connsiteY17" fmla="*/ 9433 h 10182"/>
              <a:gd name="connsiteX18" fmla="*/ 9190 w 10013"/>
              <a:gd name="connsiteY18" fmla="*/ 8770 h 10182"/>
              <a:gd name="connsiteX19" fmla="*/ 9032 w 10013"/>
              <a:gd name="connsiteY19" fmla="*/ 7721 h 10182"/>
              <a:gd name="connsiteX20" fmla="*/ 9161 w 10013"/>
              <a:gd name="connsiteY20" fmla="*/ 7064 h 10182"/>
              <a:gd name="connsiteX21" fmla="*/ 10013 w 10013"/>
              <a:gd name="connsiteY21" fmla="*/ 6527 h 10182"/>
              <a:gd name="connsiteX22" fmla="*/ 9644 w 10013"/>
              <a:gd name="connsiteY22" fmla="*/ 5383 h 10182"/>
              <a:gd name="connsiteX23" fmla="*/ 9659 w 10013"/>
              <a:gd name="connsiteY23" fmla="*/ 3487 h 10182"/>
              <a:gd name="connsiteX24" fmla="*/ 9788 w 10013"/>
              <a:gd name="connsiteY24" fmla="*/ 2829 h 10182"/>
              <a:gd name="connsiteX25" fmla="*/ 9975 w 10013"/>
              <a:gd name="connsiteY25" fmla="*/ 2126 h 10182"/>
              <a:gd name="connsiteX26" fmla="*/ 9395 w 10013"/>
              <a:gd name="connsiteY26" fmla="*/ 1546 h 10182"/>
              <a:gd name="connsiteX27" fmla="*/ 8448 w 10013"/>
              <a:gd name="connsiteY27" fmla="*/ 920 h 10182"/>
              <a:gd name="connsiteX28" fmla="*/ 6442 w 10013"/>
              <a:gd name="connsiteY28" fmla="*/ 721 h 10182"/>
              <a:gd name="connsiteX29" fmla="*/ 4302 w 10013"/>
              <a:gd name="connsiteY29" fmla="*/ 726 h 10182"/>
              <a:gd name="connsiteX30" fmla="*/ 2234 w 10013"/>
              <a:gd name="connsiteY30" fmla="*/ 338 h 10182"/>
              <a:gd name="connsiteX31" fmla="*/ 621 w 10013"/>
              <a:gd name="connsiteY31" fmla="*/ 9 h 10182"/>
              <a:gd name="connsiteX32" fmla="*/ 13 w 10013"/>
              <a:gd name="connsiteY32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5928 w 10013"/>
              <a:gd name="connsiteY10" fmla="*/ 9095 h 10182"/>
              <a:gd name="connsiteX11" fmla="*/ 6768 w 10013"/>
              <a:gd name="connsiteY11" fmla="*/ 9446 h 10182"/>
              <a:gd name="connsiteX12" fmla="*/ 7248 w 10013"/>
              <a:gd name="connsiteY12" fmla="*/ 9648 h 10182"/>
              <a:gd name="connsiteX13" fmla="*/ 8982 w 10013"/>
              <a:gd name="connsiteY13" fmla="*/ 10136 h 10182"/>
              <a:gd name="connsiteX14" fmla="*/ 9135 w 10013"/>
              <a:gd name="connsiteY14" fmla="*/ 10149 h 10182"/>
              <a:gd name="connsiteX15" fmla="*/ 9493 w 10013"/>
              <a:gd name="connsiteY15" fmla="*/ 9960 h 10182"/>
              <a:gd name="connsiteX16" fmla="*/ 9343 w 10013"/>
              <a:gd name="connsiteY16" fmla="*/ 9632 h 10182"/>
              <a:gd name="connsiteX17" fmla="*/ 9288 w 10013"/>
              <a:gd name="connsiteY17" fmla="*/ 9433 h 10182"/>
              <a:gd name="connsiteX18" fmla="*/ 9190 w 10013"/>
              <a:gd name="connsiteY18" fmla="*/ 8770 h 10182"/>
              <a:gd name="connsiteX19" fmla="*/ 9032 w 10013"/>
              <a:gd name="connsiteY19" fmla="*/ 7721 h 10182"/>
              <a:gd name="connsiteX20" fmla="*/ 9161 w 10013"/>
              <a:gd name="connsiteY20" fmla="*/ 7064 h 10182"/>
              <a:gd name="connsiteX21" fmla="*/ 10013 w 10013"/>
              <a:gd name="connsiteY21" fmla="*/ 6527 h 10182"/>
              <a:gd name="connsiteX22" fmla="*/ 9644 w 10013"/>
              <a:gd name="connsiteY22" fmla="*/ 5383 h 10182"/>
              <a:gd name="connsiteX23" fmla="*/ 9659 w 10013"/>
              <a:gd name="connsiteY23" fmla="*/ 3487 h 10182"/>
              <a:gd name="connsiteX24" fmla="*/ 9788 w 10013"/>
              <a:gd name="connsiteY24" fmla="*/ 2829 h 10182"/>
              <a:gd name="connsiteX25" fmla="*/ 9975 w 10013"/>
              <a:gd name="connsiteY25" fmla="*/ 2126 h 10182"/>
              <a:gd name="connsiteX26" fmla="*/ 9395 w 10013"/>
              <a:gd name="connsiteY26" fmla="*/ 1546 h 10182"/>
              <a:gd name="connsiteX27" fmla="*/ 8448 w 10013"/>
              <a:gd name="connsiteY27" fmla="*/ 920 h 10182"/>
              <a:gd name="connsiteX28" fmla="*/ 6442 w 10013"/>
              <a:gd name="connsiteY28" fmla="*/ 721 h 10182"/>
              <a:gd name="connsiteX29" fmla="*/ 4302 w 10013"/>
              <a:gd name="connsiteY29" fmla="*/ 726 h 10182"/>
              <a:gd name="connsiteX30" fmla="*/ 2234 w 10013"/>
              <a:gd name="connsiteY30" fmla="*/ 338 h 10182"/>
              <a:gd name="connsiteX31" fmla="*/ 621 w 10013"/>
              <a:gd name="connsiteY31" fmla="*/ 9 h 10182"/>
              <a:gd name="connsiteX32" fmla="*/ 13 w 10013"/>
              <a:gd name="connsiteY32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4422 w 10013"/>
              <a:gd name="connsiteY9" fmla="*/ 8229 h 10182"/>
              <a:gd name="connsiteX10" fmla="*/ 4999 w 10013"/>
              <a:gd name="connsiteY10" fmla="*/ 8598 h 10182"/>
              <a:gd name="connsiteX11" fmla="*/ 5928 w 10013"/>
              <a:gd name="connsiteY11" fmla="*/ 9095 h 10182"/>
              <a:gd name="connsiteX12" fmla="*/ 6768 w 10013"/>
              <a:gd name="connsiteY12" fmla="*/ 9446 h 10182"/>
              <a:gd name="connsiteX13" fmla="*/ 7248 w 10013"/>
              <a:gd name="connsiteY13" fmla="*/ 9648 h 10182"/>
              <a:gd name="connsiteX14" fmla="*/ 8982 w 10013"/>
              <a:gd name="connsiteY14" fmla="*/ 10136 h 10182"/>
              <a:gd name="connsiteX15" fmla="*/ 9135 w 10013"/>
              <a:gd name="connsiteY15" fmla="*/ 10149 h 10182"/>
              <a:gd name="connsiteX16" fmla="*/ 9493 w 10013"/>
              <a:gd name="connsiteY16" fmla="*/ 9960 h 10182"/>
              <a:gd name="connsiteX17" fmla="*/ 9343 w 10013"/>
              <a:gd name="connsiteY17" fmla="*/ 9632 h 10182"/>
              <a:gd name="connsiteX18" fmla="*/ 9288 w 10013"/>
              <a:gd name="connsiteY18" fmla="*/ 9433 h 10182"/>
              <a:gd name="connsiteX19" fmla="*/ 9190 w 10013"/>
              <a:gd name="connsiteY19" fmla="*/ 8770 h 10182"/>
              <a:gd name="connsiteX20" fmla="*/ 9032 w 10013"/>
              <a:gd name="connsiteY20" fmla="*/ 7721 h 10182"/>
              <a:gd name="connsiteX21" fmla="*/ 9161 w 10013"/>
              <a:gd name="connsiteY21" fmla="*/ 7064 h 10182"/>
              <a:gd name="connsiteX22" fmla="*/ 10013 w 10013"/>
              <a:gd name="connsiteY22" fmla="*/ 6527 h 10182"/>
              <a:gd name="connsiteX23" fmla="*/ 9644 w 10013"/>
              <a:gd name="connsiteY23" fmla="*/ 5383 h 10182"/>
              <a:gd name="connsiteX24" fmla="*/ 9659 w 10013"/>
              <a:gd name="connsiteY24" fmla="*/ 3487 h 10182"/>
              <a:gd name="connsiteX25" fmla="*/ 9788 w 10013"/>
              <a:gd name="connsiteY25" fmla="*/ 2829 h 10182"/>
              <a:gd name="connsiteX26" fmla="*/ 9975 w 10013"/>
              <a:gd name="connsiteY26" fmla="*/ 2126 h 10182"/>
              <a:gd name="connsiteX27" fmla="*/ 9395 w 10013"/>
              <a:gd name="connsiteY27" fmla="*/ 1546 h 10182"/>
              <a:gd name="connsiteX28" fmla="*/ 8448 w 10013"/>
              <a:gd name="connsiteY28" fmla="*/ 920 h 10182"/>
              <a:gd name="connsiteX29" fmla="*/ 6442 w 10013"/>
              <a:gd name="connsiteY29" fmla="*/ 721 h 10182"/>
              <a:gd name="connsiteX30" fmla="*/ 4302 w 10013"/>
              <a:gd name="connsiteY30" fmla="*/ 726 h 10182"/>
              <a:gd name="connsiteX31" fmla="*/ 2234 w 10013"/>
              <a:gd name="connsiteY31" fmla="*/ 338 h 10182"/>
              <a:gd name="connsiteX32" fmla="*/ 621 w 10013"/>
              <a:gd name="connsiteY32" fmla="*/ 9 h 10182"/>
              <a:gd name="connsiteX33" fmla="*/ 13 w 10013"/>
              <a:gd name="connsiteY33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3116 w 10013"/>
              <a:gd name="connsiteY8" fmla="*/ 7202 h 10182"/>
              <a:gd name="connsiteX9" fmla="*/ 3663 w 10013"/>
              <a:gd name="connsiteY9" fmla="*/ 7683 h 10182"/>
              <a:gd name="connsiteX10" fmla="*/ 4422 w 10013"/>
              <a:gd name="connsiteY10" fmla="*/ 8229 h 10182"/>
              <a:gd name="connsiteX11" fmla="*/ 4999 w 10013"/>
              <a:gd name="connsiteY11" fmla="*/ 8598 h 10182"/>
              <a:gd name="connsiteX12" fmla="*/ 5928 w 10013"/>
              <a:gd name="connsiteY12" fmla="*/ 9095 h 10182"/>
              <a:gd name="connsiteX13" fmla="*/ 6768 w 10013"/>
              <a:gd name="connsiteY13" fmla="*/ 9446 h 10182"/>
              <a:gd name="connsiteX14" fmla="*/ 7248 w 10013"/>
              <a:gd name="connsiteY14" fmla="*/ 9648 h 10182"/>
              <a:gd name="connsiteX15" fmla="*/ 8982 w 10013"/>
              <a:gd name="connsiteY15" fmla="*/ 10136 h 10182"/>
              <a:gd name="connsiteX16" fmla="*/ 9135 w 10013"/>
              <a:gd name="connsiteY16" fmla="*/ 10149 h 10182"/>
              <a:gd name="connsiteX17" fmla="*/ 9493 w 10013"/>
              <a:gd name="connsiteY17" fmla="*/ 9960 h 10182"/>
              <a:gd name="connsiteX18" fmla="*/ 9343 w 10013"/>
              <a:gd name="connsiteY18" fmla="*/ 9632 h 10182"/>
              <a:gd name="connsiteX19" fmla="*/ 9288 w 10013"/>
              <a:gd name="connsiteY19" fmla="*/ 9433 h 10182"/>
              <a:gd name="connsiteX20" fmla="*/ 9190 w 10013"/>
              <a:gd name="connsiteY20" fmla="*/ 8770 h 10182"/>
              <a:gd name="connsiteX21" fmla="*/ 9032 w 10013"/>
              <a:gd name="connsiteY21" fmla="*/ 7721 h 10182"/>
              <a:gd name="connsiteX22" fmla="*/ 9161 w 10013"/>
              <a:gd name="connsiteY22" fmla="*/ 7064 h 10182"/>
              <a:gd name="connsiteX23" fmla="*/ 10013 w 10013"/>
              <a:gd name="connsiteY23" fmla="*/ 6527 h 10182"/>
              <a:gd name="connsiteX24" fmla="*/ 9644 w 10013"/>
              <a:gd name="connsiteY24" fmla="*/ 5383 h 10182"/>
              <a:gd name="connsiteX25" fmla="*/ 9659 w 10013"/>
              <a:gd name="connsiteY25" fmla="*/ 3487 h 10182"/>
              <a:gd name="connsiteX26" fmla="*/ 9788 w 10013"/>
              <a:gd name="connsiteY26" fmla="*/ 2829 h 10182"/>
              <a:gd name="connsiteX27" fmla="*/ 9975 w 10013"/>
              <a:gd name="connsiteY27" fmla="*/ 2126 h 10182"/>
              <a:gd name="connsiteX28" fmla="*/ 9395 w 10013"/>
              <a:gd name="connsiteY28" fmla="*/ 1546 h 10182"/>
              <a:gd name="connsiteX29" fmla="*/ 8448 w 10013"/>
              <a:gd name="connsiteY29" fmla="*/ 920 h 10182"/>
              <a:gd name="connsiteX30" fmla="*/ 6442 w 10013"/>
              <a:gd name="connsiteY30" fmla="*/ 721 h 10182"/>
              <a:gd name="connsiteX31" fmla="*/ 4302 w 10013"/>
              <a:gd name="connsiteY31" fmla="*/ 726 h 10182"/>
              <a:gd name="connsiteX32" fmla="*/ 2234 w 10013"/>
              <a:gd name="connsiteY32" fmla="*/ 338 h 10182"/>
              <a:gd name="connsiteX33" fmla="*/ 621 w 10013"/>
              <a:gd name="connsiteY33" fmla="*/ 9 h 10182"/>
              <a:gd name="connsiteX34" fmla="*/ 13 w 10013"/>
              <a:gd name="connsiteY34" fmla="*/ 694 h 10182"/>
              <a:gd name="connsiteX0" fmla="*/ 0 w 10013"/>
              <a:gd name="connsiteY0" fmla="*/ 928 h 10182"/>
              <a:gd name="connsiteX1" fmla="*/ 57 w 10013"/>
              <a:gd name="connsiteY1" fmla="*/ 1610 h 10182"/>
              <a:gd name="connsiteX2" fmla="*/ 57 w 10013"/>
              <a:gd name="connsiteY2" fmla="*/ 1292 h 10182"/>
              <a:gd name="connsiteX3" fmla="*/ 128 w 10013"/>
              <a:gd name="connsiteY3" fmla="*/ 2342 h 10182"/>
              <a:gd name="connsiteX4" fmla="*/ 279 w 10013"/>
              <a:gd name="connsiteY4" fmla="*/ 2989 h 10182"/>
              <a:gd name="connsiteX5" fmla="*/ 548 w 10013"/>
              <a:gd name="connsiteY5" fmla="*/ 3676 h 10182"/>
              <a:gd name="connsiteX6" fmla="*/ 1029 w 10013"/>
              <a:gd name="connsiteY6" fmla="*/ 4645 h 10182"/>
              <a:gd name="connsiteX7" fmla="*/ 1990 w 10013"/>
              <a:gd name="connsiteY7" fmla="*/ 6041 h 10182"/>
              <a:gd name="connsiteX8" fmla="*/ 2577 w 10013"/>
              <a:gd name="connsiteY8" fmla="*/ 6715 h 10182"/>
              <a:gd name="connsiteX9" fmla="*/ 3116 w 10013"/>
              <a:gd name="connsiteY9" fmla="*/ 7202 h 10182"/>
              <a:gd name="connsiteX10" fmla="*/ 3663 w 10013"/>
              <a:gd name="connsiteY10" fmla="*/ 7683 h 10182"/>
              <a:gd name="connsiteX11" fmla="*/ 4422 w 10013"/>
              <a:gd name="connsiteY11" fmla="*/ 8229 h 10182"/>
              <a:gd name="connsiteX12" fmla="*/ 4999 w 10013"/>
              <a:gd name="connsiteY12" fmla="*/ 8598 h 10182"/>
              <a:gd name="connsiteX13" fmla="*/ 5928 w 10013"/>
              <a:gd name="connsiteY13" fmla="*/ 9095 h 10182"/>
              <a:gd name="connsiteX14" fmla="*/ 6768 w 10013"/>
              <a:gd name="connsiteY14" fmla="*/ 9446 h 10182"/>
              <a:gd name="connsiteX15" fmla="*/ 7248 w 10013"/>
              <a:gd name="connsiteY15" fmla="*/ 9648 h 10182"/>
              <a:gd name="connsiteX16" fmla="*/ 8982 w 10013"/>
              <a:gd name="connsiteY16" fmla="*/ 10136 h 10182"/>
              <a:gd name="connsiteX17" fmla="*/ 9135 w 10013"/>
              <a:gd name="connsiteY17" fmla="*/ 10149 h 10182"/>
              <a:gd name="connsiteX18" fmla="*/ 9493 w 10013"/>
              <a:gd name="connsiteY18" fmla="*/ 9960 h 10182"/>
              <a:gd name="connsiteX19" fmla="*/ 9343 w 10013"/>
              <a:gd name="connsiteY19" fmla="*/ 9632 h 10182"/>
              <a:gd name="connsiteX20" fmla="*/ 9288 w 10013"/>
              <a:gd name="connsiteY20" fmla="*/ 9433 h 10182"/>
              <a:gd name="connsiteX21" fmla="*/ 9190 w 10013"/>
              <a:gd name="connsiteY21" fmla="*/ 8770 h 10182"/>
              <a:gd name="connsiteX22" fmla="*/ 9032 w 10013"/>
              <a:gd name="connsiteY22" fmla="*/ 7721 h 10182"/>
              <a:gd name="connsiteX23" fmla="*/ 9161 w 10013"/>
              <a:gd name="connsiteY23" fmla="*/ 7064 h 10182"/>
              <a:gd name="connsiteX24" fmla="*/ 10013 w 10013"/>
              <a:gd name="connsiteY24" fmla="*/ 6527 h 10182"/>
              <a:gd name="connsiteX25" fmla="*/ 9644 w 10013"/>
              <a:gd name="connsiteY25" fmla="*/ 5383 h 10182"/>
              <a:gd name="connsiteX26" fmla="*/ 9659 w 10013"/>
              <a:gd name="connsiteY26" fmla="*/ 3487 h 10182"/>
              <a:gd name="connsiteX27" fmla="*/ 9788 w 10013"/>
              <a:gd name="connsiteY27" fmla="*/ 2829 h 10182"/>
              <a:gd name="connsiteX28" fmla="*/ 9975 w 10013"/>
              <a:gd name="connsiteY28" fmla="*/ 2126 h 10182"/>
              <a:gd name="connsiteX29" fmla="*/ 9395 w 10013"/>
              <a:gd name="connsiteY29" fmla="*/ 1546 h 10182"/>
              <a:gd name="connsiteX30" fmla="*/ 8448 w 10013"/>
              <a:gd name="connsiteY30" fmla="*/ 920 h 10182"/>
              <a:gd name="connsiteX31" fmla="*/ 6442 w 10013"/>
              <a:gd name="connsiteY31" fmla="*/ 721 h 10182"/>
              <a:gd name="connsiteX32" fmla="*/ 4302 w 10013"/>
              <a:gd name="connsiteY32" fmla="*/ 726 h 10182"/>
              <a:gd name="connsiteX33" fmla="*/ 2234 w 10013"/>
              <a:gd name="connsiteY33" fmla="*/ 338 h 10182"/>
              <a:gd name="connsiteX34" fmla="*/ 621 w 10013"/>
              <a:gd name="connsiteY34" fmla="*/ 9 h 10182"/>
              <a:gd name="connsiteX35" fmla="*/ 13 w 10013"/>
              <a:gd name="connsiteY35" fmla="*/ 694 h 1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13" h="10182">
                <a:moveTo>
                  <a:pt x="0" y="928"/>
                </a:moveTo>
                <a:cubicBezTo>
                  <a:pt x="0" y="1014"/>
                  <a:pt x="57" y="1524"/>
                  <a:pt x="57" y="1610"/>
                </a:cubicBezTo>
                <a:cubicBezTo>
                  <a:pt x="57" y="1660"/>
                  <a:pt x="45" y="1170"/>
                  <a:pt x="57" y="1292"/>
                </a:cubicBezTo>
                <a:cubicBezTo>
                  <a:pt x="69" y="1414"/>
                  <a:pt x="86" y="2055"/>
                  <a:pt x="128" y="2342"/>
                </a:cubicBezTo>
                <a:cubicBezTo>
                  <a:pt x="170" y="2629"/>
                  <a:pt x="209" y="2767"/>
                  <a:pt x="279" y="2989"/>
                </a:cubicBezTo>
                <a:cubicBezTo>
                  <a:pt x="349" y="3211"/>
                  <a:pt x="428" y="3404"/>
                  <a:pt x="548" y="3676"/>
                </a:cubicBezTo>
                <a:cubicBezTo>
                  <a:pt x="677" y="3983"/>
                  <a:pt x="789" y="4251"/>
                  <a:pt x="1029" y="4645"/>
                </a:cubicBezTo>
                <a:cubicBezTo>
                  <a:pt x="1269" y="5039"/>
                  <a:pt x="1730" y="5703"/>
                  <a:pt x="1990" y="6041"/>
                </a:cubicBezTo>
                <a:cubicBezTo>
                  <a:pt x="2250" y="6379"/>
                  <a:pt x="2389" y="6522"/>
                  <a:pt x="2577" y="6715"/>
                </a:cubicBezTo>
                <a:cubicBezTo>
                  <a:pt x="2765" y="6908"/>
                  <a:pt x="2935" y="7041"/>
                  <a:pt x="3116" y="7202"/>
                </a:cubicBezTo>
                <a:cubicBezTo>
                  <a:pt x="3297" y="7363"/>
                  <a:pt x="3445" y="7512"/>
                  <a:pt x="3663" y="7683"/>
                </a:cubicBezTo>
                <a:cubicBezTo>
                  <a:pt x="3881" y="7854"/>
                  <a:pt x="4195" y="8068"/>
                  <a:pt x="4422" y="8229"/>
                </a:cubicBezTo>
                <a:cubicBezTo>
                  <a:pt x="4649" y="8390"/>
                  <a:pt x="4748" y="8454"/>
                  <a:pt x="4999" y="8598"/>
                </a:cubicBezTo>
                <a:cubicBezTo>
                  <a:pt x="5250" y="8742"/>
                  <a:pt x="5633" y="8954"/>
                  <a:pt x="5928" y="9095"/>
                </a:cubicBezTo>
                <a:cubicBezTo>
                  <a:pt x="6319" y="9289"/>
                  <a:pt x="6548" y="9354"/>
                  <a:pt x="6768" y="9446"/>
                </a:cubicBezTo>
                <a:cubicBezTo>
                  <a:pt x="6988" y="9538"/>
                  <a:pt x="6916" y="9529"/>
                  <a:pt x="7248" y="9648"/>
                </a:cubicBezTo>
                <a:cubicBezTo>
                  <a:pt x="7580" y="9767"/>
                  <a:pt x="8723" y="10046"/>
                  <a:pt x="8982" y="10136"/>
                </a:cubicBezTo>
                <a:cubicBezTo>
                  <a:pt x="9241" y="10226"/>
                  <a:pt x="9071" y="10161"/>
                  <a:pt x="9135" y="10149"/>
                </a:cubicBezTo>
                <a:cubicBezTo>
                  <a:pt x="9203" y="10068"/>
                  <a:pt x="9425" y="10041"/>
                  <a:pt x="9493" y="9960"/>
                </a:cubicBezTo>
                <a:cubicBezTo>
                  <a:pt x="9528" y="9874"/>
                  <a:pt x="9377" y="9720"/>
                  <a:pt x="9343" y="9632"/>
                </a:cubicBezTo>
                <a:cubicBezTo>
                  <a:pt x="9309" y="9544"/>
                  <a:pt x="9313" y="9577"/>
                  <a:pt x="9288" y="9433"/>
                </a:cubicBezTo>
                <a:cubicBezTo>
                  <a:pt x="9263" y="9289"/>
                  <a:pt x="9233" y="9055"/>
                  <a:pt x="9190" y="8770"/>
                </a:cubicBezTo>
                <a:cubicBezTo>
                  <a:pt x="9147" y="8485"/>
                  <a:pt x="9037" y="8005"/>
                  <a:pt x="9032" y="7721"/>
                </a:cubicBezTo>
                <a:lnTo>
                  <a:pt x="9161" y="7064"/>
                </a:lnTo>
                <a:lnTo>
                  <a:pt x="10013" y="6527"/>
                </a:lnTo>
                <a:lnTo>
                  <a:pt x="9644" y="5383"/>
                </a:lnTo>
                <a:lnTo>
                  <a:pt x="9659" y="3487"/>
                </a:lnTo>
                <a:lnTo>
                  <a:pt x="9788" y="2829"/>
                </a:lnTo>
                <a:cubicBezTo>
                  <a:pt x="9850" y="2595"/>
                  <a:pt x="9913" y="2361"/>
                  <a:pt x="9975" y="2126"/>
                </a:cubicBezTo>
                <a:cubicBezTo>
                  <a:pt x="9908" y="1910"/>
                  <a:pt x="9654" y="1613"/>
                  <a:pt x="9395" y="1546"/>
                </a:cubicBezTo>
                <a:cubicBezTo>
                  <a:pt x="9142" y="1343"/>
                  <a:pt x="8941" y="1054"/>
                  <a:pt x="8448" y="920"/>
                </a:cubicBezTo>
                <a:cubicBezTo>
                  <a:pt x="7955" y="784"/>
                  <a:pt x="7131" y="753"/>
                  <a:pt x="6442" y="721"/>
                </a:cubicBezTo>
                <a:cubicBezTo>
                  <a:pt x="5753" y="555"/>
                  <a:pt x="4302" y="726"/>
                  <a:pt x="4302" y="726"/>
                </a:cubicBezTo>
                <a:lnTo>
                  <a:pt x="2234" y="338"/>
                </a:lnTo>
                <a:cubicBezTo>
                  <a:pt x="1621" y="221"/>
                  <a:pt x="990" y="-49"/>
                  <a:pt x="621" y="9"/>
                </a:cubicBezTo>
                <a:cubicBezTo>
                  <a:pt x="252" y="68"/>
                  <a:pt x="137" y="550"/>
                  <a:pt x="13" y="694"/>
                </a:cubicBezTo>
              </a:path>
            </a:pathLst>
          </a:custGeom>
          <a:gradFill rotWithShape="0">
            <a:gsLst>
              <a:gs pos="0">
                <a:srgbClr val="008000"/>
              </a:gs>
              <a:gs pos="100000">
                <a:srgbClr val="FFFFC2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791" name="Freeform 7"/>
          <p:cNvSpPr>
            <a:spLocks/>
          </p:cNvSpPr>
          <p:nvPr/>
        </p:nvSpPr>
        <p:spPr bwMode="auto">
          <a:xfrm>
            <a:off x="1392239" y="1903524"/>
            <a:ext cx="3903775" cy="3613707"/>
          </a:xfrm>
          <a:custGeom>
            <a:avLst/>
            <a:gdLst>
              <a:gd name="T0" fmla="*/ 1343243923 w 2390"/>
              <a:gd name="T1" fmla="*/ 1050904307 h 2268"/>
              <a:gd name="T2" fmla="*/ 1582657875 w 2390"/>
              <a:gd name="T3" fmla="*/ 1764109409 h 2268"/>
              <a:gd name="T4" fmla="*/ 1799391621 w 2390"/>
              <a:gd name="T5" fmla="*/ 2147483647 h 2268"/>
              <a:gd name="T6" fmla="*/ 2147173041 w 2390"/>
              <a:gd name="T7" fmla="*/ 2147483647 h 2268"/>
              <a:gd name="T8" fmla="*/ 2147483647 w 2390"/>
              <a:gd name="T9" fmla="*/ 2147483647 h 2268"/>
              <a:gd name="T10" fmla="*/ 2147483647 w 2390"/>
              <a:gd name="T11" fmla="*/ 2147483647 h 2268"/>
              <a:gd name="T12" fmla="*/ 2147483647 w 2390"/>
              <a:gd name="T13" fmla="*/ 2147483647 h 2268"/>
              <a:gd name="T14" fmla="*/ 2147483647 w 2390"/>
              <a:gd name="T15" fmla="*/ 2147483647 h 2268"/>
              <a:gd name="T16" fmla="*/ 2147483647 w 2390"/>
              <a:gd name="T17" fmla="*/ 2147483647 h 2268"/>
              <a:gd name="T18" fmla="*/ 2147483647 w 2390"/>
              <a:gd name="T19" fmla="*/ 2147483647 h 2268"/>
              <a:gd name="T20" fmla="*/ 2147483647 w 2390"/>
              <a:gd name="T21" fmla="*/ 2147483647 h 2268"/>
              <a:gd name="T22" fmla="*/ 2147483647 w 2390"/>
              <a:gd name="T23" fmla="*/ 2147483647 h 2268"/>
              <a:gd name="T24" fmla="*/ 2147483647 w 2390"/>
              <a:gd name="T25" fmla="*/ 2147483647 h 2268"/>
              <a:gd name="T26" fmla="*/ 32761237 w 2390"/>
              <a:gd name="T27" fmla="*/ 2147483647 h 2268"/>
              <a:gd name="T28" fmla="*/ 0 w 2390"/>
              <a:gd name="T29" fmla="*/ 940017480 h 2268"/>
              <a:gd name="T30" fmla="*/ 347781520 w 2390"/>
              <a:gd name="T31" fmla="*/ 506550593 h 2268"/>
              <a:gd name="T32" fmla="*/ 672882436 w 2390"/>
              <a:gd name="T33" fmla="*/ 249494667 h 2268"/>
              <a:gd name="T34" fmla="*/ 1234876455 w 2390"/>
              <a:gd name="T35" fmla="*/ 118446549 h 2268"/>
              <a:gd name="T36" fmla="*/ 1257557058 w 2390"/>
              <a:gd name="T37" fmla="*/ 549394024 h 226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90"/>
              <a:gd name="T58" fmla="*/ 0 h 2268"/>
              <a:gd name="T59" fmla="*/ 2390 w 2390"/>
              <a:gd name="T60" fmla="*/ 2268 h 2268"/>
              <a:gd name="connsiteX0" fmla="*/ 2230 w 10000"/>
              <a:gd name="connsiteY0" fmla="*/ 1654 h 9815"/>
              <a:gd name="connsiteX1" fmla="*/ 2628 w 10000"/>
              <a:gd name="connsiteY1" fmla="*/ 2901 h 9815"/>
              <a:gd name="connsiteX2" fmla="*/ 3025 w 10000"/>
              <a:gd name="connsiteY2" fmla="*/ 3849 h 9815"/>
              <a:gd name="connsiteX3" fmla="*/ 3565 w 10000"/>
              <a:gd name="connsiteY3" fmla="*/ 4762 h 9815"/>
              <a:gd name="connsiteX4" fmla="*/ 4247 w 10000"/>
              <a:gd name="connsiteY4" fmla="*/ 5591 h 9815"/>
              <a:gd name="connsiteX5" fmla="*/ 4858 w 10000"/>
              <a:gd name="connsiteY5" fmla="*/ 6349 h 9815"/>
              <a:gd name="connsiteX6" fmla="*/ 4929 w 10000"/>
              <a:gd name="connsiteY6" fmla="*/ 6385 h 9815"/>
              <a:gd name="connsiteX7" fmla="*/ 5469 w 10000"/>
              <a:gd name="connsiteY7" fmla="*/ 6878 h 9815"/>
              <a:gd name="connsiteX8" fmla="*/ 6226 w 10000"/>
              <a:gd name="connsiteY8" fmla="*/ 7522 h 9815"/>
              <a:gd name="connsiteX9" fmla="*/ 7197 w 10000"/>
              <a:gd name="connsiteY9" fmla="*/ 8056 h 9815"/>
              <a:gd name="connsiteX10" fmla="*/ 8561 w 10000"/>
              <a:gd name="connsiteY10" fmla="*/ 8774 h 9815"/>
              <a:gd name="connsiteX11" fmla="*/ 10000 w 10000"/>
              <a:gd name="connsiteY11" fmla="*/ 9118 h 9815"/>
              <a:gd name="connsiteX12" fmla="*/ 9573 w 10000"/>
              <a:gd name="connsiteY12" fmla="*/ 9815 h 9815"/>
              <a:gd name="connsiteX13" fmla="*/ 54 w 10000"/>
              <a:gd name="connsiteY13" fmla="*/ 9815 h 9815"/>
              <a:gd name="connsiteX14" fmla="*/ 0 w 10000"/>
              <a:gd name="connsiteY14" fmla="*/ 1460 h 9815"/>
              <a:gd name="connsiteX15" fmla="*/ 577 w 10000"/>
              <a:gd name="connsiteY15" fmla="*/ 701 h 9815"/>
              <a:gd name="connsiteX16" fmla="*/ 1117 w 10000"/>
              <a:gd name="connsiteY16" fmla="*/ 252 h 9815"/>
              <a:gd name="connsiteX17" fmla="*/ 2050 w 10000"/>
              <a:gd name="connsiteY17" fmla="*/ 22 h 9815"/>
              <a:gd name="connsiteX18" fmla="*/ 2088 w 10000"/>
              <a:gd name="connsiteY18" fmla="*/ 776 h 9815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58 w 10000"/>
              <a:gd name="connsiteY5" fmla="*/ 6469 h 10000"/>
              <a:gd name="connsiteX6" fmla="*/ 4929 w 10000"/>
              <a:gd name="connsiteY6" fmla="*/ 6505 h 10000"/>
              <a:gd name="connsiteX7" fmla="*/ 5469 w 10000"/>
              <a:gd name="connsiteY7" fmla="*/ 7008 h 10000"/>
              <a:gd name="connsiteX8" fmla="*/ 6226 w 10000"/>
              <a:gd name="connsiteY8" fmla="*/ 7664 h 10000"/>
              <a:gd name="connsiteX9" fmla="*/ 7197 w 10000"/>
              <a:gd name="connsiteY9" fmla="*/ 8208 h 10000"/>
              <a:gd name="connsiteX10" fmla="*/ 8561 w 10000"/>
              <a:gd name="connsiteY10" fmla="*/ 8939 h 10000"/>
              <a:gd name="connsiteX11" fmla="*/ 10000 w 10000"/>
              <a:gd name="connsiteY11" fmla="*/ 9290 h 10000"/>
              <a:gd name="connsiteX12" fmla="*/ 9573 w 10000"/>
              <a:gd name="connsiteY12" fmla="*/ 10000 h 10000"/>
              <a:gd name="connsiteX13" fmla="*/ 54 w 10000"/>
              <a:gd name="connsiteY13" fmla="*/ 10000 h 10000"/>
              <a:gd name="connsiteX14" fmla="*/ 0 w 10000"/>
              <a:gd name="connsiteY14" fmla="*/ 1488 h 10000"/>
              <a:gd name="connsiteX15" fmla="*/ 577 w 10000"/>
              <a:gd name="connsiteY15" fmla="*/ 714 h 10000"/>
              <a:gd name="connsiteX16" fmla="*/ 1117 w 10000"/>
              <a:gd name="connsiteY16" fmla="*/ 257 h 10000"/>
              <a:gd name="connsiteX17" fmla="*/ 2050 w 10000"/>
              <a:gd name="connsiteY17" fmla="*/ 22 h 10000"/>
              <a:gd name="connsiteX18" fmla="*/ 2088 w 10000"/>
              <a:gd name="connsiteY18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58 w 10000"/>
              <a:gd name="connsiteY5" fmla="*/ 6469 h 10000"/>
              <a:gd name="connsiteX6" fmla="*/ 4929 w 10000"/>
              <a:gd name="connsiteY6" fmla="*/ 6505 h 10000"/>
              <a:gd name="connsiteX7" fmla="*/ 5111 w 10000"/>
              <a:gd name="connsiteY7" fmla="*/ 6672 h 10000"/>
              <a:gd name="connsiteX8" fmla="*/ 5469 w 10000"/>
              <a:gd name="connsiteY8" fmla="*/ 7008 h 10000"/>
              <a:gd name="connsiteX9" fmla="*/ 6226 w 10000"/>
              <a:gd name="connsiteY9" fmla="*/ 7664 h 10000"/>
              <a:gd name="connsiteX10" fmla="*/ 7197 w 10000"/>
              <a:gd name="connsiteY10" fmla="*/ 8208 h 10000"/>
              <a:gd name="connsiteX11" fmla="*/ 8561 w 10000"/>
              <a:gd name="connsiteY11" fmla="*/ 8939 h 10000"/>
              <a:gd name="connsiteX12" fmla="*/ 10000 w 10000"/>
              <a:gd name="connsiteY12" fmla="*/ 9290 h 10000"/>
              <a:gd name="connsiteX13" fmla="*/ 9573 w 10000"/>
              <a:gd name="connsiteY13" fmla="*/ 10000 h 10000"/>
              <a:gd name="connsiteX14" fmla="*/ 54 w 10000"/>
              <a:gd name="connsiteY14" fmla="*/ 10000 h 10000"/>
              <a:gd name="connsiteX15" fmla="*/ 0 w 10000"/>
              <a:gd name="connsiteY15" fmla="*/ 1488 h 10000"/>
              <a:gd name="connsiteX16" fmla="*/ 577 w 10000"/>
              <a:gd name="connsiteY16" fmla="*/ 714 h 10000"/>
              <a:gd name="connsiteX17" fmla="*/ 1117 w 10000"/>
              <a:gd name="connsiteY17" fmla="*/ 257 h 10000"/>
              <a:gd name="connsiteX18" fmla="*/ 2050 w 10000"/>
              <a:gd name="connsiteY18" fmla="*/ 22 h 10000"/>
              <a:gd name="connsiteX19" fmla="*/ 2088 w 10000"/>
              <a:gd name="connsiteY19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58 w 10000"/>
              <a:gd name="connsiteY5" fmla="*/ 6469 h 10000"/>
              <a:gd name="connsiteX6" fmla="*/ 4929 w 10000"/>
              <a:gd name="connsiteY6" fmla="*/ 6505 h 10000"/>
              <a:gd name="connsiteX7" fmla="*/ 5111 w 10000"/>
              <a:gd name="connsiteY7" fmla="*/ 6672 h 10000"/>
              <a:gd name="connsiteX8" fmla="*/ 5299 w 10000"/>
              <a:gd name="connsiteY8" fmla="*/ 6840 h 10000"/>
              <a:gd name="connsiteX9" fmla="*/ 5469 w 10000"/>
              <a:gd name="connsiteY9" fmla="*/ 7008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58 w 10000"/>
              <a:gd name="connsiteY5" fmla="*/ 6469 h 10000"/>
              <a:gd name="connsiteX6" fmla="*/ 4929 w 10000"/>
              <a:gd name="connsiteY6" fmla="*/ 6505 h 10000"/>
              <a:gd name="connsiteX7" fmla="*/ 5111 w 10000"/>
              <a:gd name="connsiteY7" fmla="*/ 6672 h 10000"/>
              <a:gd name="connsiteX8" fmla="*/ 5299 w 10000"/>
              <a:gd name="connsiteY8" fmla="*/ 6840 h 10000"/>
              <a:gd name="connsiteX9" fmla="*/ 5469 w 10000"/>
              <a:gd name="connsiteY9" fmla="*/ 7008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22 w 10000"/>
              <a:gd name="connsiteY5" fmla="*/ 6429 h 10000"/>
              <a:gd name="connsiteX6" fmla="*/ 4858 w 10000"/>
              <a:gd name="connsiteY6" fmla="*/ 6469 h 10000"/>
              <a:gd name="connsiteX7" fmla="*/ 4929 w 10000"/>
              <a:gd name="connsiteY7" fmla="*/ 6505 h 10000"/>
              <a:gd name="connsiteX8" fmla="*/ 5111 w 10000"/>
              <a:gd name="connsiteY8" fmla="*/ 6672 h 10000"/>
              <a:gd name="connsiteX9" fmla="*/ 5299 w 10000"/>
              <a:gd name="connsiteY9" fmla="*/ 6840 h 10000"/>
              <a:gd name="connsiteX10" fmla="*/ 5469 w 10000"/>
              <a:gd name="connsiteY10" fmla="*/ 7008 h 10000"/>
              <a:gd name="connsiteX11" fmla="*/ 6226 w 10000"/>
              <a:gd name="connsiteY11" fmla="*/ 7664 h 10000"/>
              <a:gd name="connsiteX12" fmla="*/ 7197 w 10000"/>
              <a:gd name="connsiteY12" fmla="*/ 8208 h 10000"/>
              <a:gd name="connsiteX13" fmla="*/ 8561 w 10000"/>
              <a:gd name="connsiteY13" fmla="*/ 8939 h 10000"/>
              <a:gd name="connsiteX14" fmla="*/ 10000 w 10000"/>
              <a:gd name="connsiteY14" fmla="*/ 9290 h 10000"/>
              <a:gd name="connsiteX15" fmla="*/ 9573 w 10000"/>
              <a:gd name="connsiteY15" fmla="*/ 10000 h 10000"/>
              <a:gd name="connsiteX16" fmla="*/ 54 w 10000"/>
              <a:gd name="connsiteY16" fmla="*/ 10000 h 10000"/>
              <a:gd name="connsiteX17" fmla="*/ 0 w 10000"/>
              <a:gd name="connsiteY17" fmla="*/ 1488 h 10000"/>
              <a:gd name="connsiteX18" fmla="*/ 577 w 10000"/>
              <a:gd name="connsiteY18" fmla="*/ 714 h 10000"/>
              <a:gd name="connsiteX19" fmla="*/ 1117 w 10000"/>
              <a:gd name="connsiteY19" fmla="*/ 257 h 10000"/>
              <a:gd name="connsiteX20" fmla="*/ 2050 w 10000"/>
              <a:gd name="connsiteY20" fmla="*/ 22 h 10000"/>
              <a:gd name="connsiteX21" fmla="*/ 2088 w 10000"/>
              <a:gd name="connsiteY21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47 w 10000"/>
              <a:gd name="connsiteY5" fmla="*/ 6402 h 10000"/>
              <a:gd name="connsiteX6" fmla="*/ 4858 w 10000"/>
              <a:gd name="connsiteY6" fmla="*/ 6469 h 10000"/>
              <a:gd name="connsiteX7" fmla="*/ 4929 w 10000"/>
              <a:gd name="connsiteY7" fmla="*/ 6505 h 10000"/>
              <a:gd name="connsiteX8" fmla="*/ 5111 w 10000"/>
              <a:gd name="connsiteY8" fmla="*/ 6672 h 10000"/>
              <a:gd name="connsiteX9" fmla="*/ 5299 w 10000"/>
              <a:gd name="connsiteY9" fmla="*/ 6840 h 10000"/>
              <a:gd name="connsiteX10" fmla="*/ 5469 w 10000"/>
              <a:gd name="connsiteY10" fmla="*/ 7008 h 10000"/>
              <a:gd name="connsiteX11" fmla="*/ 6226 w 10000"/>
              <a:gd name="connsiteY11" fmla="*/ 7664 h 10000"/>
              <a:gd name="connsiteX12" fmla="*/ 7197 w 10000"/>
              <a:gd name="connsiteY12" fmla="*/ 8208 h 10000"/>
              <a:gd name="connsiteX13" fmla="*/ 8561 w 10000"/>
              <a:gd name="connsiteY13" fmla="*/ 8939 h 10000"/>
              <a:gd name="connsiteX14" fmla="*/ 10000 w 10000"/>
              <a:gd name="connsiteY14" fmla="*/ 9290 h 10000"/>
              <a:gd name="connsiteX15" fmla="*/ 9573 w 10000"/>
              <a:gd name="connsiteY15" fmla="*/ 10000 h 10000"/>
              <a:gd name="connsiteX16" fmla="*/ 54 w 10000"/>
              <a:gd name="connsiteY16" fmla="*/ 10000 h 10000"/>
              <a:gd name="connsiteX17" fmla="*/ 0 w 10000"/>
              <a:gd name="connsiteY17" fmla="*/ 1488 h 10000"/>
              <a:gd name="connsiteX18" fmla="*/ 577 w 10000"/>
              <a:gd name="connsiteY18" fmla="*/ 714 h 10000"/>
              <a:gd name="connsiteX19" fmla="*/ 1117 w 10000"/>
              <a:gd name="connsiteY19" fmla="*/ 257 h 10000"/>
              <a:gd name="connsiteX20" fmla="*/ 2050 w 10000"/>
              <a:gd name="connsiteY20" fmla="*/ 22 h 10000"/>
              <a:gd name="connsiteX21" fmla="*/ 2088 w 10000"/>
              <a:gd name="connsiteY21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47 w 10000"/>
              <a:gd name="connsiteY5" fmla="*/ 6402 h 10000"/>
              <a:gd name="connsiteX6" fmla="*/ 4929 w 10000"/>
              <a:gd name="connsiteY6" fmla="*/ 6505 h 10000"/>
              <a:gd name="connsiteX7" fmla="*/ 5111 w 10000"/>
              <a:gd name="connsiteY7" fmla="*/ 6672 h 10000"/>
              <a:gd name="connsiteX8" fmla="*/ 5299 w 10000"/>
              <a:gd name="connsiteY8" fmla="*/ 6840 h 10000"/>
              <a:gd name="connsiteX9" fmla="*/ 5469 w 10000"/>
              <a:gd name="connsiteY9" fmla="*/ 7008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47 w 10000"/>
              <a:gd name="connsiteY5" fmla="*/ 6402 h 10000"/>
              <a:gd name="connsiteX6" fmla="*/ 5111 w 10000"/>
              <a:gd name="connsiteY6" fmla="*/ 6672 h 10000"/>
              <a:gd name="connsiteX7" fmla="*/ 5299 w 10000"/>
              <a:gd name="connsiteY7" fmla="*/ 6840 h 10000"/>
              <a:gd name="connsiteX8" fmla="*/ 5469 w 10000"/>
              <a:gd name="connsiteY8" fmla="*/ 7008 h 10000"/>
              <a:gd name="connsiteX9" fmla="*/ 6226 w 10000"/>
              <a:gd name="connsiteY9" fmla="*/ 7664 h 10000"/>
              <a:gd name="connsiteX10" fmla="*/ 7197 w 10000"/>
              <a:gd name="connsiteY10" fmla="*/ 8208 h 10000"/>
              <a:gd name="connsiteX11" fmla="*/ 8561 w 10000"/>
              <a:gd name="connsiteY11" fmla="*/ 8939 h 10000"/>
              <a:gd name="connsiteX12" fmla="*/ 10000 w 10000"/>
              <a:gd name="connsiteY12" fmla="*/ 9290 h 10000"/>
              <a:gd name="connsiteX13" fmla="*/ 9573 w 10000"/>
              <a:gd name="connsiteY13" fmla="*/ 10000 h 10000"/>
              <a:gd name="connsiteX14" fmla="*/ 54 w 10000"/>
              <a:gd name="connsiteY14" fmla="*/ 10000 h 10000"/>
              <a:gd name="connsiteX15" fmla="*/ 0 w 10000"/>
              <a:gd name="connsiteY15" fmla="*/ 1488 h 10000"/>
              <a:gd name="connsiteX16" fmla="*/ 577 w 10000"/>
              <a:gd name="connsiteY16" fmla="*/ 714 h 10000"/>
              <a:gd name="connsiteX17" fmla="*/ 1117 w 10000"/>
              <a:gd name="connsiteY17" fmla="*/ 257 h 10000"/>
              <a:gd name="connsiteX18" fmla="*/ 2050 w 10000"/>
              <a:gd name="connsiteY18" fmla="*/ 22 h 10000"/>
              <a:gd name="connsiteX19" fmla="*/ 2088 w 10000"/>
              <a:gd name="connsiteY19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47 w 10000"/>
              <a:gd name="connsiteY5" fmla="*/ 6402 h 10000"/>
              <a:gd name="connsiteX6" fmla="*/ 5155 w 10000"/>
              <a:gd name="connsiteY6" fmla="*/ 6692 h 10000"/>
              <a:gd name="connsiteX7" fmla="*/ 5299 w 10000"/>
              <a:gd name="connsiteY7" fmla="*/ 6840 h 10000"/>
              <a:gd name="connsiteX8" fmla="*/ 5469 w 10000"/>
              <a:gd name="connsiteY8" fmla="*/ 7008 h 10000"/>
              <a:gd name="connsiteX9" fmla="*/ 6226 w 10000"/>
              <a:gd name="connsiteY9" fmla="*/ 7664 h 10000"/>
              <a:gd name="connsiteX10" fmla="*/ 7197 w 10000"/>
              <a:gd name="connsiteY10" fmla="*/ 8208 h 10000"/>
              <a:gd name="connsiteX11" fmla="*/ 8561 w 10000"/>
              <a:gd name="connsiteY11" fmla="*/ 8939 h 10000"/>
              <a:gd name="connsiteX12" fmla="*/ 10000 w 10000"/>
              <a:gd name="connsiteY12" fmla="*/ 9290 h 10000"/>
              <a:gd name="connsiteX13" fmla="*/ 9573 w 10000"/>
              <a:gd name="connsiteY13" fmla="*/ 10000 h 10000"/>
              <a:gd name="connsiteX14" fmla="*/ 54 w 10000"/>
              <a:gd name="connsiteY14" fmla="*/ 10000 h 10000"/>
              <a:gd name="connsiteX15" fmla="*/ 0 w 10000"/>
              <a:gd name="connsiteY15" fmla="*/ 1488 h 10000"/>
              <a:gd name="connsiteX16" fmla="*/ 577 w 10000"/>
              <a:gd name="connsiteY16" fmla="*/ 714 h 10000"/>
              <a:gd name="connsiteX17" fmla="*/ 1117 w 10000"/>
              <a:gd name="connsiteY17" fmla="*/ 257 h 10000"/>
              <a:gd name="connsiteX18" fmla="*/ 2050 w 10000"/>
              <a:gd name="connsiteY18" fmla="*/ 22 h 10000"/>
              <a:gd name="connsiteX19" fmla="*/ 2088 w 10000"/>
              <a:gd name="connsiteY19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78 w 10000"/>
              <a:gd name="connsiteY5" fmla="*/ 6415 h 10000"/>
              <a:gd name="connsiteX6" fmla="*/ 5155 w 10000"/>
              <a:gd name="connsiteY6" fmla="*/ 6692 h 10000"/>
              <a:gd name="connsiteX7" fmla="*/ 5299 w 10000"/>
              <a:gd name="connsiteY7" fmla="*/ 6840 h 10000"/>
              <a:gd name="connsiteX8" fmla="*/ 5469 w 10000"/>
              <a:gd name="connsiteY8" fmla="*/ 7008 h 10000"/>
              <a:gd name="connsiteX9" fmla="*/ 6226 w 10000"/>
              <a:gd name="connsiteY9" fmla="*/ 7664 h 10000"/>
              <a:gd name="connsiteX10" fmla="*/ 7197 w 10000"/>
              <a:gd name="connsiteY10" fmla="*/ 8208 h 10000"/>
              <a:gd name="connsiteX11" fmla="*/ 8561 w 10000"/>
              <a:gd name="connsiteY11" fmla="*/ 8939 h 10000"/>
              <a:gd name="connsiteX12" fmla="*/ 10000 w 10000"/>
              <a:gd name="connsiteY12" fmla="*/ 9290 h 10000"/>
              <a:gd name="connsiteX13" fmla="*/ 9573 w 10000"/>
              <a:gd name="connsiteY13" fmla="*/ 10000 h 10000"/>
              <a:gd name="connsiteX14" fmla="*/ 54 w 10000"/>
              <a:gd name="connsiteY14" fmla="*/ 10000 h 10000"/>
              <a:gd name="connsiteX15" fmla="*/ 0 w 10000"/>
              <a:gd name="connsiteY15" fmla="*/ 1488 h 10000"/>
              <a:gd name="connsiteX16" fmla="*/ 577 w 10000"/>
              <a:gd name="connsiteY16" fmla="*/ 714 h 10000"/>
              <a:gd name="connsiteX17" fmla="*/ 1117 w 10000"/>
              <a:gd name="connsiteY17" fmla="*/ 257 h 10000"/>
              <a:gd name="connsiteX18" fmla="*/ 2050 w 10000"/>
              <a:gd name="connsiteY18" fmla="*/ 22 h 10000"/>
              <a:gd name="connsiteX19" fmla="*/ 2088 w 10000"/>
              <a:gd name="connsiteY19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78 w 10000"/>
              <a:gd name="connsiteY5" fmla="*/ 6415 h 10000"/>
              <a:gd name="connsiteX6" fmla="*/ 5155 w 10000"/>
              <a:gd name="connsiteY6" fmla="*/ 6692 h 10000"/>
              <a:gd name="connsiteX7" fmla="*/ 5299 w 10000"/>
              <a:gd name="connsiteY7" fmla="*/ 6840 h 10000"/>
              <a:gd name="connsiteX8" fmla="*/ 5469 w 10000"/>
              <a:gd name="connsiteY8" fmla="*/ 7008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78 w 10000"/>
              <a:gd name="connsiteY5" fmla="*/ 6415 h 10000"/>
              <a:gd name="connsiteX6" fmla="*/ 5155 w 10000"/>
              <a:gd name="connsiteY6" fmla="*/ 6692 h 10000"/>
              <a:gd name="connsiteX7" fmla="*/ 5330 w 10000"/>
              <a:gd name="connsiteY7" fmla="*/ 6840 h 10000"/>
              <a:gd name="connsiteX8" fmla="*/ 5469 w 10000"/>
              <a:gd name="connsiteY8" fmla="*/ 7008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78 w 10000"/>
              <a:gd name="connsiteY5" fmla="*/ 6415 h 10000"/>
              <a:gd name="connsiteX6" fmla="*/ 5155 w 10000"/>
              <a:gd name="connsiteY6" fmla="*/ 6692 h 10000"/>
              <a:gd name="connsiteX7" fmla="*/ 5330 w 10000"/>
              <a:gd name="connsiteY7" fmla="*/ 6840 h 10000"/>
              <a:gd name="connsiteX8" fmla="*/ 5500 w 10000"/>
              <a:gd name="connsiteY8" fmla="*/ 6995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565 w 10000"/>
              <a:gd name="connsiteY3" fmla="*/ 4852 h 10000"/>
              <a:gd name="connsiteX4" fmla="*/ 4247 w 10000"/>
              <a:gd name="connsiteY4" fmla="*/ 5696 h 10000"/>
              <a:gd name="connsiteX5" fmla="*/ 4878 w 10000"/>
              <a:gd name="connsiteY5" fmla="*/ 6415 h 10000"/>
              <a:gd name="connsiteX6" fmla="*/ 5155 w 10000"/>
              <a:gd name="connsiteY6" fmla="*/ 6692 h 10000"/>
              <a:gd name="connsiteX7" fmla="*/ 5330 w 10000"/>
              <a:gd name="connsiteY7" fmla="*/ 6840 h 10000"/>
              <a:gd name="connsiteX8" fmla="*/ 5550 w 10000"/>
              <a:gd name="connsiteY8" fmla="*/ 7042 h 10000"/>
              <a:gd name="connsiteX9" fmla="*/ 6226 w 10000"/>
              <a:gd name="connsiteY9" fmla="*/ 7664 h 10000"/>
              <a:gd name="connsiteX10" fmla="*/ 7197 w 10000"/>
              <a:gd name="connsiteY10" fmla="*/ 8208 h 10000"/>
              <a:gd name="connsiteX11" fmla="*/ 8561 w 10000"/>
              <a:gd name="connsiteY11" fmla="*/ 8939 h 10000"/>
              <a:gd name="connsiteX12" fmla="*/ 10000 w 10000"/>
              <a:gd name="connsiteY12" fmla="*/ 9290 h 10000"/>
              <a:gd name="connsiteX13" fmla="*/ 9573 w 10000"/>
              <a:gd name="connsiteY13" fmla="*/ 10000 h 10000"/>
              <a:gd name="connsiteX14" fmla="*/ 54 w 10000"/>
              <a:gd name="connsiteY14" fmla="*/ 10000 h 10000"/>
              <a:gd name="connsiteX15" fmla="*/ 0 w 10000"/>
              <a:gd name="connsiteY15" fmla="*/ 1488 h 10000"/>
              <a:gd name="connsiteX16" fmla="*/ 577 w 10000"/>
              <a:gd name="connsiteY16" fmla="*/ 714 h 10000"/>
              <a:gd name="connsiteX17" fmla="*/ 1117 w 10000"/>
              <a:gd name="connsiteY17" fmla="*/ 257 h 10000"/>
              <a:gd name="connsiteX18" fmla="*/ 2050 w 10000"/>
              <a:gd name="connsiteY18" fmla="*/ 22 h 10000"/>
              <a:gd name="connsiteX19" fmla="*/ 2088 w 10000"/>
              <a:gd name="connsiteY19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65 w 10000"/>
              <a:gd name="connsiteY4" fmla="*/ 485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448 w 10000"/>
              <a:gd name="connsiteY4" fmla="*/ 4616 h 10000"/>
              <a:gd name="connsiteX5" fmla="*/ 3565 w 10000"/>
              <a:gd name="connsiteY5" fmla="*/ 4852 h 10000"/>
              <a:gd name="connsiteX6" fmla="*/ 4247 w 10000"/>
              <a:gd name="connsiteY6" fmla="*/ 5696 h 10000"/>
              <a:gd name="connsiteX7" fmla="*/ 4878 w 10000"/>
              <a:gd name="connsiteY7" fmla="*/ 6415 h 10000"/>
              <a:gd name="connsiteX8" fmla="*/ 5155 w 10000"/>
              <a:gd name="connsiteY8" fmla="*/ 6692 h 10000"/>
              <a:gd name="connsiteX9" fmla="*/ 5330 w 10000"/>
              <a:gd name="connsiteY9" fmla="*/ 6840 h 10000"/>
              <a:gd name="connsiteX10" fmla="*/ 5550 w 10000"/>
              <a:gd name="connsiteY10" fmla="*/ 7042 h 10000"/>
              <a:gd name="connsiteX11" fmla="*/ 6226 w 10000"/>
              <a:gd name="connsiteY11" fmla="*/ 7664 h 10000"/>
              <a:gd name="connsiteX12" fmla="*/ 7197 w 10000"/>
              <a:gd name="connsiteY12" fmla="*/ 8208 h 10000"/>
              <a:gd name="connsiteX13" fmla="*/ 8561 w 10000"/>
              <a:gd name="connsiteY13" fmla="*/ 8939 h 10000"/>
              <a:gd name="connsiteX14" fmla="*/ 10000 w 10000"/>
              <a:gd name="connsiteY14" fmla="*/ 9290 h 10000"/>
              <a:gd name="connsiteX15" fmla="*/ 9573 w 10000"/>
              <a:gd name="connsiteY15" fmla="*/ 10000 h 10000"/>
              <a:gd name="connsiteX16" fmla="*/ 54 w 10000"/>
              <a:gd name="connsiteY16" fmla="*/ 10000 h 10000"/>
              <a:gd name="connsiteX17" fmla="*/ 0 w 10000"/>
              <a:gd name="connsiteY17" fmla="*/ 1488 h 10000"/>
              <a:gd name="connsiteX18" fmla="*/ 577 w 10000"/>
              <a:gd name="connsiteY18" fmla="*/ 714 h 10000"/>
              <a:gd name="connsiteX19" fmla="*/ 1117 w 10000"/>
              <a:gd name="connsiteY19" fmla="*/ 257 h 10000"/>
              <a:gd name="connsiteX20" fmla="*/ 2050 w 10000"/>
              <a:gd name="connsiteY20" fmla="*/ 22 h 10000"/>
              <a:gd name="connsiteX21" fmla="*/ 2088 w 10000"/>
              <a:gd name="connsiteY21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65 w 10000"/>
              <a:gd name="connsiteY4" fmla="*/ 485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78 w 10000"/>
              <a:gd name="connsiteY4" fmla="*/ 483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26 w 10000"/>
              <a:gd name="connsiteY10" fmla="*/ 766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78 w 10000"/>
              <a:gd name="connsiteY4" fmla="*/ 483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82 w 10000"/>
              <a:gd name="connsiteY10" fmla="*/ 7644 h 10000"/>
              <a:gd name="connsiteX11" fmla="*/ 7197 w 10000"/>
              <a:gd name="connsiteY11" fmla="*/ 820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78 w 10000"/>
              <a:gd name="connsiteY4" fmla="*/ 483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82 w 10000"/>
              <a:gd name="connsiteY10" fmla="*/ 7644 h 10000"/>
              <a:gd name="connsiteX11" fmla="*/ 7241 w 10000"/>
              <a:gd name="connsiteY11" fmla="*/ 8188 h 10000"/>
              <a:gd name="connsiteX12" fmla="*/ 8561 w 10000"/>
              <a:gd name="connsiteY12" fmla="*/ 8939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000"/>
              <a:gd name="connsiteY0" fmla="*/ 1685 h 10000"/>
              <a:gd name="connsiteX1" fmla="*/ 2628 w 10000"/>
              <a:gd name="connsiteY1" fmla="*/ 2956 h 10000"/>
              <a:gd name="connsiteX2" fmla="*/ 3025 w 10000"/>
              <a:gd name="connsiteY2" fmla="*/ 3922 h 10000"/>
              <a:gd name="connsiteX3" fmla="*/ 3209 w 10000"/>
              <a:gd name="connsiteY3" fmla="*/ 4232 h 10000"/>
              <a:gd name="connsiteX4" fmla="*/ 3578 w 10000"/>
              <a:gd name="connsiteY4" fmla="*/ 4832 h 10000"/>
              <a:gd name="connsiteX5" fmla="*/ 4247 w 10000"/>
              <a:gd name="connsiteY5" fmla="*/ 5696 h 10000"/>
              <a:gd name="connsiteX6" fmla="*/ 4878 w 10000"/>
              <a:gd name="connsiteY6" fmla="*/ 6415 h 10000"/>
              <a:gd name="connsiteX7" fmla="*/ 5155 w 10000"/>
              <a:gd name="connsiteY7" fmla="*/ 6692 h 10000"/>
              <a:gd name="connsiteX8" fmla="*/ 5330 w 10000"/>
              <a:gd name="connsiteY8" fmla="*/ 6840 h 10000"/>
              <a:gd name="connsiteX9" fmla="*/ 5550 w 10000"/>
              <a:gd name="connsiteY9" fmla="*/ 7042 h 10000"/>
              <a:gd name="connsiteX10" fmla="*/ 6282 w 10000"/>
              <a:gd name="connsiteY10" fmla="*/ 7644 h 10000"/>
              <a:gd name="connsiteX11" fmla="*/ 7241 w 10000"/>
              <a:gd name="connsiteY11" fmla="*/ 8188 h 10000"/>
              <a:gd name="connsiteX12" fmla="*/ 8756 w 10000"/>
              <a:gd name="connsiteY12" fmla="*/ 8878 h 10000"/>
              <a:gd name="connsiteX13" fmla="*/ 10000 w 10000"/>
              <a:gd name="connsiteY13" fmla="*/ 9290 h 10000"/>
              <a:gd name="connsiteX14" fmla="*/ 9573 w 10000"/>
              <a:gd name="connsiteY14" fmla="*/ 10000 h 10000"/>
              <a:gd name="connsiteX15" fmla="*/ 54 w 10000"/>
              <a:gd name="connsiteY15" fmla="*/ 10000 h 10000"/>
              <a:gd name="connsiteX16" fmla="*/ 0 w 10000"/>
              <a:gd name="connsiteY16" fmla="*/ 1488 h 10000"/>
              <a:gd name="connsiteX17" fmla="*/ 577 w 10000"/>
              <a:gd name="connsiteY17" fmla="*/ 714 h 10000"/>
              <a:gd name="connsiteX18" fmla="*/ 1117 w 10000"/>
              <a:gd name="connsiteY18" fmla="*/ 257 h 10000"/>
              <a:gd name="connsiteX19" fmla="*/ 2050 w 10000"/>
              <a:gd name="connsiteY19" fmla="*/ 22 h 10000"/>
              <a:gd name="connsiteX20" fmla="*/ 2088 w 10000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25 w 10138"/>
              <a:gd name="connsiteY2" fmla="*/ 3922 h 10000"/>
              <a:gd name="connsiteX3" fmla="*/ 3209 w 10138"/>
              <a:gd name="connsiteY3" fmla="*/ 4232 h 10000"/>
              <a:gd name="connsiteX4" fmla="*/ 3578 w 10138"/>
              <a:gd name="connsiteY4" fmla="*/ 483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75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088 w 10138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25 w 10138"/>
              <a:gd name="connsiteY2" fmla="*/ 3922 h 10000"/>
              <a:gd name="connsiteX3" fmla="*/ 3209 w 10138"/>
              <a:gd name="connsiteY3" fmla="*/ 4232 h 10000"/>
              <a:gd name="connsiteX4" fmla="*/ 3578 w 10138"/>
              <a:gd name="connsiteY4" fmla="*/ 483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80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088 w 10138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56 w 10138"/>
              <a:gd name="connsiteY2" fmla="*/ 3909 h 10000"/>
              <a:gd name="connsiteX3" fmla="*/ 3209 w 10138"/>
              <a:gd name="connsiteY3" fmla="*/ 4232 h 10000"/>
              <a:gd name="connsiteX4" fmla="*/ 3578 w 10138"/>
              <a:gd name="connsiteY4" fmla="*/ 483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80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088 w 10138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56 w 10138"/>
              <a:gd name="connsiteY2" fmla="*/ 3909 h 10000"/>
              <a:gd name="connsiteX3" fmla="*/ 3259 w 10138"/>
              <a:gd name="connsiteY3" fmla="*/ 4245 h 10000"/>
              <a:gd name="connsiteX4" fmla="*/ 3578 w 10138"/>
              <a:gd name="connsiteY4" fmla="*/ 483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80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088 w 10138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56 w 10138"/>
              <a:gd name="connsiteY2" fmla="*/ 3909 h 10000"/>
              <a:gd name="connsiteX3" fmla="*/ 3259 w 10138"/>
              <a:gd name="connsiteY3" fmla="*/ 4245 h 10000"/>
              <a:gd name="connsiteX4" fmla="*/ 3622 w 10138"/>
              <a:gd name="connsiteY4" fmla="*/ 485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80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088 w 10138"/>
              <a:gd name="connsiteY20" fmla="*/ 791 h 10000"/>
              <a:gd name="connsiteX0" fmla="*/ 2230 w 10138"/>
              <a:gd name="connsiteY0" fmla="*/ 1685 h 10000"/>
              <a:gd name="connsiteX1" fmla="*/ 2628 w 10138"/>
              <a:gd name="connsiteY1" fmla="*/ 2956 h 10000"/>
              <a:gd name="connsiteX2" fmla="*/ 3056 w 10138"/>
              <a:gd name="connsiteY2" fmla="*/ 3909 h 10000"/>
              <a:gd name="connsiteX3" fmla="*/ 3259 w 10138"/>
              <a:gd name="connsiteY3" fmla="*/ 4245 h 10000"/>
              <a:gd name="connsiteX4" fmla="*/ 3622 w 10138"/>
              <a:gd name="connsiteY4" fmla="*/ 4852 h 10000"/>
              <a:gd name="connsiteX5" fmla="*/ 4247 w 10138"/>
              <a:gd name="connsiteY5" fmla="*/ 5696 h 10000"/>
              <a:gd name="connsiteX6" fmla="*/ 4878 w 10138"/>
              <a:gd name="connsiteY6" fmla="*/ 6415 h 10000"/>
              <a:gd name="connsiteX7" fmla="*/ 5155 w 10138"/>
              <a:gd name="connsiteY7" fmla="*/ 6692 h 10000"/>
              <a:gd name="connsiteX8" fmla="*/ 5330 w 10138"/>
              <a:gd name="connsiteY8" fmla="*/ 6840 h 10000"/>
              <a:gd name="connsiteX9" fmla="*/ 5550 w 10138"/>
              <a:gd name="connsiteY9" fmla="*/ 7042 h 10000"/>
              <a:gd name="connsiteX10" fmla="*/ 6282 w 10138"/>
              <a:gd name="connsiteY10" fmla="*/ 7644 h 10000"/>
              <a:gd name="connsiteX11" fmla="*/ 7241 w 10138"/>
              <a:gd name="connsiteY11" fmla="*/ 8188 h 10000"/>
              <a:gd name="connsiteX12" fmla="*/ 8806 w 10138"/>
              <a:gd name="connsiteY12" fmla="*/ 8878 h 10000"/>
              <a:gd name="connsiteX13" fmla="*/ 10138 w 10138"/>
              <a:gd name="connsiteY13" fmla="*/ 9310 h 10000"/>
              <a:gd name="connsiteX14" fmla="*/ 9573 w 10138"/>
              <a:gd name="connsiteY14" fmla="*/ 10000 h 10000"/>
              <a:gd name="connsiteX15" fmla="*/ 54 w 10138"/>
              <a:gd name="connsiteY15" fmla="*/ 10000 h 10000"/>
              <a:gd name="connsiteX16" fmla="*/ 0 w 10138"/>
              <a:gd name="connsiteY16" fmla="*/ 1488 h 10000"/>
              <a:gd name="connsiteX17" fmla="*/ 577 w 10138"/>
              <a:gd name="connsiteY17" fmla="*/ 714 h 10000"/>
              <a:gd name="connsiteX18" fmla="*/ 1117 w 10138"/>
              <a:gd name="connsiteY18" fmla="*/ 257 h 10000"/>
              <a:gd name="connsiteX19" fmla="*/ 2050 w 10138"/>
              <a:gd name="connsiteY19" fmla="*/ 22 h 10000"/>
              <a:gd name="connsiteX20" fmla="*/ 2132 w 10138"/>
              <a:gd name="connsiteY20" fmla="*/ 791 h 10000"/>
              <a:gd name="connsiteX0" fmla="*/ 2230 w 10138"/>
              <a:gd name="connsiteY0" fmla="*/ 1832 h 10147"/>
              <a:gd name="connsiteX1" fmla="*/ 2628 w 10138"/>
              <a:gd name="connsiteY1" fmla="*/ 3103 h 10147"/>
              <a:gd name="connsiteX2" fmla="*/ 3056 w 10138"/>
              <a:gd name="connsiteY2" fmla="*/ 4056 h 10147"/>
              <a:gd name="connsiteX3" fmla="*/ 3259 w 10138"/>
              <a:gd name="connsiteY3" fmla="*/ 4392 h 10147"/>
              <a:gd name="connsiteX4" fmla="*/ 3622 w 10138"/>
              <a:gd name="connsiteY4" fmla="*/ 4999 h 10147"/>
              <a:gd name="connsiteX5" fmla="*/ 4247 w 10138"/>
              <a:gd name="connsiteY5" fmla="*/ 5843 h 10147"/>
              <a:gd name="connsiteX6" fmla="*/ 4878 w 10138"/>
              <a:gd name="connsiteY6" fmla="*/ 6562 h 10147"/>
              <a:gd name="connsiteX7" fmla="*/ 5155 w 10138"/>
              <a:gd name="connsiteY7" fmla="*/ 6839 h 10147"/>
              <a:gd name="connsiteX8" fmla="*/ 5330 w 10138"/>
              <a:gd name="connsiteY8" fmla="*/ 6987 h 10147"/>
              <a:gd name="connsiteX9" fmla="*/ 5550 w 10138"/>
              <a:gd name="connsiteY9" fmla="*/ 7189 h 10147"/>
              <a:gd name="connsiteX10" fmla="*/ 6282 w 10138"/>
              <a:gd name="connsiteY10" fmla="*/ 7791 h 10147"/>
              <a:gd name="connsiteX11" fmla="*/ 7241 w 10138"/>
              <a:gd name="connsiteY11" fmla="*/ 8335 h 10147"/>
              <a:gd name="connsiteX12" fmla="*/ 8806 w 10138"/>
              <a:gd name="connsiteY12" fmla="*/ 9025 h 10147"/>
              <a:gd name="connsiteX13" fmla="*/ 10138 w 10138"/>
              <a:gd name="connsiteY13" fmla="*/ 9457 h 10147"/>
              <a:gd name="connsiteX14" fmla="*/ 9573 w 10138"/>
              <a:gd name="connsiteY14" fmla="*/ 10147 h 10147"/>
              <a:gd name="connsiteX15" fmla="*/ 54 w 10138"/>
              <a:gd name="connsiteY15" fmla="*/ 10147 h 10147"/>
              <a:gd name="connsiteX16" fmla="*/ 0 w 10138"/>
              <a:gd name="connsiteY16" fmla="*/ 1635 h 10147"/>
              <a:gd name="connsiteX17" fmla="*/ 577 w 10138"/>
              <a:gd name="connsiteY17" fmla="*/ 861 h 10147"/>
              <a:gd name="connsiteX18" fmla="*/ 1117 w 10138"/>
              <a:gd name="connsiteY18" fmla="*/ 404 h 10147"/>
              <a:gd name="connsiteX19" fmla="*/ 1950 w 10138"/>
              <a:gd name="connsiteY19" fmla="*/ 14 h 10147"/>
              <a:gd name="connsiteX20" fmla="*/ 2132 w 10138"/>
              <a:gd name="connsiteY20" fmla="*/ 938 h 10147"/>
              <a:gd name="connsiteX0" fmla="*/ 2230 w 10138"/>
              <a:gd name="connsiteY0" fmla="*/ 1930 h 10245"/>
              <a:gd name="connsiteX1" fmla="*/ 2628 w 10138"/>
              <a:gd name="connsiteY1" fmla="*/ 3201 h 10245"/>
              <a:gd name="connsiteX2" fmla="*/ 3056 w 10138"/>
              <a:gd name="connsiteY2" fmla="*/ 4154 h 10245"/>
              <a:gd name="connsiteX3" fmla="*/ 3259 w 10138"/>
              <a:gd name="connsiteY3" fmla="*/ 4490 h 10245"/>
              <a:gd name="connsiteX4" fmla="*/ 3622 w 10138"/>
              <a:gd name="connsiteY4" fmla="*/ 5097 h 10245"/>
              <a:gd name="connsiteX5" fmla="*/ 4247 w 10138"/>
              <a:gd name="connsiteY5" fmla="*/ 5941 h 10245"/>
              <a:gd name="connsiteX6" fmla="*/ 4878 w 10138"/>
              <a:gd name="connsiteY6" fmla="*/ 6660 h 10245"/>
              <a:gd name="connsiteX7" fmla="*/ 5155 w 10138"/>
              <a:gd name="connsiteY7" fmla="*/ 6937 h 10245"/>
              <a:gd name="connsiteX8" fmla="*/ 5330 w 10138"/>
              <a:gd name="connsiteY8" fmla="*/ 7085 h 10245"/>
              <a:gd name="connsiteX9" fmla="*/ 5550 w 10138"/>
              <a:gd name="connsiteY9" fmla="*/ 7287 h 10245"/>
              <a:gd name="connsiteX10" fmla="*/ 6282 w 10138"/>
              <a:gd name="connsiteY10" fmla="*/ 7889 h 10245"/>
              <a:gd name="connsiteX11" fmla="*/ 7241 w 10138"/>
              <a:gd name="connsiteY11" fmla="*/ 8433 h 10245"/>
              <a:gd name="connsiteX12" fmla="*/ 8806 w 10138"/>
              <a:gd name="connsiteY12" fmla="*/ 9123 h 10245"/>
              <a:gd name="connsiteX13" fmla="*/ 10138 w 10138"/>
              <a:gd name="connsiteY13" fmla="*/ 9555 h 10245"/>
              <a:gd name="connsiteX14" fmla="*/ 9573 w 10138"/>
              <a:gd name="connsiteY14" fmla="*/ 10245 h 10245"/>
              <a:gd name="connsiteX15" fmla="*/ 54 w 10138"/>
              <a:gd name="connsiteY15" fmla="*/ 10245 h 10245"/>
              <a:gd name="connsiteX16" fmla="*/ 0 w 10138"/>
              <a:gd name="connsiteY16" fmla="*/ 1733 h 10245"/>
              <a:gd name="connsiteX17" fmla="*/ 577 w 10138"/>
              <a:gd name="connsiteY17" fmla="*/ 959 h 10245"/>
              <a:gd name="connsiteX18" fmla="*/ 1117 w 10138"/>
              <a:gd name="connsiteY18" fmla="*/ 502 h 10245"/>
              <a:gd name="connsiteX19" fmla="*/ 1590 w 10138"/>
              <a:gd name="connsiteY19" fmla="*/ 50 h 10245"/>
              <a:gd name="connsiteX20" fmla="*/ 1950 w 10138"/>
              <a:gd name="connsiteY20" fmla="*/ 112 h 10245"/>
              <a:gd name="connsiteX21" fmla="*/ 2132 w 10138"/>
              <a:gd name="connsiteY21" fmla="*/ 1036 h 10245"/>
              <a:gd name="connsiteX0" fmla="*/ 2230 w 10138"/>
              <a:gd name="connsiteY0" fmla="*/ 1901 h 10216"/>
              <a:gd name="connsiteX1" fmla="*/ 2628 w 10138"/>
              <a:gd name="connsiteY1" fmla="*/ 3172 h 10216"/>
              <a:gd name="connsiteX2" fmla="*/ 3056 w 10138"/>
              <a:gd name="connsiteY2" fmla="*/ 4125 h 10216"/>
              <a:gd name="connsiteX3" fmla="*/ 3259 w 10138"/>
              <a:gd name="connsiteY3" fmla="*/ 4461 h 10216"/>
              <a:gd name="connsiteX4" fmla="*/ 3622 w 10138"/>
              <a:gd name="connsiteY4" fmla="*/ 5068 h 10216"/>
              <a:gd name="connsiteX5" fmla="*/ 4247 w 10138"/>
              <a:gd name="connsiteY5" fmla="*/ 5912 h 10216"/>
              <a:gd name="connsiteX6" fmla="*/ 4878 w 10138"/>
              <a:gd name="connsiteY6" fmla="*/ 6631 h 10216"/>
              <a:gd name="connsiteX7" fmla="*/ 5155 w 10138"/>
              <a:gd name="connsiteY7" fmla="*/ 6908 h 10216"/>
              <a:gd name="connsiteX8" fmla="*/ 5330 w 10138"/>
              <a:gd name="connsiteY8" fmla="*/ 7056 h 10216"/>
              <a:gd name="connsiteX9" fmla="*/ 5550 w 10138"/>
              <a:gd name="connsiteY9" fmla="*/ 7258 h 10216"/>
              <a:gd name="connsiteX10" fmla="*/ 6282 w 10138"/>
              <a:gd name="connsiteY10" fmla="*/ 7860 h 10216"/>
              <a:gd name="connsiteX11" fmla="*/ 7241 w 10138"/>
              <a:gd name="connsiteY11" fmla="*/ 8404 h 10216"/>
              <a:gd name="connsiteX12" fmla="*/ 8806 w 10138"/>
              <a:gd name="connsiteY12" fmla="*/ 9094 h 10216"/>
              <a:gd name="connsiteX13" fmla="*/ 10138 w 10138"/>
              <a:gd name="connsiteY13" fmla="*/ 9526 h 10216"/>
              <a:gd name="connsiteX14" fmla="*/ 9573 w 10138"/>
              <a:gd name="connsiteY14" fmla="*/ 10216 h 10216"/>
              <a:gd name="connsiteX15" fmla="*/ 54 w 10138"/>
              <a:gd name="connsiteY15" fmla="*/ 10216 h 10216"/>
              <a:gd name="connsiteX16" fmla="*/ 0 w 10138"/>
              <a:gd name="connsiteY16" fmla="*/ 1704 h 10216"/>
              <a:gd name="connsiteX17" fmla="*/ 577 w 10138"/>
              <a:gd name="connsiteY17" fmla="*/ 930 h 10216"/>
              <a:gd name="connsiteX18" fmla="*/ 1117 w 10138"/>
              <a:gd name="connsiteY18" fmla="*/ 473 h 10216"/>
              <a:gd name="connsiteX19" fmla="*/ 1590 w 10138"/>
              <a:gd name="connsiteY19" fmla="*/ 21 h 10216"/>
              <a:gd name="connsiteX20" fmla="*/ 1950 w 10138"/>
              <a:gd name="connsiteY20" fmla="*/ 83 h 10216"/>
              <a:gd name="connsiteX21" fmla="*/ 2004 w 10138"/>
              <a:gd name="connsiteY21" fmla="*/ 149 h 10216"/>
              <a:gd name="connsiteX22" fmla="*/ 2132 w 10138"/>
              <a:gd name="connsiteY22" fmla="*/ 1007 h 10216"/>
              <a:gd name="connsiteX0" fmla="*/ 2230 w 10138"/>
              <a:gd name="connsiteY0" fmla="*/ 1911 h 10226"/>
              <a:gd name="connsiteX1" fmla="*/ 2628 w 10138"/>
              <a:gd name="connsiteY1" fmla="*/ 3182 h 10226"/>
              <a:gd name="connsiteX2" fmla="*/ 3056 w 10138"/>
              <a:gd name="connsiteY2" fmla="*/ 4135 h 10226"/>
              <a:gd name="connsiteX3" fmla="*/ 3259 w 10138"/>
              <a:gd name="connsiteY3" fmla="*/ 4471 h 10226"/>
              <a:gd name="connsiteX4" fmla="*/ 3622 w 10138"/>
              <a:gd name="connsiteY4" fmla="*/ 5078 h 10226"/>
              <a:gd name="connsiteX5" fmla="*/ 4247 w 10138"/>
              <a:gd name="connsiteY5" fmla="*/ 5922 h 10226"/>
              <a:gd name="connsiteX6" fmla="*/ 4878 w 10138"/>
              <a:gd name="connsiteY6" fmla="*/ 6641 h 10226"/>
              <a:gd name="connsiteX7" fmla="*/ 5155 w 10138"/>
              <a:gd name="connsiteY7" fmla="*/ 6918 h 10226"/>
              <a:gd name="connsiteX8" fmla="*/ 5330 w 10138"/>
              <a:gd name="connsiteY8" fmla="*/ 7066 h 10226"/>
              <a:gd name="connsiteX9" fmla="*/ 5550 w 10138"/>
              <a:gd name="connsiteY9" fmla="*/ 7268 h 10226"/>
              <a:gd name="connsiteX10" fmla="*/ 6282 w 10138"/>
              <a:gd name="connsiteY10" fmla="*/ 7870 h 10226"/>
              <a:gd name="connsiteX11" fmla="*/ 7241 w 10138"/>
              <a:gd name="connsiteY11" fmla="*/ 8414 h 10226"/>
              <a:gd name="connsiteX12" fmla="*/ 8806 w 10138"/>
              <a:gd name="connsiteY12" fmla="*/ 9104 h 10226"/>
              <a:gd name="connsiteX13" fmla="*/ 10138 w 10138"/>
              <a:gd name="connsiteY13" fmla="*/ 9536 h 10226"/>
              <a:gd name="connsiteX14" fmla="*/ 9573 w 10138"/>
              <a:gd name="connsiteY14" fmla="*/ 10226 h 10226"/>
              <a:gd name="connsiteX15" fmla="*/ 54 w 10138"/>
              <a:gd name="connsiteY15" fmla="*/ 10226 h 10226"/>
              <a:gd name="connsiteX16" fmla="*/ 0 w 10138"/>
              <a:gd name="connsiteY16" fmla="*/ 1714 h 10226"/>
              <a:gd name="connsiteX17" fmla="*/ 577 w 10138"/>
              <a:gd name="connsiteY17" fmla="*/ 940 h 10226"/>
              <a:gd name="connsiteX18" fmla="*/ 1117 w 10138"/>
              <a:gd name="connsiteY18" fmla="*/ 483 h 10226"/>
              <a:gd name="connsiteX19" fmla="*/ 1590 w 10138"/>
              <a:gd name="connsiteY19" fmla="*/ 31 h 10226"/>
              <a:gd name="connsiteX20" fmla="*/ 1912 w 10138"/>
              <a:gd name="connsiteY20" fmla="*/ 39 h 10226"/>
              <a:gd name="connsiteX21" fmla="*/ 2004 w 10138"/>
              <a:gd name="connsiteY21" fmla="*/ 159 h 10226"/>
              <a:gd name="connsiteX22" fmla="*/ 2132 w 10138"/>
              <a:gd name="connsiteY22" fmla="*/ 1017 h 10226"/>
              <a:gd name="connsiteX0" fmla="*/ 2230 w 10138"/>
              <a:gd name="connsiteY0" fmla="*/ 1911 h 10226"/>
              <a:gd name="connsiteX1" fmla="*/ 2628 w 10138"/>
              <a:gd name="connsiteY1" fmla="*/ 3182 h 10226"/>
              <a:gd name="connsiteX2" fmla="*/ 3056 w 10138"/>
              <a:gd name="connsiteY2" fmla="*/ 4135 h 10226"/>
              <a:gd name="connsiteX3" fmla="*/ 3259 w 10138"/>
              <a:gd name="connsiteY3" fmla="*/ 4471 h 10226"/>
              <a:gd name="connsiteX4" fmla="*/ 3622 w 10138"/>
              <a:gd name="connsiteY4" fmla="*/ 5078 h 10226"/>
              <a:gd name="connsiteX5" fmla="*/ 4247 w 10138"/>
              <a:gd name="connsiteY5" fmla="*/ 5922 h 10226"/>
              <a:gd name="connsiteX6" fmla="*/ 4878 w 10138"/>
              <a:gd name="connsiteY6" fmla="*/ 6641 h 10226"/>
              <a:gd name="connsiteX7" fmla="*/ 5155 w 10138"/>
              <a:gd name="connsiteY7" fmla="*/ 6918 h 10226"/>
              <a:gd name="connsiteX8" fmla="*/ 5330 w 10138"/>
              <a:gd name="connsiteY8" fmla="*/ 7066 h 10226"/>
              <a:gd name="connsiteX9" fmla="*/ 5550 w 10138"/>
              <a:gd name="connsiteY9" fmla="*/ 7268 h 10226"/>
              <a:gd name="connsiteX10" fmla="*/ 6282 w 10138"/>
              <a:gd name="connsiteY10" fmla="*/ 7870 h 10226"/>
              <a:gd name="connsiteX11" fmla="*/ 7241 w 10138"/>
              <a:gd name="connsiteY11" fmla="*/ 8414 h 10226"/>
              <a:gd name="connsiteX12" fmla="*/ 8806 w 10138"/>
              <a:gd name="connsiteY12" fmla="*/ 9104 h 10226"/>
              <a:gd name="connsiteX13" fmla="*/ 10138 w 10138"/>
              <a:gd name="connsiteY13" fmla="*/ 9536 h 10226"/>
              <a:gd name="connsiteX14" fmla="*/ 9573 w 10138"/>
              <a:gd name="connsiteY14" fmla="*/ 10226 h 10226"/>
              <a:gd name="connsiteX15" fmla="*/ 54 w 10138"/>
              <a:gd name="connsiteY15" fmla="*/ 10226 h 10226"/>
              <a:gd name="connsiteX16" fmla="*/ 0 w 10138"/>
              <a:gd name="connsiteY16" fmla="*/ 1714 h 10226"/>
              <a:gd name="connsiteX17" fmla="*/ 577 w 10138"/>
              <a:gd name="connsiteY17" fmla="*/ 940 h 10226"/>
              <a:gd name="connsiteX18" fmla="*/ 1117 w 10138"/>
              <a:gd name="connsiteY18" fmla="*/ 483 h 10226"/>
              <a:gd name="connsiteX19" fmla="*/ 1590 w 10138"/>
              <a:gd name="connsiteY19" fmla="*/ 31 h 10226"/>
              <a:gd name="connsiteX20" fmla="*/ 1912 w 10138"/>
              <a:gd name="connsiteY20" fmla="*/ 39 h 10226"/>
              <a:gd name="connsiteX21" fmla="*/ 2004 w 10138"/>
              <a:gd name="connsiteY21" fmla="*/ 159 h 10226"/>
              <a:gd name="connsiteX22" fmla="*/ 2132 w 10138"/>
              <a:gd name="connsiteY22" fmla="*/ 1017 h 10226"/>
              <a:gd name="connsiteX0" fmla="*/ 2230 w 10138"/>
              <a:gd name="connsiteY0" fmla="*/ 1911 h 10226"/>
              <a:gd name="connsiteX1" fmla="*/ 2628 w 10138"/>
              <a:gd name="connsiteY1" fmla="*/ 3182 h 10226"/>
              <a:gd name="connsiteX2" fmla="*/ 3056 w 10138"/>
              <a:gd name="connsiteY2" fmla="*/ 4135 h 10226"/>
              <a:gd name="connsiteX3" fmla="*/ 3259 w 10138"/>
              <a:gd name="connsiteY3" fmla="*/ 4471 h 10226"/>
              <a:gd name="connsiteX4" fmla="*/ 3622 w 10138"/>
              <a:gd name="connsiteY4" fmla="*/ 5078 h 10226"/>
              <a:gd name="connsiteX5" fmla="*/ 4247 w 10138"/>
              <a:gd name="connsiteY5" fmla="*/ 5922 h 10226"/>
              <a:gd name="connsiteX6" fmla="*/ 4878 w 10138"/>
              <a:gd name="connsiteY6" fmla="*/ 6641 h 10226"/>
              <a:gd name="connsiteX7" fmla="*/ 5155 w 10138"/>
              <a:gd name="connsiteY7" fmla="*/ 6918 h 10226"/>
              <a:gd name="connsiteX8" fmla="*/ 5330 w 10138"/>
              <a:gd name="connsiteY8" fmla="*/ 7066 h 10226"/>
              <a:gd name="connsiteX9" fmla="*/ 5550 w 10138"/>
              <a:gd name="connsiteY9" fmla="*/ 7268 h 10226"/>
              <a:gd name="connsiteX10" fmla="*/ 6282 w 10138"/>
              <a:gd name="connsiteY10" fmla="*/ 7870 h 10226"/>
              <a:gd name="connsiteX11" fmla="*/ 7241 w 10138"/>
              <a:gd name="connsiteY11" fmla="*/ 8414 h 10226"/>
              <a:gd name="connsiteX12" fmla="*/ 8806 w 10138"/>
              <a:gd name="connsiteY12" fmla="*/ 9104 h 10226"/>
              <a:gd name="connsiteX13" fmla="*/ 10138 w 10138"/>
              <a:gd name="connsiteY13" fmla="*/ 9536 h 10226"/>
              <a:gd name="connsiteX14" fmla="*/ 9573 w 10138"/>
              <a:gd name="connsiteY14" fmla="*/ 10226 h 10226"/>
              <a:gd name="connsiteX15" fmla="*/ 54 w 10138"/>
              <a:gd name="connsiteY15" fmla="*/ 10226 h 10226"/>
              <a:gd name="connsiteX16" fmla="*/ 0 w 10138"/>
              <a:gd name="connsiteY16" fmla="*/ 1714 h 10226"/>
              <a:gd name="connsiteX17" fmla="*/ 577 w 10138"/>
              <a:gd name="connsiteY17" fmla="*/ 940 h 10226"/>
              <a:gd name="connsiteX18" fmla="*/ 1117 w 10138"/>
              <a:gd name="connsiteY18" fmla="*/ 483 h 10226"/>
              <a:gd name="connsiteX19" fmla="*/ 1590 w 10138"/>
              <a:gd name="connsiteY19" fmla="*/ 31 h 10226"/>
              <a:gd name="connsiteX20" fmla="*/ 1912 w 10138"/>
              <a:gd name="connsiteY20" fmla="*/ 39 h 10226"/>
              <a:gd name="connsiteX21" fmla="*/ 2004 w 10138"/>
              <a:gd name="connsiteY21" fmla="*/ 159 h 10226"/>
              <a:gd name="connsiteX22" fmla="*/ 2023 w 10138"/>
              <a:gd name="connsiteY22" fmla="*/ 173 h 10226"/>
              <a:gd name="connsiteX23" fmla="*/ 2132 w 10138"/>
              <a:gd name="connsiteY23" fmla="*/ 1017 h 10226"/>
              <a:gd name="connsiteX0" fmla="*/ 2230 w 10138"/>
              <a:gd name="connsiteY0" fmla="*/ 1911 h 10226"/>
              <a:gd name="connsiteX1" fmla="*/ 2387 w 10138"/>
              <a:gd name="connsiteY1" fmla="*/ 2504 h 10226"/>
              <a:gd name="connsiteX2" fmla="*/ 2628 w 10138"/>
              <a:gd name="connsiteY2" fmla="*/ 3182 h 10226"/>
              <a:gd name="connsiteX3" fmla="*/ 3056 w 10138"/>
              <a:gd name="connsiteY3" fmla="*/ 4135 h 10226"/>
              <a:gd name="connsiteX4" fmla="*/ 3259 w 10138"/>
              <a:gd name="connsiteY4" fmla="*/ 4471 h 10226"/>
              <a:gd name="connsiteX5" fmla="*/ 3622 w 10138"/>
              <a:gd name="connsiteY5" fmla="*/ 5078 h 10226"/>
              <a:gd name="connsiteX6" fmla="*/ 4247 w 10138"/>
              <a:gd name="connsiteY6" fmla="*/ 5922 h 10226"/>
              <a:gd name="connsiteX7" fmla="*/ 4878 w 10138"/>
              <a:gd name="connsiteY7" fmla="*/ 6641 h 10226"/>
              <a:gd name="connsiteX8" fmla="*/ 5155 w 10138"/>
              <a:gd name="connsiteY8" fmla="*/ 6918 h 10226"/>
              <a:gd name="connsiteX9" fmla="*/ 5330 w 10138"/>
              <a:gd name="connsiteY9" fmla="*/ 7066 h 10226"/>
              <a:gd name="connsiteX10" fmla="*/ 5550 w 10138"/>
              <a:gd name="connsiteY10" fmla="*/ 7268 h 10226"/>
              <a:gd name="connsiteX11" fmla="*/ 6282 w 10138"/>
              <a:gd name="connsiteY11" fmla="*/ 7870 h 10226"/>
              <a:gd name="connsiteX12" fmla="*/ 7241 w 10138"/>
              <a:gd name="connsiteY12" fmla="*/ 8414 h 10226"/>
              <a:gd name="connsiteX13" fmla="*/ 8806 w 10138"/>
              <a:gd name="connsiteY13" fmla="*/ 9104 h 10226"/>
              <a:gd name="connsiteX14" fmla="*/ 10138 w 10138"/>
              <a:gd name="connsiteY14" fmla="*/ 9536 h 10226"/>
              <a:gd name="connsiteX15" fmla="*/ 9573 w 10138"/>
              <a:gd name="connsiteY15" fmla="*/ 10226 h 10226"/>
              <a:gd name="connsiteX16" fmla="*/ 54 w 10138"/>
              <a:gd name="connsiteY16" fmla="*/ 10226 h 10226"/>
              <a:gd name="connsiteX17" fmla="*/ 0 w 10138"/>
              <a:gd name="connsiteY17" fmla="*/ 1714 h 10226"/>
              <a:gd name="connsiteX18" fmla="*/ 577 w 10138"/>
              <a:gd name="connsiteY18" fmla="*/ 940 h 10226"/>
              <a:gd name="connsiteX19" fmla="*/ 1117 w 10138"/>
              <a:gd name="connsiteY19" fmla="*/ 483 h 10226"/>
              <a:gd name="connsiteX20" fmla="*/ 1590 w 10138"/>
              <a:gd name="connsiteY20" fmla="*/ 31 h 10226"/>
              <a:gd name="connsiteX21" fmla="*/ 1912 w 10138"/>
              <a:gd name="connsiteY21" fmla="*/ 39 h 10226"/>
              <a:gd name="connsiteX22" fmla="*/ 2004 w 10138"/>
              <a:gd name="connsiteY22" fmla="*/ 159 h 10226"/>
              <a:gd name="connsiteX23" fmla="*/ 2023 w 10138"/>
              <a:gd name="connsiteY23" fmla="*/ 173 h 10226"/>
              <a:gd name="connsiteX24" fmla="*/ 2132 w 10138"/>
              <a:gd name="connsiteY24" fmla="*/ 1017 h 10226"/>
              <a:gd name="connsiteX0" fmla="*/ 2230 w 10221"/>
              <a:gd name="connsiteY0" fmla="*/ 1911 h 10226"/>
              <a:gd name="connsiteX1" fmla="*/ 2387 w 10221"/>
              <a:gd name="connsiteY1" fmla="*/ 2504 h 10226"/>
              <a:gd name="connsiteX2" fmla="*/ 2628 w 10221"/>
              <a:gd name="connsiteY2" fmla="*/ 3182 h 10226"/>
              <a:gd name="connsiteX3" fmla="*/ 3056 w 10221"/>
              <a:gd name="connsiteY3" fmla="*/ 4135 h 10226"/>
              <a:gd name="connsiteX4" fmla="*/ 3259 w 10221"/>
              <a:gd name="connsiteY4" fmla="*/ 4471 h 10226"/>
              <a:gd name="connsiteX5" fmla="*/ 3622 w 10221"/>
              <a:gd name="connsiteY5" fmla="*/ 5078 h 10226"/>
              <a:gd name="connsiteX6" fmla="*/ 4247 w 10221"/>
              <a:gd name="connsiteY6" fmla="*/ 5922 h 10226"/>
              <a:gd name="connsiteX7" fmla="*/ 4878 w 10221"/>
              <a:gd name="connsiteY7" fmla="*/ 6641 h 10226"/>
              <a:gd name="connsiteX8" fmla="*/ 5155 w 10221"/>
              <a:gd name="connsiteY8" fmla="*/ 6918 h 10226"/>
              <a:gd name="connsiteX9" fmla="*/ 5330 w 10221"/>
              <a:gd name="connsiteY9" fmla="*/ 7066 h 10226"/>
              <a:gd name="connsiteX10" fmla="*/ 5550 w 10221"/>
              <a:gd name="connsiteY10" fmla="*/ 7268 h 10226"/>
              <a:gd name="connsiteX11" fmla="*/ 6282 w 10221"/>
              <a:gd name="connsiteY11" fmla="*/ 7870 h 10226"/>
              <a:gd name="connsiteX12" fmla="*/ 7241 w 10221"/>
              <a:gd name="connsiteY12" fmla="*/ 8414 h 10226"/>
              <a:gd name="connsiteX13" fmla="*/ 8806 w 10221"/>
              <a:gd name="connsiteY13" fmla="*/ 9104 h 10226"/>
              <a:gd name="connsiteX14" fmla="*/ 10075 w 10221"/>
              <a:gd name="connsiteY14" fmla="*/ 9492 h 10226"/>
              <a:gd name="connsiteX15" fmla="*/ 10138 w 10221"/>
              <a:gd name="connsiteY15" fmla="*/ 9536 h 10226"/>
              <a:gd name="connsiteX16" fmla="*/ 9573 w 10221"/>
              <a:gd name="connsiteY16" fmla="*/ 10226 h 10226"/>
              <a:gd name="connsiteX17" fmla="*/ 54 w 10221"/>
              <a:gd name="connsiteY17" fmla="*/ 10226 h 10226"/>
              <a:gd name="connsiteX18" fmla="*/ 0 w 10221"/>
              <a:gd name="connsiteY18" fmla="*/ 1714 h 10226"/>
              <a:gd name="connsiteX19" fmla="*/ 577 w 10221"/>
              <a:gd name="connsiteY19" fmla="*/ 940 h 10226"/>
              <a:gd name="connsiteX20" fmla="*/ 1117 w 10221"/>
              <a:gd name="connsiteY20" fmla="*/ 483 h 10226"/>
              <a:gd name="connsiteX21" fmla="*/ 1590 w 10221"/>
              <a:gd name="connsiteY21" fmla="*/ 31 h 10226"/>
              <a:gd name="connsiteX22" fmla="*/ 1912 w 10221"/>
              <a:gd name="connsiteY22" fmla="*/ 39 h 10226"/>
              <a:gd name="connsiteX23" fmla="*/ 2004 w 10221"/>
              <a:gd name="connsiteY23" fmla="*/ 159 h 10226"/>
              <a:gd name="connsiteX24" fmla="*/ 2023 w 10221"/>
              <a:gd name="connsiteY24" fmla="*/ 173 h 10226"/>
              <a:gd name="connsiteX25" fmla="*/ 2132 w 10221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878 w 10296"/>
              <a:gd name="connsiteY7" fmla="*/ 6641 h 10226"/>
              <a:gd name="connsiteX8" fmla="*/ 5155 w 10296"/>
              <a:gd name="connsiteY8" fmla="*/ 6918 h 10226"/>
              <a:gd name="connsiteX9" fmla="*/ 5330 w 10296"/>
              <a:gd name="connsiteY9" fmla="*/ 7066 h 10226"/>
              <a:gd name="connsiteX10" fmla="*/ 5550 w 10296"/>
              <a:gd name="connsiteY10" fmla="*/ 7268 h 10226"/>
              <a:gd name="connsiteX11" fmla="*/ 6282 w 10296"/>
              <a:gd name="connsiteY11" fmla="*/ 7870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878 w 10296"/>
              <a:gd name="connsiteY7" fmla="*/ 6641 h 10226"/>
              <a:gd name="connsiteX8" fmla="*/ 5180 w 10296"/>
              <a:gd name="connsiteY8" fmla="*/ 6911 h 10226"/>
              <a:gd name="connsiteX9" fmla="*/ 5330 w 10296"/>
              <a:gd name="connsiteY9" fmla="*/ 7066 h 10226"/>
              <a:gd name="connsiteX10" fmla="*/ 5550 w 10296"/>
              <a:gd name="connsiteY10" fmla="*/ 7268 h 10226"/>
              <a:gd name="connsiteX11" fmla="*/ 6282 w 10296"/>
              <a:gd name="connsiteY11" fmla="*/ 7870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878 w 10296"/>
              <a:gd name="connsiteY7" fmla="*/ 6641 h 10226"/>
              <a:gd name="connsiteX8" fmla="*/ 5180 w 10296"/>
              <a:gd name="connsiteY8" fmla="*/ 6911 h 10226"/>
              <a:gd name="connsiteX9" fmla="*/ 5349 w 10296"/>
              <a:gd name="connsiteY9" fmla="*/ 7079 h 10226"/>
              <a:gd name="connsiteX10" fmla="*/ 5550 w 10296"/>
              <a:gd name="connsiteY10" fmla="*/ 7268 h 10226"/>
              <a:gd name="connsiteX11" fmla="*/ 6282 w 10296"/>
              <a:gd name="connsiteY11" fmla="*/ 7870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878 w 10296"/>
              <a:gd name="connsiteY7" fmla="*/ 6641 h 10226"/>
              <a:gd name="connsiteX8" fmla="*/ 5180 w 10296"/>
              <a:gd name="connsiteY8" fmla="*/ 6911 h 10226"/>
              <a:gd name="connsiteX9" fmla="*/ 5349 w 10296"/>
              <a:gd name="connsiteY9" fmla="*/ 7079 h 10226"/>
              <a:gd name="connsiteX10" fmla="*/ 5625 w 10296"/>
              <a:gd name="connsiteY10" fmla="*/ 7315 h 10226"/>
              <a:gd name="connsiteX11" fmla="*/ 6282 w 10296"/>
              <a:gd name="connsiteY11" fmla="*/ 7870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878 w 10296"/>
              <a:gd name="connsiteY7" fmla="*/ 6641 h 10226"/>
              <a:gd name="connsiteX8" fmla="*/ 5180 w 10296"/>
              <a:gd name="connsiteY8" fmla="*/ 6911 h 10226"/>
              <a:gd name="connsiteX9" fmla="*/ 5349 w 10296"/>
              <a:gd name="connsiteY9" fmla="*/ 7079 h 10226"/>
              <a:gd name="connsiteX10" fmla="*/ 5625 w 10296"/>
              <a:gd name="connsiteY10" fmla="*/ 7315 h 10226"/>
              <a:gd name="connsiteX11" fmla="*/ 6376 w 10296"/>
              <a:gd name="connsiteY11" fmla="*/ 7904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96"/>
              <a:gd name="connsiteY0" fmla="*/ 1911 h 10226"/>
              <a:gd name="connsiteX1" fmla="*/ 2387 w 10296"/>
              <a:gd name="connsiteY1" fmla="*/ 2504 h 10226"/>
              <a:gd name="connsiteX2" fmla="*/ 2628 w 10296"/>
              <a:gd name="connsiteY2" fmla="*/ 3182 h 10226"/>
              <a:gd name="connsiteX3" fmla="*/ 3056 w 10296"/>
              <a:gd name="connsiteY3" fmla="*/ 4135 h 10226"/>
              <a:gd name="connsiteX4" fmla="*/ 3259 w 10296"/>
              <a:gd name="connsiteY4" fmla="*/ 4471 h 10226"/>
              <a:gd name="connsiteX5" fmla="*/ 3622 w 10296"/>
              <a:gd name="connsiteY5" fmla="*/ 5078 h 10226"/>
              <a:gd name="connsiteX6" fmla="*/ 4247 w 10296"/>
              <a:gd name="connsiteY6" fmla="*/ 5922 h 10226"/>
              <a:gd name="connsiteX7" fmla="*/ 4909 w 10296"/>
              <a:gd name="connsiteY7" fmla="*/ 6641 h 10226"/>
              <a:gd name="connsiteX8" fmla="*/ 5180 w 10296"/>
              <a:gd name="connsiteY8" fmla="*/ 6911 h 10226"/>
              <a:gd name="connsiteX9" fmla="*/ 5349 w 10296"/>
              <a:gd name="connsiteY9" fmla="*/ 7079 h 10226"/>
              <a:gd name="connsiteX10" fmla="*/ 5625 w 10296"/>
              <a:gd name="connsiteY10" fmla="*/ 7315 h 10226"/>
              <a:gd name="connsiteX11" fmla="*/ 6376 w 10296"/>
              <a:gd name="connsiteY11" fmla="*/ 7904 h 10226"/>
              <a:gd name="connsiteX12" fmla="*/ 7241 w 10296"/>
              <a:gd name="connsiteY12" fmla="*/ 8414 h 10226"/>
              <a:gd name="connsiteX13" fmla="*/ 8806 w 10296"/>
              <a:gd name="connsiteY13" fmla="*/ 9104 h 10226"/>
              <a:gd name="connsiteX14" fmla="*/ 10075 w 10296"/>
              <a:gd name="connsiteY14" fmla="*/ 9492 h 10226"/>
              <a:gd name="connsiteX15" fmla="*/ 10257 w 10296"/>
              <a:gd name="connsiteY15" fmla="*/ 9603 h 10226"/>
              <a:gd name="connsiteX16" fmla="*/ 9573 w 10296"/>
              <a:gd name="connsiteY16" fmla="*/ 10226 h 10226"/>
              <a:gd name="connsiteX17" fmla="*/ 54 w 10296"/>
              <a:gd name="connsiteY17" fmla="*/ 10226 h 10226"/>
              <a:gd name="connsiteX18" fmla="*/ 0 w 10296"/>
              <a:gd name="connsiteY18" fmla="*/ 1714 h 10226"/>
              <a:gd name="connsiteX19" fmla="*/ 577 w 10296"/>
              <a:gd name="connsiteY19" fmla="*/ 940 h 10226"/>
              <a:gd name="connsiteX20" fmla="*/ 1117 w 10296"/>
              <a:gd name="connsiteY20" fmla="*/ 483 h 10226"/>
              <a:gd name="connsiteX21" fmla="*/ 1590 w 10296"/>
              <a:gd name="connsiteY21" fmla="*/ 31 h 10226"/>
              <a:gd name="connsiteX22" fmla="*/ 1912 w 10296"/>
              <a:gd name="connsiteY22" fmla="*/ 39 h 10226"/>
              <a:gd name="connsiteX23" fmla="*/ 2004 w 10296"/>
              <a:gd name="connsiteY23" fmla="*/ 159 h 10226"/>
              <a:gd name="connsiteX24" fmla="*/ 2023 w 10296"/>
              <a:gd name="connsiteY24" fmla="*/ 173 h 10226"/>
              <a:gd name="connsiteX25" fmla="*/ 2132 w 10296"/>
              <a:gd name="connsiteY25" fmla="*/ 1017 h 10226"/>
              <a:gd name="connsiteX0" fmla="*/ 2230 w 10281"/>
              <a:gd name="connsiteY0" fmla="*/ 1911 h 10226"/>
              <a:gd name="connsiteX1" fmla="*/ 2387 w 10281"/>
              <a:gd name="connsiteY1" fmla="*/ 2504 h 10226"/>
              <a:gd name="connsiteX2" fmla="*/ 2628 w 10281"/>
              <a:gd name="connsiteY2" fmla="*/ 3182 h 10226"/>
              <a:gd name="connsiteX3" fmla="*/ 3056 w 10281"/>
              <a:gd name="connsiteY3" fmla="*/ 4135 h 10226"/>
              <a:gd name="connsiteX4" fmla="*/ 3259 w 10281"/>
              <a:gd name="connsiteY4" fmla="*/ 4471 h 10226"/>
              <a:gd name="connsiteX5" fmla="*/ 3622 w 10281"/>
              <a:gd name="connsiteY5" fmla="*/ 5078 h 10226"/>
              <a:gd name="connsiteX6" fmla="*/ 4247 w 10281"/>
              <a:gd name="connsiteY6" fmla="*/ 5922 h 10226"/>
              <a:gd name="connsiteX7" fmla="*/ 4909 w 10281"/>
              <a:gd name="connsiteY7" fmla="*/ 6641 h 10226"/>
              <a:gd name="connsiteX8" fmla="*/ 5180 w 10281"/>
              <a:gd name="connsiteY8" fmla="*/ 6911 h 10226"/>
              <a:gd name="connsiteX9" fmla="*/ 5349 w 10281"/>
              <a:gd name="connsiteY9" fmla="*/ 7079 h 10226"/>
              <a:gd name="connsiteX10" fmla="*/ 5625 w 10281"/>
              <a:gd name="connsiteY10" fmla="*/ 7315 h 10226"/>
              <a:gd name="connsiteX11" fmla="*/ 6376 w 10281"/>
              <a:gd name="connsiteY11" fmla="*/ 7904 h 10226"/>
              <a:gd name="connsiteX12" fmla="*/ 7241 w 10281"/>
              <a:gd name="connsiteY12" fmla="*/ 8414 h 10226"/>
              <a:gd name="connsiteX13" fmla="*/ 8806 w 10281"/>
              <a:gd name="connsiteY13" fmla="*/ 9104 h 10226"/>
              <a:gd name="connsiteX14" fmla="*/ 9586 w 10281"/>
              <a:gd name="connsiteY14" fmla="*/ 9344 h 10226"/>
              <a:gd name="connsiteX15" fmla="*/ 10075 w 10281"/>
              <a:gd name="connsiteY15" fmla="*/ 9492 h 10226"/>
              <a:gd name="connsiteX16" fmla="*/ 10257 w 10281"/>
              <a:gd name="connsiteY16" fmla="*/ 9603 h 10226"/>
              <a:gd name="connsiteX17" fmla="*/ 9573 w 10281"/>
              <a:gd name="connsiteY17" fmla="*/ 10226 h 10226"/>
              <a:gd name="connsiteX18" fmla="*/ 54 w 10281"/>
              <a:gd name="connsiteY18" fmla="*/ 10226 h 10226"/>
              <a:gd name="connsiteX19" fmla="*/ 0 w 10281"/>
              <a:gd name="connsiteY19" fmla="*/ 1714 h 10226"/>
              <a:gd name="connsiteX20" fmla="*/ 577 w 10281"/>
              <a:gd name="connsiteY20" fmla="*/ 940 h 10226"/>
              <a:gd name="connsiteX21" fmla="*/ 1117 w 10281"/>
              <a:gd name="connsiteY21" fmla="*/ 483 h 10226"/>
              <a:gd name="connsiteX22" fmla="*/ 1590 w 10281"/>
              <a:gd name="connsiteY22" fmla="*/ 31 h 10226"/>
              <a:gd name="connsiteX23" fmla="*/ 1912 w 10281"/>
              <a:gd name="connsiteY23" fmla="*/ 39 h 10226"/>
              <a:gd name="connsiteX24" fmla="*/ 2004 w 10281"/>
              <a:gd name="connsiteY24" fmla="*/ 159 h 10226"/>
              <a:gd name="connsiteX25" fmla="*/ 2023 w 10281"/>
              <a:gd name="connsiteY25" fmla="*/ 173 h 10226"/>
              <a:gd name="connsiteX26" fmla="*/ 2132 w 10281"/>
              <a:gd name="connsiteY26" fmla="*/ 1017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376 w 10289"/>
              <a:gd name="connsiteY11" fmla="*/ 7904 h 10226"/>
              <a:gd name="connsiteX12" fmla="*/ 7241 w 10289"/>
              <a:gd name="connsiteY12" fmla="*/ 8414 h 10226"/>
              <a:gd name="connsiteX13" fmla="*/ 8806 w 10289"/>
              <a:gd name="connsiteY13" fmla="*/ 9104 h 10226"/>
              <a:gd name="connsiteX14" fmla="*/ 9586 w 10289"/>
              <a:gd name="connsiteY14" fmla="*/ 9344 h 10226"/>
              <a:gd name="connsiteX15" fmla="*/ 10131 w 10289"/>
              <a:gd name="connsiteY15" fmla="*/ 9492 h 10226"/>
              <a:gd name="connsiteX16" fmla="*/ 10257 w 10289"/>
              <a:gd name="connsiteY16" fmla="*/ 9603 h 10226"/>
              <a:gd name="connsiteX17" fmla="*/ 9573 w 10289"/>
              <a:gd name="connsiteY17" fmla="*/ 10226 h 10226"/>
              <a:gd name="connsiteX18" fmla="*/ 54 w 10289"/>
              <a:gd name="connsiteY18" fmla="*/ 10226 h 10226"/>
              <a:gd name="connsiteX19" fmla="*/ 0 w 10289"/>
              <a:gd name="connsiteY19" fmla="*/ 1714 h 10226"/>
              <a:gd name="connsiteX20" fmla="*/ 577 w 10289"/>
              <a:gd name="connsiteY20" fmla="*/ 940 h 10226"/>
              <a:gd name="connsiteX21" fmla="*/ 1117 w 10289"/>
              <a:gd name="connsiteY21" fmla="*/ 483 h 10226"/>
              <a:gd name="connsiteX22" fmla="*/ 1590 w 10289"/>
              <a:gd name="connsiteY22" fmla="*/ 31 h 10226"/>
              <a:gd name="connsiteX23" fmla="*/ 1912 w 10289"/>
              <a:gd name="connsiteY23" fmla="*/ 39 h 10226"/>
              <a:gd name="connsiteX24" fmla="*/ 2004 w 10289"/>
              <a:gd name="connsiteY24" fmla="*/ 159 h 10226"/>
              <a:gd name="connsiteX25" fmla="*/ 2023 w 10289"/>
              <a:gd name="connsiteY25" fmla="*/ 173 h 10226"/>
              <a:gd name="connsiteX26" fmla="*/ 2132 w 10289"/>
              <a:gd name="connsiteY26" fmla="*/ 1017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376 w 10289"/>
              <a:gd name="connsiteY11" fmla="*/ 7904 h 10226"/>
              <a:gd name="connsiteX12" fmla="*/ 7241 w 10289"/>
              <a:gd name="connsiteY12" fmla="*/ 8414 h 10226"/>
              <a:gd name="connsiteX13" fmla="*/ 8806 w 10289"/>
              <a:gd name="connsiteY13" fmla="*/ 9104 h 10226"/>
              <a:gd name="connsiteX14" fmla="*/ 9586 w 10289"/>
              <a:gd name="connsiteY14" fmla="*/ 9344 h 10226"/>
              <a:gd name="connsiteX15" fmla="*/ 10131 w 10289"/>
              <a:gd name="connsiteY15" fmla="*/ 9492 h 10226"/>
              <a:gd name="connsiteX16" fmla="*/ 10257 w 10289"/>
              <a:gd name="connsiteY16" fmla="*/ 9603 h 10226"/>
              <a:gd name="connsiteX17" fmla="*/ 9573 w 10289"/>
              <a:gd name="connsiteY17" fmla="*/ 10226 h 10226"/>
              <a:gd name="connsiteX18" fmla="*/ 54 w 10289"/>
              <a:gd name="connsiteY18" fmla="*/ 10226 h 10226"/>
              <a:gd name="connsiteX19" fmla="*/ 0 w 10289"/>
              <a:gd name="connsiteY19" fmla="*/ 1714 h 10226"/>
              <a:gd name="connsiteX20" fmla="*/ 577 w 10289"/>
              <a:gd name="connsiteY20" fmla="*/ 940 h 10226"/>
              <a:gd name="connsiteX21" fmla="*/ 1117 w 10289"/>
              <a:gd name="connsiteY21" fmla="*/ 483 h 10226"/>
              <a:gd name="connsiteX22" fmla="*/ 1590 w 10289"/>
              <a:gd name="connsiteY22" fmla="*/ 31 h 10226"/>
              <a:gd name="connsiteX23" fmla="*/ 1912 w 10289"/>
              <a:gd name="connsiteY23" fmla="*/ 39 h 10226"/>
              <a:gd name="connsiteX24" fmla="*/ 2004 w 10289"/>
              <a:gd name="connsiteY24" fmla="*/ 159 h 10226"/>
              <a:gd name="connsiteX25" fmla="*/ 2023 w 10289"/>
              <a:gd name="connsiteY25" fmla="*/ 173 h 10226"/>
              <a:gd name="connsiteX26" fmla="*/ 2057 w 10289"/>
              <a:gd name="connsiteY26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376 w 10289"/>
              <a:gd name="connsiteY11" fmla="*/ 7904 h 10226"/>
              <a:gd name="connsiteX12" fmla="*/ 7241 w 10289"/>
              <a:gd name="connsiteY12" fmla="*/ 8414 h 10226"/>
              <a:gd name="connsiteX13" fmla="*/ 8806 w 10289"/>
              <a:gd name="connsiteY13" fmla="*/ 9104 h 10226"/>
              <a:gd name="connsiteX14" fmla="*/ 9586 w 10289"/>
              <a:gd name="connsiteY14" fmla="*/ 9344 h 10226"/>
              <a:gd name="connsiteX15" fmla="*/ 10131 w 10289"/>
              <a:gd name="connsiteY15" fmla="*/ 9492 h 10226"/>
              <a:gd name="connsiteX16" fmla="*/ 10257 w 10289"/>
              <a:gd name="connsiteY16" fmla="*/ 9603 h 10226"/>
              <a:gd name="connsiteX17" fmla="*/ 9573 w 10289"/>
              <a:gd name="connsiteY17" fmla="*/ 10226 h 10226"/>
              <a:gd name="connsiteX18" fmla="*/ 54 w 10289"/>
              <a:gd name="connsiteY18" fmla="*/ 10226 h 10226"/>
              <a:gd name="connsiteX19" fmla="*/ 0 w 10289"/>
              <a:gd name="connsiteY19" fmla="*/ 1714 h 10226"/>
              <a:gd name="connsiteX20" fmla="*/ 577 w 10289"/>
              <a:gd name="connsiteY20" fmla="*/ 940 h 10226"/>
              <a:gd name="connsiteX21" fmla="*/ 1117 w 10289"/>
              <a:gd name="connsiteY21" fmla="*/ 483 h 10226"/>
              <a:gd name="connsiteX22" fmla="*/ 1590 w 10289"/>
              <a:gd name="connsiteY22" fmla="*/ 31 h 10226"/>
              <a:gd name="connsiteX23" fmla="*/ 1912 w 10289"/>
              <a:gd name="connsiteY23" fmla="*/ 39 h 10226"/>
              <a:gd name="connsiteX24" fmla="*/ 2004 w 10289"/>
              <a:gd name="connsiteY24" fmla="*/ 159 h 10226"/>
              <a:gd name="connsiteX25" fmla="*/ 2023 w 10289"/>
              <a:gd name="connsiteY25" fmla="*/ 173 h 10226"/>
              <a:gd name="connsiteX26" fmla="*/ 2107 w 10289"/>
              <a:gd name="connsiteY26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033 w 10289"/>
              <a:gd name="connsiteY11" fmla="*/ 7646 h 10226"/>
              <a:gd name="connsiteX12" fmla="*/ 6376 w 10289"/>
              <a:gd name="connsiteY12" fmla="*/ 7904 h 10226"/>
              <a:gd name="connsiteX13" fmla="*/ 7241 w 10289"/>
              <a:gd name="connsiteY13" fmla="*/ 8414 h 10226"/>
              <a:gd name="connsiteX14" fmla="*/ 8806 w 10289"/>
              <a:gd name="connsiteY14" fmla="*/ 9104 h 10226"/>
              <a:gd name="connsiteX15" fmla="*/ 9586 w 10289"/>
              <a:gd name="connsiteY15" fmla="*/ 9344 h 10226"/>
              <a:gd name="connsiteX16" fmla="*/ 10131 w 10289"/>
              <a:gd name="connsiteY16" fmla="*/ 9492 h 10226"/>
              <a:gd name="connsiteX17" fmla="*/ 10257 w 10289"/>
              <a:gd name="connsiteY17" fmla="*/ 9603 h 10226"/>
              <a:gd name="connsiteX18" fmla="*/ 9573 w 10289"/>
              <a:gd name="connsiteY18" fmla="*/ 10226 h 10226"/>
              <a:gd name="connsiteX19" fmla="*/ 54 w 10289"/>
              <a:gd name="connsiteY19" fmla="*/ 10226 h 10226"/>
              <a:gd name="connsiteX20" fmla="*/ 0 w 10289"/>
              <a:gd name="connsiteY20" fmla="*/ 1714 h 10226"/>
              <a:gd name="connsiteX21" fmla="*/ 577 w 10289"/>
              <a:gd name="connsiteY21" fmla="*/ 940 h 10226"/>
              <a:gd name="connsiteX22" fmla="*/ 1117 w 10289"/>
              <a:gd name="connsiteY22" fmla="*/ 483 h 10226"/>
              <a:gd name="connsiteX23" fmla="*/ 1590 w 10289"/>
              <a:gd name="connsiteY23" fmla="*/ 31 h 10226"/>
              <a:gd name="connsiteX24" fmla="*/ 1912 w 10289"/>
              <a:gd name="connsiteY24" fmla="*/ 39 h 10226"/>
              <a:gd name="connsiteX25" fmla="*/ 2004 w 10289"/>
              <a:gd name="connsiteY25" fmla="*/ 159 h 10226"/>
              <a:gd name="connsiteX26" fmla="*/ 2023 w 10289"/>
              <a:gd name="connsiteY26" fmla="*/ 173 h 10226"/>
              <a:gd name="connsiteX27" fmla="*/ 2107 w 10289"/>
              <a:gd name="connsiteY27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033 w 10289"/>
              <a:gd name="connsiteY11" fmla="*/ 7646 h 10226"/>
              <a:gd name="connsiteX12" fmla="*/ 6426 w 10289"/>
              <a:gd name="connsiteY12" fmla="*/ 7904 h 10226"/>
              <a:gd name="connsiteX13" fmla="*/ 7241 w 10289"/>
              <a:gd name="connsiteY13" fmla="*/ 8414 h 10226"/>
              <a:gd name="connsiteX14" fmla="*/ 8806 w 10289"/>
              <a:gd name="connsiteY14" fmla="*/ 9104 h 10226"/>
              <a:gd name="connsiteX15" fmla="*/ 9586 w 10289"/>
              <a:gd name="connsiteY15" fmla="*/ 9344 h 10226"/>
              <a:gd name="connsiteX16" fmla="*/ 10131 w 10289"/>
              <a:gd name="connsiteY16" fmla="*/ 9492 h 10226"/>
              <a:gd name="connsiteX17" fmla="*/ 10257 w 10289"/>
              <a:gd name="connsiteY17" fmla="*/ 9603 h 10226"/>
              <a:gd name="connsiteX18" fmla="*/ 9573 w 10289"/>
              <a:gd name="connsiteY18" fmla="*/ 10226 h 10226"/>
              <a:gd name="connsiteX19" fmla="*/ 54 w 10289"/>
              <a:gd name="connsiteY19" fmla="*/ 10226 h 10226"/>
              <a:gd name="connsiteX20" fmla="*/ 0 w 10289"/>
              <a:gd name="connsiteY20" fmla="*/ 1714 h 10226"/>
              <a:gd name="connsiteX21" fmla="*/ 577 w 10289"/>
              <a:gd name="connsiteY21" fmla="*/ 940 h 10226"/>
              <a:gd name="connsiteX22" fmla="*/ 1117 w 10289"/>
              <a:gd name="connsiteY22" fmla="*/ 483 h 10226"/>
              <a:gd name="connsiteX23" fmla="*/ 1590 w 10289"/>
              <a:gd name="connsiteY23" fmla="*/ 31 h 10226"/>
              <a:gd name="connsiteX24" fmla="*/ 1912 w 10289"/>
              <a:gd name="connsiteY24" fmla="*/ 39 h 10226"/>
              <a:gd name="connsiteX25" fmla="*/ 2004 w 10289"/>
              <a:gd name="connsiteY25" fmla="*/ 159 h 10226"/>
              <a:gd name="connsiteX26" fmla="*/ 2023 w 10289"/>
              <a:gd name="connsiteY26" fmla="*/ 173 h 10226"/>
              <a:gd name="connsiteX27" fmla="*/ 2107 w 10289"/>
              <a:gd name="connsiteY27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033 w 10289"/>
              <a:gd name="connsiteY11" fmla="*/ 7646 h 10226"/>
              <a:gd name="connsiteX12" fmla="*/ 6426 w 10289"/>
              <a:gd name="connsiteY12" fmla="*/ 7904 h 10226"/>
              <a:gd name="connsiteX13" fmla="*/ 6937 w 10289"/>
              <a:gd name="connsiteY13" fmla="*/ 8239 h 10226"/>
              <a:gd name="connsiteX14" fmla="*/ 7241 w 10289"/>
              <a:gd name="connsiteY14" fmla="*/ 8414 h 10226"/>
              <a:gd name="connsiteX15" fmla="*/ 8806 w 10289"/>
              <a:gd name="connsiteY15" fmla="*/ 9104 h 10226"/>
              <a:gd name="connsiteX16" fmla="*/ 9586 w 10289"/>
              <a:gd name="connsiteY16" fmla="*/ 9344 h 10226"/>
              <a:gd name="connsiteX17" fmla="*/ 10131 w 10289"/>
              <a:gd name="connsiteY17" fmla="*/ 9492 h 10226"/>
              <a:gd name="connsiteX18" fmla="*/ 10257 w 10289"/>
              <a:gd name="connsiteY18" fmla="*/ 9603 h 10226"/>
              <a:gd name="connsiteX19" fmla="*/ 9573 w 10289"/>
              <a:gd name="connsiteY19" fmla="*/ 10226 h 10226"/>
              <a:gd name="connsiteX20" fmla="*/ 54 w 10289"/>
              <a:gd name="connsiteY20" fmla="*/ 10226 h 10226"/>
              <a:gd name="connsiteX21" fmla="*/ 0 w 10289"/>
              <a:gd name="connsiteY21" fmla="*/ 1714 h 10226"/>
              <a:gd name="connsiteX22" fmla="*/ 577 w 10289"/>
              <a:gd name="connsiteY22" fmla="*/ 940 h 10226"/>
              <a:gd name="connsiteX23" fmla="*/ 1117 w 10289"/>
              <a:gd name="connsiteY23" fmla="*/ 483 h 10226"/>
              <a:gd name="connsiteX24" fmla="*/ 1590 w 10289"/>
              <a:gd name="connsiteY24" fmla="*/ 31 h 10226"/>
              <a:gd name="connsiteX25" fmla="*/ 1912 w 10289"/>
              <a:gd name="connsiteY25" fmla="*/ 39 h 10226"/>
              <a:gd name="connsiteX26" fmla="*/ 2004 w 10289"/>
              <a:gd name="connsiteY26" fmla="*/ 159 h 10226"/>
              <a:gd name="connsiteX27" fmla="*/ 2023 w 10289"/>
              <a:gd name="connsiteY27" fmla="*/ 173 h 10226"/>
              <a:gd name="connsiteX28" fmla="*/ 2107 w 10289"/>
              <a:gd name="connsiteY28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033 w 10289"/>
              <a:gd name="connsiteY11" fmla="*/ 7646 h 10226"/>
              <a:gd name="connsiteX12" fmla="*/ 6426 w 10289"/>
              <a:gd name="connsiteY12" fmla="*/ 7904 h 10226"/>
              <a:gd name="connsiteX13" fmla="*/ 6937 w 10289"/>
              <a:gd name="connsiteY13" fmla="*/ 8239 h 10226"/>
              <a:gd name="connsiteX14" fmla="*/ 7241 w 10289"/>
              <a:gd name="connsiteY14" fmla="*/ 8414 h 10226"/>
              <a:gd name="connsiteX15" fmla="*/ 8029 w 10289"/>
              <a:gd name="connsiteY15" fmla="*/ 8791 h 10226"/>
              <a:gd name="connsiteX16" fmla="*/ 8806 w 10289"/>
              <a:gd name="connsiteY16" fmla="*/ 9104 h 10226"/>
              <a:gd name="connsiteX17" fmla="*/ 9586 w 10289"/>
              <a:gd name="connsiteY17" fmla="*/ 9344 h 10226"/>
              <a:gd name="connsiteX18" fmla="*/ 10131 w 10289"/>
              <a:gd name="connsiteY18" fmla="*/ 9492 h 10226"/>
              <a:gd name="connsiteX19" fmla="*/ 10257 w 10289"/>
              <a:gd name="connsiteY19" fmla="*/ 9603 h 10226"/>
              <a:gd name="connsiteX20" fmla="*/ 9573 w 10289"/>
              <a:gd name="connsiteY20" fmla="*/ 10226 h 10226"/>
              <a:gd name="connsiteX21" fmla="*/ 54 w 10289"/>
              <a:gd name="connsiteY21" fmla="*/ 10226 h 10226"/>
              <a:gd name="connsiteX22" fmla="*/ 0 w 10289"/>
              <a:gd name="connsiteY22" fmla="*/ 1714 h 10226"/>
              <a:gd name="connsiteX23" fmla="*/ 577 w 10289"/>
              <a:gd name="connsiteY23" fmla="*/ 940 h 10226"/>
              <a:gd name="connsiteX24" fmla="*/ 1117 w 10289"/>
              <a:gd name="connsiteY24" fmla="*/ 483 h 10226"/>
              <a:gd name="connsiteX25" fmla="*/ 1590 w 10289"/>
              <a:gd name="connsiteY25" fmla="*/ 31 h 10226"/>
              <a:gd name="connsiteX26" fmla="*/ 1912 w 10289"/>
              <a:gd name="connsiteY26" fmla="*/ 39 h 10226"/>
              <a:gd name="connsiteX27" fmla="*/ 2004 w 10289"/>
              <a:gd name="connsiteY27" fmla="*/ 159 h 10226"/>
              <a:gd name="connsiteX28" fmla="*/ 2023 w 10289"/>
              <a:gd name="connsiteY28" fmla="*/ 173 h 10226"/>
              <a:gd name="connsiteX29" fmla="*/ 2107 w 10289"/>
              <a:gd name="connsiteY29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4247 w 10289"/>
              <a:gd name="connsiteY6" fmla="*/ 5922 h 10226"/>
              <a:gd name="connsiteX7" fmla="*/ 4909 w 10289"/>
              <a:gd name="connsiteY7" fmla="*/ 6641 h 10226"/>
              <a:gd name="connsiteX8" fmla="*/ 5180 w 10289"/>
              <a:gd name="connsiteY8" fmla="*/ 6911 h 10226"/>
              <a:gd name="connsiteX9" fmla="*/ 5349 w 10289"/>
              <a:gd name="connsiteY9" fmla="*/ 7079 h 10226"/>
              <a:gd name="connsiteX10" fmla="*/ 5625 w 10289"/>
              <a:gd name="connsiteY10" fmla="*/ 7315 h 10226"/>
              <a:gd name="connsiteX11" fmla="*/ 6033 w 10289"/>
              <a:gd name="connsiteY11" fmla="*/ 7646 h 10226"/>
              <a:gd name="connsiteX12" fmla="*/ 6426 w 10289"/>
              <a:gd name="connsiteY12" fmla="*/ 7904 h 10226"/>
              <a:gd name="connsiteX13" fmla="*/ 6937 w 10289"/>
              <a:gd name="connsiteY13" fmla="*/ 8239 h 10226"/>
              <a:gd name="connsiteX14" fmla="*/ 7241 w 10289"/>
              <a:gd name="connsiteY14" fmla="*/ 8414 h 10226"/>
              <a:gd name="connsiteX15" fmla="*/ 7979 w 10289"/>
              <a:gd name="connsiteY15" fmla="*/ 8764 h 10226"/>
              <a:gd name="connsiteX16" fmla="*/ 8806 w 10289"/>
              <a:gd name="connsiteY16" fmla="*/ 9104 h 10226"/>
              <a:gd name="connsiteX17" fmla="*/ 9586 w 10289"/>
              <a:gd name="connsiteY17" fmla="*/ 9344 h 10226"/>
              <a:gd name="connsiteX18" fmla="*/ 10131 w 10289"/>
              <a:gd name="connsiteY18" fmla="*/ 9492 h 10226"/>
              <a:gd name="connsiteX19" fmla="*/ 10257 w 10289"/>
              <a:gd name="connsiteY19" fmla="*/ 9603 h 10226"/>
              <a:gd name="connsiteX20" fmla="*/ 9573 w 10289"/>
              <a:gd name="connsiteY20" fmla="*/ 10226 h 10226"/>
              <a:gd name="connsiteX21" fmla="*/ 54 w 10289"/>
              <a:gd name="connsiteY21" fmla="*/ 10226 h 10226"/>
              <a:gd name="connsiteX22" fmla="*/ 0 w 10289"/>
              <a:gd name="connsiteY22" fmla="*/ 1714 h 10226"/>
              <a:gd name="connsiteX23" fmla="*/ 577 w 10289"/>
              <a:gd name="connsiteY23" fmla="*/ 940 h 10226"/>
              <a:gd name="connsiteX24" fmla="*/ 1117 w 10289"/>
              <a:gd name="connsiteY24" fmla="*/ 483 h 10226"/>
              <a:gd name="connsiteX25" fmla="*/ 1590 w 10289"/>
              <a:gd name="connsiteY25" fmla="*/ 31 h 10226"/>
              <a:gd name="connsiteX26" fmla="*/ 1912 w 10289"/>
              <a:gd name="connsiteY26" fmla="*/ 39 h 10226"/>
              <a:gd name="connsiteX27" fmla="*/ 2004 w 10289"/>
              <a:gd name="connsiteY27" fmla="*/ 159 h 10226"/>
              <a:gd name="connsiteX28" fmla="*/ 2023 w 10289"/>
              <a:gd name="connsiteY28" fmla="*/ 173 h 10226"/>
              <a:gd name="connsiteX29" fmla="*/ 2107 w 10289"/>
              <a:gd name="connsiteY29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3912 w 10289"/>
              <a:gd name="connsiteY6" fmla="*/ 5503 h 10226"/>
              <a:gd name="connsiteX7" fmla="*/ 4247 w 10289"/>
              <a:gd name="connsiteY7" fmla="*/ 5922 h 10226"/>
              <a:gd name="connsiteX8" fmla="*/ 4909 w 10289"/>
              <a:gd name="connsiteY8" fmla="*/ 6641 h 10226"/>
              <a:gd name="connsiteX9" fmla="*/ 5180 w 10289"/>
              <a:gd name="connsiteY9" fmla="*/ 6911 h 10226"/>
              <a:gd name="connsiteX10" fmla="*/ 5349 w 10289"/>
              <a:gd name="connsiteY10" fmla="*/ 7079 h 10226"/>
              <a:gd name="connsiteX11" fmla="*/ 5625 w 10289"/>
              <a:gd name="connsiteY11" fmla="*/ 7315 h 10226"/>
              <a:gd name="connsiteX12" fmla="*/ 6033 w 10289"/>
              <a:gd name="connsiteY12" fmla="*/ 7646 h 10226"/>
              <a:gd name="connsiteX13" fmla="*/ 6426 w 10289"/>
              <a:gd name="connsiteY13" fmla="*/ 7904 h 10226"/>
              <a:gd name="connsiteX14" fmla="*/ 6937 w 10289"/>
              <a:gd name="connsiteY14" fmla="*/ 8239 h 10226"/>
              <a:gd name="connsiteX15" fmla="*/ 7241 w 10289"/>
              <a:gd name="connsiteY15" fmla="*/ 8414 h 10226"/>
              <a:gd name="connsiteX16" fmla="*/ 7979 w 10289"/>
              <a:gd name="connsiteY16" fmla="*/ 8764 h 10226"/>
              <a:gd name="connsiteX17" fmla="*/ 8806 w 10289"/>
              <a:gd name="connsiteY17" fmla="*/ 9104 h 10226"/>
              <a:gd name="connsiteX18" fmla="*/ 9586 w 10289"/>
              <a:gd name="connsiteY18" fmla="*/ 9344 h 10226"/>
              <a:gd name="connsiteX19" fmla="*/ 10131 w 10289"/>
              <a:gd name="connsiteY19" fmla="*/ 9492 h 10226"/>
              <a:gd name="connsiteX20" fmla="*/ 10257 w 10289"/>
              <a:gd name="connsiteY20" fmla="*/ 9603 h 10226"/>
              <a:gd name="connsiteX21" fmla="*/ 9573 w 10289"/>
              <a:gd name="connsiteY21" fmla="*/ 10226 h 10226"/>
              <a:gd name="connsiteX22" fmla="*/ 54 w 10289"/>
              <a:gd name="connsiteY22" fmla="*/ 10226 h 10226"/>
              <a:gd name="connsiteX23" fmla="*/ 0 w 10289"/>
              <a:gd name="connsiteY23" fmla="*/ 1714 h 10226"/>
              <a:gd name="connsiteX24" fmla="*/ 577 w 10289"/>
              <a:gd name="connsiteY24" fmla="*/ 940 h 10226"/>
              <a:gd name="connsiteX25" fmla="*/ 1117 w 10289"/>
              <a:gd name="connsiteY25" fmla="*/ 483 h 10226"/>
              <a:gd name="connsiteX26" fmla="*/ 1590 w 10289"/>
              <a:gd name="connsiteY26" fmla="*/ 31 h 10226"/>
              <a:gd name="connsiteX27" fmla="*/ 1912 w 10289"/>
              <a:gd name="connsiteY27" fmla="*/ 39 h 10226"/>
              <a:gd name="connsiteX28" fmla="*/ 2004 w 10289"/>
              <a:gd name="connsiteY28" fmla="*/ 159 h 10226"/>
              <a:gd name="connsiteX29" fmla="*/ 2023 w 10289"/>
              <a:gd name="connsiteY29" fmla="*/ 173 h 10226"/>
              <a:gd name="connsiteX30" fmla="*/ 2107 w 10289"/>
              <a:gd name="connsiteY30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3056 w 10289"/>
              <a:gd name="connsiteY3" fmla="*/ 4135 h 10226"/>
              <a:gd name="connsiteX4" fmla="*/ 3259 w 10289"/>
              <a:gd name="connsiteY4" fmla="*/ 4471 h 10226"/>
              <a:gd name="connsiteX5" fmla="*/ 3622 w 10289"/>
              <a:gd name="connsiteY5" fmla="*/ 5078 h 10226"/>
              <a:gd name="connsiteX6" fmla="*/ 3912 w 10289"/>
              <a:gd name="connsiteY6" fmla="*/ 5503 h 10226"/>
              <a:gd name="connsiteX7" fmla="*/ 4247 w 10289"/>
              <a:gd name="connsiteY7" fmla="*/ 5922 h 10226"/>
              <a:gd name="connsiteX8" fmla="*/ 4527 w 10289"/>
              <a:gd name="connsiteY8" fmla="*/ 6230 h 10226"/>
              <a:gd name="connsiteX9" fmla="*/ 4909 w 10289"/>
              <a:gd name="connsiteY9" fmla="*/ 6641 h 10226"/>
              <a:gd name="connsiteX10" fmla="*/ 5180 w 10289"/>
              <a:gd name="connsiteY10" fmla="*/ 6911 h 10226"/>
              <a:gd name="connsiteX11" fmla="*/ 5349 w 10289"/>
              <a:gd name="connsiteY11" fmla="*/ 7079 h 10226"/>
              <a:gd name="connsiteX12" fmla="*/ 5625 w 10289"/>
              <a:gd name="connsiteY12" fmla="*/ 7315 h 10226"/>
              <a:gd name="connsiteX13" fmla="*/ 6033 w 10289"/>
              <a:gd name="connsiteY13" fmla="*/ 7646 h 10226"/>
              <a:gd name="connsiteX14" fmla="*/ 6426 w 10289"/>
              <a:gd name="connsiteY14" fmla="*/ 7904 h 10226"/>
              <a:gd name="connsiteX15" fmla="*/ 6937 w 10289"/>
              <a:gd name="connsiteY15" fmla="*/ 8239 h 10226"/>
              <a:gd name="connsiteX16" fmla="*/ 7241 w 10289"/>
              <a:gd name="connsiteY16" fmla="*/ 8414 h 10226"/>
              <a:gd name="connsiteX17" fmla="*/ 7979 w 10289"/>
              <a:gd name="connsiteY17" fmla="*/ 8764 h 10226"/>
              <a:gd name="connsiteX18" fmla="*/ 8806 w 10289"/>
              <a:gd name="connsiteY18" fmla="*/ 9104 h 10226"/>
              <a:gd name="connsiteX19" fmla="*/ 9586 w 10289"/>
              <a:gd name="connsiteY19" fmla="*/ 9344 h 10226"/>
              <a:gd name="connsiteX20" fmla="*/ 10131 w 10289"/>
              <a:gd name="connsiteY20" fmla="*/ 9492 h 10226"/>
              <a:gd name="connsiteX21" fmla="*/ 10257 w 10289"/>
              <a:gd name="connsiteY21" fmla="*/ 9603 h 10226"/>
              <a:gd name="connsiteX22" fmla="*/ 9573 w 10289"/>
              <a:gd name="connsiteY22" fmla="*/ 10226 h 10226"/>
              <a:gd name="connsiteX23" fmla="*/ 54 w 10289"/>
              <a:gd name="connsiteY23" fmla="*/ 10226 h 10226"/>
              <a:gd name="connsiteX24" fmla="*/ 0 w 10289"/>
              <a:gd name="connsiteY24" fmla="*/ 1714 h 10226"/>
              <a:gd name="connsiteX25" fmla="*/ 577 w 10289"/>
              <a:gd name="connsiteY25" fmla="*/ 940 h 10226"/>
              <a:gd name="connsiteX26" fmla="*/ 1117 w 10289"/>
              <a:gd name="connsiteY26" fmla="*/ 483 h 10226"/>
              <a:gd name="connsiteX27" fmla="*/ 1590 w 10289"/>
              <a:gd name="connsiteY27" fmla="*/ 31 h 10226"/>
              <a:gd name="connsiteX28" fmla="*/ 1912 w 10289"/>
              <a:gd name="connsiteY28" fmla="*/ 39 h 10226"/>
              <a:gd name="connsiteX29" fmla="*/ 2004 w 10289"/>
              <a:gd name="connsiteY29" fmla="*/ 159 h 10226"/>
              <a:gd name="connsiteX30" fmla="*/ 2023 w 10289"/>
              <a:gd name="connsiteY30" fmla="*/ 173 h 10226"/>
              <a:gd name="connsiteX31" fmla="*/ 2107 w 10289"/>
              <a:gd name="connsiteY31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56 w 10289"/>
              <a:gd name="connsiteY4" fmla="*/ 4135 h 10226"/>
              <a:gd name="connsiteX5" fmla="*/ 3259 w 10289"/>
              <a:gd name="connsiteY5" fmla="*/ 4471 h 10226"/>
              <a:gd name="connsiteX6" fmla="*/ 3622 w 10289"/>
              <a:gd name="connsiteY6" fmla="*/ 5078 h 10226"/>
              <a:gd name="connsiteX7" fmla="*/ 3912 w 10289"/>
              <a:gd name="connsiteY7" fmla="*/ 5503 h 10226"/>
              <a:gd name="connsiteX8" fmla="*/ 4247 w 10289"/>
              <a:gd name="connsiteY8" fmla="*/ 5922 h 10226"/>
              <a:gd name="connsiteX9" fmla="*/ 4527 w 10289"/>
              <a:gd name="connsiteY9" fmla="*/ 6230 h 10226"/>
              <a:gd name="connsiteX10" fmla="*/ 4909 w 10289"/>
              <a:gd name="connsiteY10" fmla="*/ 6641 h 10226"/>
              <a:gd name="connsiteX11" fmla="*/ 5180 w 10289"/>
              <a:gd name="connsiteY11" fmla="*/ 6911 h 10226"/>
              <a:gd name="connsiteX12" fmla="*/ 5349 w 10289"/>
              <a:gd name="connsiteY12" fmla="*/ 7079 h 10226"/>
              <a:gd name="connsiteX13" fmla="*/ 5625 w 10289"/>
              <a:gd name="connsiteY13" fmla="*/ 7315 h 10226"/>
              <a:gd name="connsiteX14" fmla="*/ 6033 w 10289"/>
              <a:gd name="connsiteY14" fmla="*/ 7646 h 10226"/>
              <a:gd name="connsiteX15" fmla="*/ 6426 w 10289"/>
              <a:gd name="connsiteY15" fmla="*/ 7904 h 10226"/>
              <a:gd name="connsiteX16" fmla="*/ 6937 w 10289"/>
              <a:gd name="connsiteY16" fmla="*/ 8239 h 10226"/>
              <a:gd name="connsiteX17" fmla="*/ 7241 w 10289"/>
              <a:gd name="connsiteY17" fmla="*/ 8414 h 10226"/>
              <a:gd name="connsiteX18" fmla="*/ 7979 w 10289"/>
              <a:gd name="connsiteY18" fmla="*/ 8764 h 10226"/>
              <a:gd name="connsiteX19" fmla="*/ 8806 w 10289"/>
              <a:gd name="connsiteY19" fmla="*/ 9104 h 10226"/>
              <a:gd name="connsiteX20" fmla="*/ 9586 w 10289"/>
              <a:gd name="connsiteY20" fmla="*/ 9344 h 10226"/>
              <a:gd name="connsiteX21" fmla="*/ 10131 w 10289"/>
              <a:gd name="connsiteY21" fmla="*/ 9492 h 10226"/>
              <a:gd name="connsiteX22" fmla="*/ 10257 w 10289"/>
              <a:gd name="connsiteY22" fmla="*/ 9603 h 10226"/>
              <a:gd name="connsiteX23" fmla="*/ 9573 w 10289"/>
              <a:gd name="connsiteY23" fmla="*/ 10226 h 10226"/>
              <a:gd name="connsiteX24" fmla="*/ 54 w 10289"/>
              <a:gd name="connsiteY24" fmla="*/ 10226 h 10226"/>
              <a:gd name="connsiteX25" fmla="*/ 0 w 10289"/>
              <a:gd name="connsiteY25" fmla="*/ 1714 h 10226"/>
              <a:gd name="connsiteX26" fmla="*/ 577 w 10289"/>
              <a:gd name="connsiteY26" fmla="*/ 940 h 10226"/>
              <a:gd name="connsiteX27" fmla="*/ 1117 w 10289"/>
              <a:gd name="connsiteY27" fmla="*/ 483 h 10226"/>
              <a:gd name="connsiteX28" fmla="*/ 1590 w 10289"/>
              <a:gd name="connsiteY28" fmla="*/ 31 h 10226"/>
              <a:gd name="connsiteX29" fmla="*/ 1912 w 10289"/>
              <a:gd name="connsiteY29" fmla="*/ 39 h 10226"/>
              <a:gd name="connsiteX30" fmla="*/ 2004 w 10289"/>
              <a:gd name="connsiteY30" fmla="*/ 159 h 10226"/>
              <a:gd name="connsiteX31" fmla="*/ 2023 w 10289"/>
              <a:gd name="connsiteY31" fmla="*/ 173 h 10226"/>
              <a:gd name="connsiteX32" fmla="*/ 2107 w 10289"/>
              <a:gd name="connsiteY32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622 w 10289"/>
              <a:gd name="connsiteY6" fmla="*/ 5078 h 10226"/>
              <a:gd name="connsiteX7" fmla="*/ 3912 w 10289"/>
              <a:gd name="connsiteY7" fmla="*/ 5503 h 10226"/>
              <a:gd name="connsiteX8" fmla="*/ 4247 w 10289"/>
              <a:gd name="connsiteY8" fmla="*/ 5922 h 10226"/>
              <a:gd name="connsiteX9" fmla="*/ 4527 w 10289"/>
              <a:gd name="connsiteY9" fmla="*/ 6230 h 10226"/>
              <a:gd name="connsiteX10" fmla="*/ 4909 w 10289"/>
              <a:gd name="connsiteY10" fmla="*/ 6641 h 10226"/>
              <a:gd name="connsiteX11" fmla="*/ 5180 w 10289"/>
              <a:gd name="connsiteY11" fmla="*/ 6911 h 10226"/>
              <a:gd name="connsiteX12" fmla="*/ 5349 w 10289"/>
              <a:gd name="connsiteY12" fmla="*/ 7079 h 10226"/>
              <a:gd name="connsiteX13" fmla="*/ 5625 w 10289"/>
              <a:gd name="connsiteY13" fmla="*/ 7315 h 10226"/>
              <a:gd name="connsiteX14" fmla="*/ 6033 w 10289"/>
              <a:gd name="connsiteY14" fmla="*/ 7646 h 10226"/>
              <a:gd name="connsiteX15" fmla="*/ 6426 w 10289"/>
              <a:gd name="connsiteY15" fmla="*/ 7904 h 10226"/>
              <a:gd name="connsiteX16" fmla="*/ 6937 w 10289"/>
              <a:gd name="connsiteY16" fmla="*/ 8239 h 10226"/>
              <a:gd name="connsiteX17" fmla="*/ 7241 w 10289"/>
              <a:gd name="connsiteY17" fmla="*/ 8414 h 10226"/>
              <a:gd name="connsiteX18" fmla="*/ 7979 w 10289"/>
              <a:gd name="connsiteY18" fmla="*/ 8764 h 10226"/>
              <a:gd name="connsiteX19" fmla="*/ 8806 w 10289"/>
              <a:gd name="connsiteY19" fmla="*/ 9104 h 10226"/>
              <a:gd name="connsiteX20" fmla="*/ 9586 w 10289"/>
              <a:gd name="connsiteY20" fmla="*/ 9344 h 10226"/>
              <a:gd name="connsiteX21" fmla="*/ 10131 w 10289"/>
              <a:gd name="connsiteY21" fmla="*/ 9492 h 10226"/>
              <a:gd name="connsiteX22" fmla="*/ 10257 w 10289"/>
              <a:gd name="connsiteY22" fmla="*/ 9603 h 10226"/>
              <a:gd name="connsiteX23" fmla="*/ 9573 w 10289"/>
              <a:gd name="connsiteY23" fmla="*/ 10226 h 10226"/>
              <a:gd name="connsiteX24" fmla="*/ 54 w 10289"/>
              <a:gd name="connsiteY24" fmla="*/ 10226 h 10226"/>
              <a:gd name="connsiteX25" fmla="*/ 0 w 10289"/>
              <a:gd name="connsiteY25" fmla="*/ 1714 h 10226"/>
              <a:gd name="connsiteX26" fmla="*/ 577 w 10289"/>
              <a:gd name="connsiteY26" fmla="*/ 940 h 10226"/>
              <a:gd name="connsiteX27" fmla="*/ 1117 w 10289"/>
              <a:gd name="connsiteY27" fmla="*/ 483 h 10226"/>
              <a:gd name="connsiteX28" fmla="*/ 1590 w 10289"/>
              <a:gd name="connsiteY28" fmla="*/ 31 h 10226"/>
              <a:gd name="connsiteX29" fmla="*/ 1912 w 10289"/>
              <a:gd name="connsiteY29" fmla="*/ 39 h 10226"/>
              <a:gd name="connsiteX30" fmla="*/ 2004 w 10289"/>
              <a:gd name="connsiteY30" fmla="*/ 159 h 10226"/>
              <a:gd name="connsiteX31" fmla="*/ 2023 w 10289"/>
              <a:gd name="connsiteY31" fmla="*/ 173 h 10226"/>
              <a:gd name="connsiteX32" fmla="*/ 2107 w 10289"/>
              <a:gd name="connsiteY32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423 w 10289"/>
              <a:gd name="connsiteY6" fmla="*/ 4762 h 10226"/>
              <a:gd name="connsiteX7" fmla="*/ 3622 w 10289"/>
              <a:gd name="connsiteY7" fmla="*/ 5078 h 10226"/>
              <a:gd name="connsiteX8" fmla="*/ 3912 w 10289"/>
              <a:gd name="connsiteY8" fmla="*/ 5503 h 10226"/>
              <a:gd name="connsiteX9" fmla="*/ 4247 w 10289"/>
              <a:gd name="connsiteY9" fmla="*/ 5922 h 10226"/>
              <a:gd name="connsiteX10" fmla="*/ 4527 w 10289"/>
              <a:gd name="connsiteY10" fmla="*/ 6230 h 10226"/>
              <a:gd name="connsiteX11" fmla="*/ 4909 w 10289"/>
              <a:gd name="connsiteY11" fmla="*/ 6641 h 10226"/>
              <a:gd name="connsiteX12" fmla="*/ 5180 w 10289"/>
              <a:gd name="connsiteY12" fmla="*/ 6911 h 10226"/>
              <a:gd name="connsiteX13" fmla="*/ 5349 w 10289"/>
              <a:gd name="connsiteY13" fmla="*/ 7079 h 10226"/>
              <a:gd name="connsiteX14" fmla="*/ 5625 w 10289"/>
              <a:gd name="connsiteY14" fmla="*/ 7315 h 10226"/>
              <a:gd name="connsiteX15" fmla="*/ 6033 w 10289"/>
              <a:gd name="connsiteY15" fmla="*/ 7646 h 10226"/>
              <a:gd name="connsiteX16" fmla="*/ 6426 w 10289"/>
              <a:gd name="connsiteY16" fmla="*/ 7904 h 10226"/>
              <a:gd name="connsiteX17" fmla="*/ 6937 w 10289"/>
              <a:gd name="connsiteY17" fmla="*/ 8239 h 10226"/>
              <a:gd name="connsiteX18" fmla="*/ 7241 w 10289"/>
              <a:gd name="connsiteY18" fmla="*/ 8414 h 10226"/>
              <a:gd name="connsiteX19" fmla="*/ 7979 w 10289"/>
              <a:gd name="connsiteY19" fmla="*/ 8764 h 10226"/>
              <a:gd name="connsiteX20" fmla="*/ 8806 w 10289"/>
              <a:gd name="connsiteY20" fmla="*/ 9104 h 10226"/>
              <a:gd name="connsiteX21" fmla="*/ 9586 w 10289"/>
              <a:gd name="connsiteY21" fmla="*/ 9344 h 10226"/>
              <a:gd name="connsiteX22" fmla="*/ 10131 w 10289"/>
              <a:gd name="connsiteY22" fmla="*/ 9492 h 10226"/>
              <a:gd name="connsiteX23" fmla="*/ 10257 w 10289"/>
              <a:gd name="connsiteY23" fmla="*/ 9603 h 10226"/>
              <a:gd name="connsiteX24" fmla="*/ 9573 w 10289"/>
              <a:gd name="connsiteY24" fmla="*/ 10226 h 10226"/>
              <a:gd name="connsiteX25" fmla="*/ 54 w 10289"/>
              <a:gd name="connsiteY25" fmla="*/ 10226 h 10226"/>
              <a:gd name="connsiteX26" fmla="*/ 0 w 10289"/>
              <a:gd name="connsiteY26" fmla="*/ 1714 h 10226"/>
              <a:gd name="connsiteX27" fmla="*/ 577 w 10289"/>
              <a:gd name="connsiteY27" fmla="*/ 940 h 10226"/>
              <a:gd name="connsiteX28" fmla="*/ 1117 w 10289"/>
              <a:gd name="connsiteY28" fmla="*/ 483 h 10226"/>
              <a:gd name="connsiteX29" fmla="*/ 1590 w 10289"/>
              <a:gd name="connsiteY29" fmla="*/ 31 h 10226"/>
              <a:gd name="connsiteX30" fmla="*/ 1912 w 10289"/>
              <a:gd name="connsiteY30" fmla="*/ 39 h 10226"/>
              <a:gd name="connsiteX31" fmla="*/ 2004 w 10289"/>
              <a:gd name="connsiteY31" fmla="*/ 159 h 10226"/>
              <a:gd name="connsiteX32" fmla="*/ 2023 w 10289"/>
              <a:gd name="connsiteY32" fmla="*/ 173 h 10226"/>
              <a:gd name="connsiteX33" fmla="*/ 2107 w 10289"/>
              <a:gd name="connsiteY33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423 w 10289"/>
              <a:gd name="connsiteY6" fmla="*/ 4762 h 10226"/>
              <a:gd name="connsiteX7" fmla="*/ 3635 w 10289"/>
              <a:gd name="connsiteY7" fmla="*/ 5065 h 10226"/>
              <a:gd name="connsiteX8" fmla="*/ 3912 w 10289"/>
              <a:gd name="connsiteY8" fmla="*/ 5503 h 10226"/>
              <a:gd name="connsiteX9" fmla="*/ 4247 w 10289"/>
              <a:gd name="connsiteY9" fmla="*/ 5922 h 10226"/>
              <a:gd name="connsiteX10" fmla="*/ 4527 w 10289"/>
              <a:gd name="connsiteY10" fmla="*/ 6230 h 10226"/>
              <a:gd name="connsiteX11" fmla="*/ 4909 w 10289"/>
              <a:gd name="connsiteY11" fmla="*/ 6641 h 10226"/>
              <a:gd name="connsiteX12" fmla="*/ 5180 w 10289"/>
              <a:gd name="connsiteY12" fmla="*/ 6911 h 10226"/>
              <a:gd name="connsiteX13" fmla="*/ 5349 w 10289"/>
              <a:gd name="connsiteY13" fmla="*/ 7079 h 10226"/>
              <a:gd name="connsiteX14" fmla="*/ 5625 w 10289"/>
              <a:gd name="connsiteY14" fmla="*/ 7315 h 10226"/>
              <a:gd name="connsiteX15" fmla="*/ 6033 w 10289"/>
              <a:gd name="connsiteY15" fmla="*/ 7646 h 10226"/>
              <a:gd name="connsiteX16" fmla="*/ 6426 w 10289"/>
              <a:gd name="connsiteY16" fmla="*/ 7904 h 10226"/>
              <a:gd name="connsiteX17" fmla="*/ 6937 w 10289"/>
              <a:gd name="connsiteY17" fmla="*/ 8239 h 10226"/>
              <a:gd name="connsiteX18" fmla="*/ 7241 w 10289"/>
              <a:gd name="connsiteY18" fmla="*/ 8414 h 10226"/>
              <a:gd name="connsiteX19" fmla="*/ 7979 w 10289"/>
              <a:gd name="connsiteY19" fmla="*/ 8764 h 10226"/>
              <a:gd name="connsiteX20" fmla="*/ 8806 w 10289"/>
              <a:gd name="connsiteY20" fmla="*/ 9104 h 10226"/>
              <a:gd name="connsiteX21" fmla="*/ 9586 w 10289"/>
              <a:gd name="connsiteY21" fmla="*/ 9344 h 10226"/>
              <a:gd name="connsiteX22" fmla="*/ 10131 w 10289"/>
              <a:gd name="connsiteY22" fmla="*/ 9492 h 10226"/>
              <a:gd name="connsiteX23" fmla="*/ 10257 w 10289"/>
              <a:gd name="connsiteY23" fmla="*/ 9603 h 10226"/>
              <a:gd name="connsiteX24" fmla="*/ 9573 w 10289"/>
              <a:gd name="connsiteY24" fmla="*/ 10226 h 10226"/>
              <a:gd name="connsiteX25" fmla="*/ 54 w 10289"/>
              <a:gd name="connsiteY25" fmla="*/ 10226 h 10226"/>
              <a:gd name="connsiteX26" fmla="*/ 0 w 10289"/>
              <a:gd name="connsiteY26" fmla="*/ 1714 h 10226"/>
              <a:gd name="connsiteX27" fmla="*/ 577 w 10289"/>
              <a:gd name="connsiteY27" fmla="*/ 940 h 10226"/>
              <a:gd name="connsiteX28" fmla="*/ 1117 w 10289"/>
              <a:gd name="connsiteY28" fmla="*/ 483 h 10226"/>
              <a:gd name="connsiteX29" fmla="*/ 1590 w 10289"/>
              <a:gd name="connsiteY29" fmla="*/ 31 h 10226"/>
              <a:gd name="connsiteX30" fmla="*/ 1912 w 10289"/>
              <a:gd name="connsiteY30" fmla="*/ 39 h 10226"/>
              <a:gd name="connsiteX31" fmla="*/ 2004 w 10289"/>
              <a:gd name="connsiteY31" fmla="*/ 159 h 10226"/>
              <a:gd name="connsiteX32" fmla="*/ 2023 w 10289"/>
              <a:gd name="connsiteY32" fmla="*/ 173 h 10226"/>
              <a:gd name="connsiteX33" fmla="*/ 2107 w 10289"/>
              <a:gd name="connsiteY33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423 w 10289"/>
              <a:gd name="connsiteY6" fmla="*/ 4762 h 10226"/>
              <a:gd name="connsiteX7" fmla="*/ 3635 w 10289"/>
              <a:gd name="connsiteY7" fmla="*/ 5065 h 10226"/>
              <a:gd name="connsiteX8" fmla="*/ 3912 w 10289"/>
              <a:gd name="connsiteY8" fmla="*/ 5503 h 10226"/>
              <a:gd name="connsiteX9" fmla="*/ 4247 w 10289"/>
              <a:gd name="connsiteY9" fmla="*/ 5922 h 10226"/>
              <a:gd name="connsiteX10" fmla="*/ 4527 w 10289"/>
              <a:gd name="connsiteY10" fmla="*/ 6230 h 10226"/>
              <a:gd name="connsiteX11" fmla="*/ 4909 w 10289"/>
              <a:gd name="connsiteY11" fmla="*/ 6641 h 10226"/>
              <a:gd name="connsiteX12" fmla="*/ 5180 w 10289"/>
              <a:gd name="connsiteY12" fmla="*/ 6911 h 10226"/>
              <a:gd name="connsiteX13" fmla="*/ 5349 w 10289"/>
              <a:gd name="connsiteY13" fmla="*/ 7079 h 10226"/>
              <a:gd name="connsiteX14" fmla="*/ 5625 w 10289"/>
              <a:gd name="connsiteY14" fmla="*/ 7315 h 10226"/>
              <a:gd name="connsiteX15" fmla="*/ 6033 w 10289"/>
              <a:gd name="connsiteY15" fmla="*/ 7619 h 10226"/>
              <a:gd name="connsiteX16" fmla="*/ 6426 w 10289"/>
              <a:gd name="connsiteY16" fmla="*/ 7904 h 10226"/>
              <a:gd name="connsiteX17" fmla="*/ 6937 w 10289"/>
              <a:gd name="connsiteY17" fmla="*/ 8239 h 10226"/>
              <a:gd name="connsiteX18" fmla="*/ 7241 w 10289"/>
              <a:gd name="connsiteY18" fmla="*/ 8414 h 10226"/>
              <a:gd name="connsiteX19" fmla="*/ 7979 w 10289"/>
              <a:gd name="connsiteY19" fmla="*/ 8764 h 10226"/>
              <a:gd name="connsiteX20" fmla="*/ 8806 w 10289"/>
              <a:gd name="connsiteY20" fmla="*/ 9104 h 10226"/>
              <a:gd name="connsiteX21" fmla="*/ 9586 w 10289"/>
              <a:gd name="connsiteY21" fmla="*/ 9344 h 10226"/>
              <a:gd name="connsiteX22" fmla="*/ 10131 w 10289"/>
              <a:gd name="connsiteY22" fmla="*/ 9492 h 10226"/>
              <a:gd name="connsiteX23" fmla="*/ 10257 w 10289"/>
              <a:gd name="connsiteY23" fmla="*/ 9603 h 10226"/>
              <a:gd name="connsiteX24" fmla="*/ 9573 w 10289"/>
              <a:gd name="connsiteY24" fmla="*/ 10226 h 10226"/>
              <a:gd name="connsiteX25" fmla="*/ 54 w 10289"/>
              <a:gd name="connsiteY25" fmla="*/ 10226 h 10226"/>
              <a:gd name="connsiteX26" fmla="*/ 0 w 10289"/>
              <a:gd name="connsiteY26" fmla="*/ 1714 h 10226"/>
              <a:gd name="connsiteX27" fmla="*/ 577 w 10289"/>
              <a:gd name="connsiteY27" fmla="*/ 940 h 10226"/>
              <a:gd name="connsiteX28" fmla="*/ 1117 w 10289"/>
              <a:gd name="connsiteY28" fmla="*/ 483 h 10226"/>
              <a:gd name="connsiteX29" fmla="*/ 1590 w 10289"/>
              <a:gd name="connsiteY29" fmla="*/ 31 h 10226"/>
              <a:gd name="connsiteX30" fmla="*/ 1912 w 10289"/>
              <a:gd name="connsiteY30" fmla="*/ 39 h 10226"/>
              <a:gd name="connsiteX31" fmla="*/ 2004 w 10289"/>
              <a:gd name="connsiteY31" fmla="*/ 159 h 10226"/>
              <a:gd name="connsiteX32" fmla="*/ 2023 w 10289"/>
              <a:gd name="connsiteY32" fmla="*/ 173 h 10226"/>
              <a:gd name="connsiteX33" fmla="*/ 2107 w 10289"/>
              <a:gd name="connsiteY33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423 w 10289"/>
              <a:gd name="connsiteY6" fmla="*/ 4762 h 10226"/>
              <a:gd name="connsiteX7" fmla="*/ 3635 w 10289"/>
              <a:gd name="connsiteY7" fmla="*/ 5065 h 10226"/>
              <a:gd name="connsiteX8" fmla="*/ 3912 w 10289"/>
              <a:gd name="connsiteY8" fmla="*/ 5503 h 10226"/>
              <a:gd name="connsiteX9" fmla="*/ 4247 w 10289"/>
              <a:gd name="connsiteY9" fmla="*/ 5922 h 10226"/>
              <a:gd name="connsiteX10" fmla="*/ 4527 w 10289"/>
              <a:gd name="connsiteY10" fmla="*/ 6230 h 10226"/>
              <a:gd name="connsiteX11" fmla="*/ 4909 w 10289"/>
              <a:gd name="connsiteY11" fmla="*/ 6641 h 10226"/>
              <a:gd name="connsiteX12" fmla="*/ 5180 w 10289"/>
              <a:gd name="connsiteY12" fmla="*/ 6911 h 10226"/>
              <a:gd name="connsiteX13" fmla="*/ 5349 w 10289"/>
              <a:gd name="connsiteY13" fmla="*/ 7079 h 10226"/>
              <a:gd name="connsiteX14" fmla="*/ 5650 w 10289"/>
              <a:gd name="connsiteY14" fmla="*/ 7302 h 10226"/>
              <a:gd name="connsiteX15" fmla="*/ 6033 w 10289"/>
              <a:gd name="connsiteY15" fmla="*/ 7619 h 10226"/>
              <a:gd name="connsiteX16" fmla="*/ 6426 w 10289"/>
              <a:gd name="connsiteY16" fmla="*/ 7904 h 10226"/>
              <a:gd name="connsiteX17" fmla="*/ 6937 w 10289"/>
              <a:gd name="connsiteY17" fmla="*/ 8239 h 10226"/>
              <a:gd name="connsiteX18" fmla="*/ 7241 w 10289"/>
              <a:gd name="connsiteY18" fmla="*/ 8414 h 10226"/>
              <a:gd name="connsiteX19" fmla="*/ 7979 w 10289"/>
              <a:gd name="connsiteY19" fmla="*/ 8764 h 10226"/>
              <a:gd name="connsiteX20" fmla="*/ 8806 w 10289"/>
              <a:gd name="connsiteY20" fmla="*/ 9104 h 10226"/>
              <a:gd name="connsiteX21" fmla="*/ 9586 w 10289"/>
              <a:gd name="connsiteY21" fmla="*/ 9344 h 10226"/>
              <a:gd name="connsiteX22" fmla="*/ 10131 w 10289"/>
              <a:gd name="connsiteY22" fmla="*/ 9492 h 10226"/>
              <a:gd name="connsiteX23" fmla="*/ 10257 w 10289"/>
              <a:gd name="connsiteY23" fmla="*/ 9603 h 10226"/>
              <a:gd name="connsiteX24" fmla="*/ 9573 w 10289"/>
              <a:gd name="connsiteY24" fmla="*/ 10226 h 10226"/>
              <a:gd name="connsiteX25" fmla="*/ 54 w 10289"/>
              <a:gd name="connsiteY25" fmla="*/ 10226 h 10226"/>
              <a:gd name="connsiteX26" fmla="*/ 0 w 10289"/>
              <a:gd name="connsiteY26" fmla="*/ 1714 h 10226"/>
              <a:gd name="connsiteX27" fmla="*/ 577 w 10289"/>
              <a:gd name="connsiteY27" fmla="*/ 940 h 10226"/>
              <a:gd name="connsiteX28" fmla="*/ 1117 w 10289"/>
              <a:gd name="connsiteY28" fmla="*/ 483 h 10226"/>
              <a:gd name="connsiteX29" fmla="*/ 1590 w 10289"/>
              <a:gd name="connsiteY29" fmla="*/ 31 h 10226"/>
              <a:gd name="connsiteX30" fmla="*/ 1912 w 10289"/>
              <a:gd name="connsiteY30" fmla="*/ 39 h 10226"/>
              <a:gd name="connsiteX31" fmla="*/ 2004 w 10289"/>
              <a:gd name="connsiteY31" fmla="*/ 159 h 10226"/>
              <a:gd name="connsiteX32" fmla="*/ 2023 w 10289"/>
              <a:gd name="connsiteY32" fmla="*/ 173 h 10226"/>
              <a:gd name="connsiteX33" fmla="*/ 2107 w 10289"/>
              <a:gd name="connsiteY33" fmla="*/ 1004 h 10226"/>
              <a:gd name="connsiteX0" fmla="*/ 2230 w 10289"/>
              <a:gd name="connsiteY0" fmla="*/ 1911 h 10226"/>
              <a:gd name="connsiteX1" fmla="*/ 2387 w 10289"/>
              <a:gd name="connsiteY1" fmla="*/ 2504 h 10226"/>
              <a:gd name="connsiteX2" fmla="*/ 2628 w 10289"/>
              <a:gd name="connsiteY2" fmla="*/ 3182 h 10226"/>
              <a:gd name="connsiteX3" fmla="*/ 2820 w 10289"/>
              <a:gd name="connsiteY3" fmla="*/ 3616 h 10226"/>
              <a:gd name="connsiteX4" fmla="*/ 3069 w 10289"/>
              <a:gd name="connsiteY4" fmla="*/ 4135 h 10226"/>
              <a:gd name="connsiteX5" fmla="*/ 3259 w 10289"/>
              <a:gd name="connsiteY5" fmla="*/ 4471 h 10226"/>
              <a:gd name="connsiteX6" fmla="*/ 3423 w 10289"/>
              <a:gd name="connsiteY6" fmla="*/ 4762 h 10226"/>
              <a:gd name="connsiteX7" fmla="*/ 3635 w 10289"/>
              <a:gd name="connsiteY7" fmla="*/ 5065 h 10226"/>
              <a:gd name="connsiteX8" fmla="*/ 3912 w 10289"/>
              <a:gd name="connsiteY8" fmla="*/ 5503 h 10226"/>
              <a:gd name="connsiteX9" fmla="*/ 4247 w 10289"/>
              <a:gd name="connsiteY9" fmla="*/ 5922 h 10226"/>
              <a:gd name="connsiteX10" fmla="*/ 4527 w 10289"/>
              <a:gd name="connsiteY10" fmla="*/ 6230 h 10226"/>
              <a:gd name="connsiteX11" fmla="*/ 4909 w 10289"/>
              <a:gd name="connsiteY11" fmla="*/ 6641 h 10226"/>
              <a:gd name="connsiteX12" fmla="*/ 5180 w 10289"/>
              <a:gd name="connsiteY12" fmla="*/ 6911 h 10226"/>
              <a:gd name="connsiteX13" fmla="*/ 5349 w 10289"/>
              <a:gd name="connsiteY13" fmla="*/ 7079 h 10226"/>
              <a:gd name="connsiteX14" fmla="*/ 5650 w 10289"/>
              <a:gd name="connsiteY14" fmla="*/ 7302 h 10226"/>
              <a:gd name="connsiteX15" fmla="*/ 6033 w 10289"/>
              <a:gd name="connsiteY15" fmla="*/ 7619 h 10226"/>
              <a:gd name="connsiteX16" fmla="*/ 6426 w 10289"/>
              <a:gd name="connsiteY16" fmla="*/ 7904 h 10226"/>
              <a:gd name="connsiteX17" fmla="*/ 6950 w 10289"/>
              <a:gd name="connsiteY17" fmla="*/ 8239 h 10226"/>
              <a:gd name="connsiteX18" fmla="*/ 7241 w 10289"/>
              <a:gd name="connsiteY18" fmla="*/ 8414 h 10226"/>
              <a:gd name="connsiteX19" fmla="*/ 7979 w 10289"/>
              <a:gd name="connsiteY19" fmla="*/ 8764 h 10226"/>
              <a:gd name="connsiteX20" fmla="*/ 8806 w 10289"/>
              <a:gd name="connsiteY20" fmla="*/ 9104 h 10226"/>
              <a:gd name="connsiteX21" fmla="*/ 9586 w 10289"/>
              <a:gd name="connsiteY21" fmla="*/ 9344 h 10226"/>
              <a:gd name="connsiteX22" fmla="*/ 10131 w 10289"/>
              <a:gd name="connsiteY22" fmla="*/ 9492 h 10226"/>
              <a:gd name="connsiteX23" fmla="*/ 10257 w 10289"/>
              <a:gd name="connsiteY23" fmla="*/ 9603 h 10226"/>
              <a:gd name="connsiteX24" fmla="*/ 9573 w 10289"/>
              <a:gd name="connsiteY24" fmla="*/ 10226 h 10226"/>
              <a:gd name="connsiteX25" fmla="*/ 54 w 10289"/>
              <a:gd name="connsiteY25" fmla="*/ 10226 h 10226"/>
              <a:gd name="connsiteX26" fmla="*/ 0 w 10289"/>
              <a:gd name="connsiteY26" fmla="*/ 1714 h 10226"/>
              <a:gd name="connsiteX27" fmla="*/ 577 w 10289"/>
              <a:gd name="connsiteY27" fmla="*/ 940 h 10226"/>
              <a:gd name="connsiteX28" fmla="*/ 1117 w 10289"/>
              <a:gd name="connsiteY28" fmla="*/ 483 h 10226"/>
              <a:gd name="connsiteX29" fmla="*/ 1590 w 10289"/>
              <a:gd name="connsiteY29" fmla="*/ 31 h 10226"/>
              <a:gd name="connsiteX30" fmla="*/ 1912 w 10289"/>
              <a:gd name="connsiteY30" fmla="*/ 39 h 10226"/>
              <a:gd name="connsiteX31" fmla="*/ 2004 w 10289"/>
              <a:gd name="connsiteY31" fmla="*/ 159 h 10226"/>
              <a:gd name="connsiteX32" fmla="*/ 2023 w 10289"/>
              <a:gd name="connsiteY32" fmla="*/ 173 h 10226"/>
              <a:gd name="connsiteX33" fmla="*/ 2107 w 10289"/>
              <a:gd name="connsiteY33" fmla="*/ 1004 h 1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289" h="10226">
                <a:moveTo>
                  <a:pt x="2230" y="1911"/>
                </a:moveTo>
                <a:cubicBezTo>
                  <a:pt x="2252" y="2010"/>
                  <a:pt x="2321" y="2292"/>
                  <a:pt x="2387" y="2504"/>
                </a:cubicBezTo>
                <a:cubicBezTo>
                  <a:pt x="2453" y="2716"/>
                  <a:pt x="2556" y="2997"/>
                  <a:pt x="2628" y="3182"/>
                </a:cubicBezTo>
                <a:cubicBezTo>
                  <a:pt x="2700" y="3367"/>
                  <a:pt x="2749" y="3457"/>
                  <a:pt x="2820" y="3616"/>
                </a:cubicBezTo>
                <a:cubicBezTo>
                  <a:pt x="2891" y="3775"/>
                  <a:pt x="2996" y="3992"/>
                  <a:pt x="3069" y="4135"/>
                </a:cubicBezTo>
                <a:cubicBezTo>
                  <a:pt x="3142" y="4278"/>
                  <a:pt x="3200" y="4367"/>
                  <a:pt x="3259" y="4471"/>
                </a:cubicBezTo>
                <a:cubicBezTo>
                  <a:pt x="3318" y="4576"/>
                  <a:pt x="3363" y="4661"/>
                  <a:pt x="3423" y="4762"/>
                </a:cubicBezTo>
                <a:cubicBezTo>
                  <a:pt x="3484" y="4863"/>
                  <a:pt x="3554" y="4942"/>
                  <a:pt x="3635" y="5065"/>
                </a:cubicBezTo>
                <a:lnTo>
                  <a:pt x="3912" y="5503"/>
                </a:lnTo>
                <a:lnTo>
                  <a:pt x="4247" y="5922"/>
                </a:lnTo>
                <a:cubicBezTo>
                  <a:pt x="4345" y="6043"/>
                  <a:pt x="4417" y="6110"/>
                  <a:pt x="4527" y="6230"/>
                </a:cubicBezTo>
                <a:cubicBezTo>
                  <a:pt x="4637" y="6350"/>
                  <a:pt x="4796" y="6528"/>
                  <a:pt x="4909" y="6641"/>
                </a:cubicBezTo>
                <a:cubicBezTo>
                  <a:pt x="5022" y="6755"/>
                  <a:pt x="5105" y="6838"/>
                  <a:pt x="5180" y="6911"/>
                </a:cubicBezTo>
                <a:cubicBezTo>
                  <a:pt x="5255" y="6984"/>
                  <a:pt x="5283" y="7021"/>
                  <a:pt x="5349" y="7079"/>
                </a:cubicBezTo>
                <a:cubicBezTo>
                  <a:pt x="5415" y="7137"/>
                  <a:pt x="5542" y="7210"/>
                  <a:pt x="5650" y="7302"/>
                </a:cubicBezTo>
                <a:cubicBezTo>
                  <a:pt x="5758" y="7394"/>
                  <a:pt x="5908" y="7521"/>
                  <a:pt x="6033" y="7619"/>
                </a:cubicBezTo>
                <a:cubicBezTo>
                  <a:pt x="6158" y="7717"/>
                  <a:pt x="6273" y="7801"/>
                  <a:pt x="6426" y="7904"/>
                </a:cubicBezTo>
                <a:cubicBezTo>
                  <a:pt x="6579" y="8007"/>
                  <a:pt x="6814" y="8154"/>
                  <a:pt x="6950" y="8239"/>
                </a:cubicBezTo>
                <a:cubicBezTo>
                  <a:pt x="7086" y="8324"/>
                  <a:pt x="7070" y="8327"/>
                  <a:pt x="7241" y="8414"/>
                </a:cubicBezTo>
                <a:cubicBezTo>
                  <a:pt x="7412" y="8501"/>
                  <a:pt x="7718" y="8649"/>
                  <a:pt x="7979" y="8764"/>
                </a:cubicBezTo>
                <a:cubicBezTo>
                  <a:pt x="8240" y="8879"/>
                  <a:pt x="8538" y="9007"/>
                  <a:pt x="8806" y="9104"/>
                </a:cubicBezTo>
                <a:cubicBezTo>
                  <a:pt x="9074" y="9201"/>
                  <a:pt x="9375" y="9279"/>
                  <a:pt x="9586" y="9344"/>
                </a:cubicBezTo>
                <a:cubicBezTo>
                  <a:pt x="9797" y="9409"/>
                  <a:pt x="10011" y="9449"/>
                  <a:pt x="10131" y="9492"/>
                </a:cubicBezTo>
                <a:cubicBezTo>
                  <a:pt x="10251" y="9535"/>
                  <a:pt x="10341" y="9481"/>
                  <a:pt x="10257" y="9603"/>
                </a:cubicBezTo>
                <a:lnTo>
                  <a:pt x="9573" y="10226"/>
                </a:lnTo>
                <a:lnTo>
                  <a:pt x="54" y="10226"/>
                </a:lnTo>
                <a:cubicBezTo>
                  <a:pt x="36" y="7389"/>
                  <a:pt x="18" y="4551"/>
                  <a:pt x="0" y="1714"/>
                </a:cubicBezTo>
                <a:cubicBezTo>
                  <a:pt x="46" y="38"/>
                  <a:pt x="389" y="1147"/>
                  <a:pt x="577" y="940"/>
                </a:cubicBezTo>
                <a:cubicBezTo>
                  <a:pt x="766" y="733"/>
                  <a:pt x="948" y="635"/>
                  <a:pt x="1117" y="483"/>
                </a:cubicBezTo>
                <a:cubicBezTo>
                  <a:pt x="1286" y="331"/>
                  <a:pt x="1451" y="96"/>
                  <a:pt x="1590" y="31"/>
                </a:cubicBezTo>
                <a:cubicBezTo>
                  <a:pt x="1729" y="-34"/>
                  <a:pt x="1843" y="18"/>
                  <a:pt x="1912" y="39"/>
                </a:cubicBezTo>
                <a:cubicBezTo>
                  <a:pt x="1943" y="79"/>
                  <a:pt x="1973" y="119"/>
                  <a:pt x="2004" y="159"/>
                </a:cubicBezTo>
                <a:cubicBezTo>
                  <a:pt x="2020" y="182"/>
                  <a:pt x="2002" y="30"/>
                  <a:pt x="2023" y="173"/>
                </a:cubicBezTo>
                <a:cubicBezTo>
                  <a:pt x="2044" y="316"/>
                  <a:pt x="2087" y="864"/>
                  <a:pt x="2107" y="1004"/>
                </a:cubicBezTo>
              </a:path>
            </a:pathLst>
          </a:custGeom>
          <a:gradFill rotWithShape="0">
            <a:gsLst>
              <a:gs pos="0">
                <a:srgbClr val="810000"/>
              </a:gs>
              <a:gs pos="100000">
                <a:srgbClr val="FFFFC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8369" name="Group 27"/>
          <p:cNvGrpSpPr>
            <a:grpSpLocks/>
          </p:cNvGrpSpPr>
          <p:nvPr/>
        </p:nvGrpSpPr>
        <p:grpSpPr bwMode="auto">
          <a:xfrm>
            <a:off x="1270000" y="1479550"/>
            <a:ext cx="4248150" cy="4321175"/>
            <a:chOff x="1066" y="1207"/>
            <a:chExt cx="2676" cy="2722"/>
          </a:xfrm>
        </p:grpSpPr>
        <p:sp>
          <p:nvSpPr>
            <p:cNvPr id="58393" name="Text Box 29"/>
            <p:cNvSpPr txBox="1">
              <a:spLocks noChangeArrowheads="1"/>
            </p:cNvSpPr>
            <p:nvPr/>
          </p:nvSpPr>
          <p:spPr bwMode="auto">
            <a:xfrm>
              <a:off x="3557" y="3629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58394" name="Text Box 30"/>
            <p:cNvSpPr txBox="1">
              <a:spLocks noChangeArrowheads="1"/>
            </p:cNvSpPr>
            <p:nvPr/>
          </p:nvSpPr>
          <p:spPr bwMode="auto">
            <a:xfrm>
              <a:off x="1066" y="1207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58395" name="Freeform 31"/>
            <p:cNvSpPr>
              <a:spLocks/>
            </p:cNvSpPr>
            <p:nvPr/>
          </p:nvSpPr>
          <p:spPr bwMode="auto">
            <a:xfrm>
              <a:off x="1156" y="1480"/>
              <a:ext cx="2347" cy="2264"/>
            </a:xfrm>
            <a:custGeom>
              <a:avLst/>
              <a:gdLst>
                <a:gd name="T0" fmla="*/ 0 w 3235"/>
                <a:gd name="T1" fmla="*/ 0 h 3184"/>
                <a:gd name="T2" fmla="*/ 0 w 3235"/>
                <a:gd name="T3" fmla="*/ 1609 h 3184"/>
                <a:gd name="T4" fmla="*/ 1702 w 3235"/>
                <a:gd name="T5" fmla="*/ 1609 h 3184"/>
                <a:gd name="T6" fmla="*/ 0 60000 65536"/>
                <a:gd name="T7" fmla="*/ 0 60000 65536"/>
                <a:gd name="T8" fmla="*/ 0 60000 65536"/>
                <a:gd name="T9" fmla="*/ 0 w 3235"/>
                <a:gd name="T10" fmla="*/ 0 h 3184"/>
                <a:gd name="T11" fmla="*/ 3235 w 3235"/>
                <a:gd name="T12" fmla="*/ 3184 h 3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5" h="3184">
                  <a:moveTo>
                    <a:pt x="0" y="0"/>
                  </a:moveTo>
                  <a:lnTo>
                    <a:pt x="0" y="3183"/>
                  </a:lnTo>
                  <a:lnTo>
                    <a:pt x="3234" y="318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4819" name="AutoShape 35"/>
          <p:cNvSpPr>
            <a:spLocks noChangeArrowheads="1"/>
          </p:cNvSpPr>
          <p:nvPr/>
        </p:nvSpPr>
        <p:spPr bwMode="auto">
          <a:xfrm>
            <a:off x="4467225" y="2206625"/>
            <a:ext cx="939800" cy="620713"/>
          </a:xfrm>
          <a:prstGeom prst="wedgeRoundRectCallout">
            <a:avLst>
              <a:gd name="adj1" fmla="val -43245"/>
              <a:gd name="adj2" fmla="val 86060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600">
                <a:latin typeface="Times New Roman" pitchFamily="18" charset="0"/>
                <a:cs typeface="Times New Roman" pitchFamily="18" charset="0"/>
              </a:rPr>
              <a:t>Better than </a:t>
            </a:r>
            <a:r>
              <a:rPr lang="en-GB" sz="16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GB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Continuity: an example </a:t>
            </a:r>
          </a:p>
        </p:txBody>
      </p:sp>
      <p:sp>
        <p:nvSpPr>
          <p:cNvPr id="5837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583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65E4BD-D02A-4E11-86EF-03D48FAFF6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5594504" y="1340487"/>
            <a:ext cx="3355118" cy="208047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5619750" y="1355725"/>
            <a:ext cx="290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Take consumption bundle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°</a:t>
            </a:r>
            <a:endParaRPr lang="en-GB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5619750" y="1614488"/>
            <a:ext cx="3273425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 Construct two other bundles,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1400" b="1" i="1" dirty="0"/>
              <a:t> with Less than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i="1" dirty="0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b="1" i="1" dirty="0"/>
              <a:t>with More</a:t>
            </a:r>
          </a:p>
        </p:txBody>
      </p:sp>
      <p:sp>
        <p:nvSpPr>
          <p:cNvPr id="374802" name="Rectangle 18"/>
          <p:cNvSpPr>
            <a:spLocks noChangeArrowheads="1"/>
          </p:cNvSpPr>
          <p:nvPr/>
        </p:nvSpPr>
        <p:spPr bwMode="auto">
          <a:xfrm>
            <a:off x="5619750" y="2133600"/>
            <a:ext cx="3273425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 There is a  set of points like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1400" b="1" i="1" dirty="0"/>
              <a:t> and a set like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5619750" y="2663825"/>
            <a:ext cx="2563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 Draw a path joining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GB" sz="1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74806" name="Rectangle 22"/>
          <p:cNvSpPr>
            <a:spLocks noChangeArrowheads="1"/>
          </p:cNvSpPr>
          <p:nvPr/>
        </p:nvSpPr>
        <p:spPr bwMode="auto">
          <a:xfrm>
            <a:off x="5619750" y="2976563"/>
            <a:ext cx="2563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If there’s no “jump”…</a:t>
            </a:r>
          </a:p>
        </p:txBody>
      </p:sp>
      <p:sp>
        <p:nvSpPr>
          <p:cNvPr id="374807" name="AutoShape 23"/>
          <p:cNvSpPr>
            <a:spLocks noChangeArrowheads="1"/>
          </p:cNvSpPr>
          <p:nvPr/>
        </p:nvSpPr>
        <p:spPr bwMode="auto">
          <a:xfrm>
            <a:off x="4094212" y="3861048"/>
            <a:ext cx="1485900" cy="498475"/>
          </a:xfrm>
          <a:prstGeom prst="wedgeRoundRectCallout">
            <a:avLst>
              <a:gd name="adj1" fmla="val -58546"/>
              <a:gd name="adj2" fmla="val 119426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indifference curve</a:t>
            </a:r>
          </a:p>
        </p:txBody>
      </p:sp>
      <p:sp>
        <p:nvSpPr>
          <p:cNvPr id="374818" name="Freeform 34"/>
          <p:cNvSpPr>
            <a:spLocks/>
          </p:cNvSpPr>
          <p:nvPr/>
        </p:nvSpPr>
        <p:spPr bwMode="auto">
          <a:xfrm>
            <a:off x="2180728" y="1935062"/>
            <a:ext cx="3101110" cy="3313451"/>
          </a:xfrm>
          <a:custGeom>
            <a:avLst/>
            <a:gdLst>
              <a:gd name="T0" fmla="*/ 0 w 1883"/>
              <a:gd name="T1" fmla="*/ 0 h 2028"/>
              <a:gd name="T2" fmla="*/ 88206250 w 1883"/>
              <a:gd name="T3" fmla="*/ 909777378 h 2028"/>
              <a:gd name="T4" fmla="*/ 327620272 w 1883"/>
              <a:gd name="T5" fmla="*/ 1668343830 h 2028"/>
              <a:gd name="T6" fmla="*/ 889614380 w 1883"/>
              <a:gd name="T7" fmla="*/ 2147483647 h 2028"/>
              <a:gd name="T8" fmla="*/ 1496972571 w 1883"/>
              <a:gd name="T9" fmla="*/ 2147483647 h 2028"/>
              <a:gd name="T10" fmla="*/ 2147483647 w 1883"/>
              <a:gd name="T11" fmla="*/ 2147483647 h 2028"/>
              <a:gd name="T12" fmla="*/ 2147483647 w 1883"/>
              <a:gd name="T13" fmla="*/ 2147483647 h 2028"/>
              <a:gd name="T14" fmla="*/ 2147483647 w 1883"/>
              <a:gd name="T15" fmla="*/ 2147483647 h 2028"/>
              <a:gd name="T16" fmla="*/ 2147483647 w 1883"/>
              <a:gd name="T17" fmla="*/ 2147483647 h 20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83"/>
              <a:gd name="T28" fmla="*/ 0 h 2028"/>
              <a:gd name="T29" fmla="*/ 1883 w 1883"/>
              <a:gd name="T30" fmla="*/ 2028 h 2028"/>
              <a:gd name="connsiteX0" fmla="*/ 0 w 10000"/>
              <a:gd name="connsiteY0" fmla="*/ 0 h 10000"/>
              <a:gd name="connsiteX1" fmla="*/ 186 w 10000"/>
              <a:gd name="connsiteY1" fmla="*/ 1780 h 10000"/>
              <a:gd name="connsiteX2" fmla="*/ 690 w 10000"/>
              <a:gd name="connsiteY2" fmla="*/ 3264 h 10000"/>
              <a:gd name="connsiteX3" fmla="*/ 1875 w 10000"/>
              <a:gd name="connsiteY3" fmla="*/ 5173 h 10000"/>
              <a:gd name="connsiteX4" fmla="*/ 3155 w 10000"/>
              <a:gd name="connsiteY4" fmla="*/ 6573 h 10000"/>
              <a:gd name="connsiteX5" fmla="*/ 4934 w 10000"/>
              <a:gd name="connsiteY5" fmla="*/ 8013 h 10000"/>
              <a:gd name="connsiteX6" fmla="*/ 6166 w 10000"/>
              <a:gd name="connsiteY6" fmla="*/ 8688 h 10000"/>
              <a:gd name="connsiteX7" fmla="*/ 7860 w 10000"/>
              <a:gd name="connsiteY7" fmla="*/ 9413 h 10000"/>
              <a:gd name="connsiteX8" fmla="*/ 10000 w 10000"/>
              <a:gd name="connsiteY8" fmla="*/ 10000 h 10000"/>
              <a:gd name="connsiteX0" fmla="*/ 0 w 10000"/>
              <a:gd name="connsiteY0" fmla="*/ 0 h 10000"/>
              <a:gd name="connsiteX1" fmla="*/ 186 w 10000"/>
              <a:gd name="connsiteY1" fmla="*/ 1780 h 10000"/>
              <a:gd name="connsiteX2" fmla="*/ 690 w 10000"/>
              <a:gd name="connsiteY2" fmla="*/ 3264 h 10000"/>
              <a:gd name="connsiteX3" fmla="*/ 1875 w 10000"/>
              <a:gd name="connsiteY3" fmla="*/ 5173 h 10000"/>
              <a:gd name="connsiteX4" fmla="*/ 3155 w 10000"/>
              <a:gd name="connsiteY4" fmla="*/ 6573 h 10000"/>
              <a:gd name="connsiteX5" fmla="*/ 4934 w 10000"/>
              <a:gd name="connsiteY5" fmla="*/ 8013 h 10000"/>
              <a:gd name="connsiteX6" fmla="*/ 6166 w 10000"/>
              <a:gd name="connsiteY6" fmla="*/ 8688 h 10000"/>
              <a:gd name="connsiteX7" fmla="*/ 7860 w 10000"/>
              <a:gd name="connsiteY7" fmla="*/ 9413 h 10000"/>
              <a:gd name="connsiteX8" fmla="*/ 100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62" y="593"/>
                  <a:pt x="71" y="1236"/>
                  <a:pt x="186" y="1780"/>
                </a:cubicBezTo>
                <a:cubicBezTo>
                  <a:pt x="301" y="2324"/>
                  <a:pt x="409" y="2699"/>
                  <a:pt x="690" y="3264"/>
                </a:cubicBezTo>
                <a:cubicBezTo>
                  <a:pt x="972" y="3831"/>
                  <a:pt x="1466" y="4620"/>
                  <a:pt x="1875" y="5173"/>
                </a:cubicBezTo>
                <a:cubicBezTo>
                  <a:pt x="2284" y="5725"/>
                  <a:pt x="2645" y="6100"/>
                  <a:pt x="3155" y="6573"/>
                </a:cubicBezTo>
                <a:cubicBezTo>
                  <a:pt x="3664" y="7046"/>
                  <a:pt x="4434" y="7658"/>
                  <a:pt x="4934" y="8013"/>
                </a:cubicBezTo>
                <a:cubicBezTo>
                  <a:pt x="5433" y="8368"/>
                  <a:pt x="5677" y="8457"/>
                  <a:pt x="6166" y="8688"/>
                </a:cubicBezTo>
                <a:cubicBezTo>
                  <a:pt x="6654" y="8920"/>
                  <a:pt x="7223" y="9196"/>
                  <a:pt x="7860" y="9413"/>
                </a:cubicBezTo>
                <a:cubicBezTo>
                  <a:pt x="8497" y="9630"/>
                  <a:pt x="9554" y="9877"/>
                  <a:pt x="10000" y="10000"/>
                </a:cubicBezTo>
              </a:path>
            </a:pathLst>
          </a:custGeom>
          <a:noFill/>
          <a:ln w="6350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4820" name="AutoShape 36"/>
          <p:cNvSpPr>
            <a:spLocks noChangeArrowheads="1"/>
          </p:cNvSpPr>
          <p:nvPr/>
        </p:nvSpPr>
        <p:spPr bwMode="auto">
          <a:xfrm>
            <a:off x="2393950" y="4811713"/>
            <a:ext cx="939800" cy="593725"/>
          </a:xfrm>
          <a:prstGeom prst="wedgeRoundRectCallout">
            <a:avLst>
              <a:gd name="adj1" fmla="val -51856"/>
              <a:gd name="adj2" fmla="val -89037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600">
                <a:latin typeface="Times New Roman" pitchFamily="18" charset="0"/>
                <a:cs typeface="Times New Roman" pitchFamily="18" charset="0"/>
              </a:rPr>
              <a:t>Worse than </a:t>
            </a:r>
            <a:r>
              <a:rPr lang="en-GB" sz="16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V="1">
            <a:off x="2363788" y="3254375"/>
            <a:ext cx="1885950" cy="1330325"/>
          </a:xfrm>
          <a:custGeom>
            <a:avLst/>
            <a:gdLst>
              <a:gd name="connsiteX0" fmla="*/ 0 w 1885950"/>
              <a:gd name="connsiteY0" fmla="*/ 0 h 1330325"/>
              <a:gd name="connsiteX1" fmla="*/ 1885950 w 1885950"/>
              <a:gd name="connsiteY1" fmla="*/ 1330325 h 1330325"/>
              <a:gd name="connsiteX0" fmla="*/ 0 w 1885950"/>
              <a:gd name="connsiteY0" fmla="*/ 0 h 1330325"/>
              <a:gd name="connsiteX1" fmla="*/ 1128442 w 1885950"/>
              <a:gd name="connsiteY1" fmla="*/ 800640 h 1330325"/>
              <a:gd name="connsiteX2" fmla="*/ 1885950 w 1885950"/>
              <a:gd name="connsiteY2" fmla="*/ 1330325 h 1330325"/>
              <a:gd name="connsiteX0" fmla="*/ 0 w 1885950"/>
              <a:gd name="connsiteY0" fmla="*/ 0 h 1330325"/>
              <a:gd name="connsiteX1" fmla="*/ 1196535 w 1885950"/>
              <a:gd name="connsiteY1" fmla="*/ 732547 h 1330325"/>
              <a:gd name="connsiteX2" fmla="*/ 1885950 w 1885950"/>
              <a:gd name="connsiteY2" fmla="*/ 1330325 h 1330325"/>
              <a:gd name="connsiteX0" fmla="*/ 0 w 1885950"/>
              <a:gd name="connsiteY0" fmla="*/ 0 h 1330325"/>
              <a:gd name="connsiteX1" fmla="*/ 1196535 w 1885950"/>
              <a:gd name="connsiteY1" fmla="*/ 732547 h 1330325"/>
              <a:gd name="connsiteX2" fmla="*/ 1439727 w 1885950"/>
              <a:gd name="connsiteY2" fmla="*/ 995194 h 1330325"/>
              <a:gd name="connsiteX3" fmla="*/ 1885950 w 1885950"/>
              <a:gd name="connsiteY3" fmla="*/ 1330325 h 1330325"/>
              <a:gd name="connsiteX0" fmla="*/ 0 w 1885950"/>
              <a:gd name="connsiteY0" fmla="*/ 0 h 1330325"/>
              <a:gd name="connsiteX1" fmla="*/ 1196535 w 1885950"/>
              <a:gd name="connsiteY1" fmla="*/ 732547 h 1330325"/>
              <a:gd name="connsiteX2" fmla="*/ 1439727 w 1885950"/>
              <a:gd name="connsiteY2" fmla="*/ 1073016 h 1330325"/>
              <a:gd name="connsiteX3" fmla="*/ 1885950 w 1885950"/>
              <a:gd name="connsiteY3" fmla="*/ 1330325 h 1330325"/>
              <a:gd name="connsiteX0" fmla="*/ 0 w 1885950"/>
              <a:gd name="connsiteY0" fmla="*/ 0 h 1330325"/>
              <a:gd name="connsiteX1" fmla="*/ 593421 w 1885950"/>
              <a:gd name="connsiteY1" fmla="*/ 246164 h 1330325"/>
              <a:gd name="connsiteX2" fmla="*/ 1196535 w 1885950"/>
              <a:gd name="connsiteY2" fmla="*/ 732547 h 1330325"/>
              <a:gd name="connsiteX3" fmla="*/ 1439727 w 1885950"/>
              <a:gd name="connsiteY3" fmla="*/ 1073016 h 1330325"/>
              <a:gd name="connsiteX4" fmla="*/ 1885950 w 1885950"/>
              <a:gd name="connsiteY4" fmla="*/ 1330325 h 1330325"/>
              <a:gd name="connsiteX0" fmla="*/ 0 w 1885950"/>
              <a:gd name="connsiteY0" fmla="*/ 0 h 1330325"/>
              <a:gd name="connsiteX1" fmla="*/ 593421 w 1885950"/>
              <a:gd name="connsiteY1" fmla="*/ 246164 h 1330325"/>
              <a:gd name="connsiteX2" fmla="*/ 1196535 w 1885950"/>
              <a:gd name="connsiteY2" fmla="*/ 732547 h 1330325"/>
              <a:gd name="connsiteX3" fmla="*/ 1439727 w 1885950"/>
              <a:gd name="connsiteY3" fmla="*/ 1073016 h 1330325"/>
              <a:gd name="connsiteX4" fmla="*/ 1721829 w 1885950"/>
              <a:gd name="connsiteY4" fmla="*/ 1296751 h 1330325"/>
              <a:gd name="connsiteX5" fmla="*/ 1885950 w 1885950"/>
              <a:gd name="connsiteY5" fmla="*/ 1330325 h 1330325"/>
              <a:gd name="connsiteX0" fmla="*/ 0 w 1885950"/>
              <a:gd name="connsiteY0" fmla="*/ 0 h 1330325"/>
              <a:gd name="connsiteX1" fmla="*/ 282135 w 1885950"/>
              <a:gd name="connsiteY1" fmla="*/ 216981 h 1330325"/>
              <a:gd name="connsiteX2" fmla="*/ 593421 w 1885950"/>
              <a:gd name="connsiteY2" fmla="*/ 246164 h 1330325"/>
              <a:gd name="connsiteX3" fmla="*/ 1196535 w 1885950"/>
              <a:gd name="connsiteY3" fmla="*/ 732547 h 1330325"/>
              <a:gd name="connsiteX4" fmla="*/ 1439727 w 1885950"/>
              <a:gd name="connsiteY4" fmla="*/ 1073016 h 1330325"/>
              <a:gd name="connsiteX5" fmla="*/ 1721829 w 1885950"/>
              <a:gd name="connsiteY5" fmla="*/ 1296751 h 1330325"/>
              <a:gd name="connsiteX6" fmla="*/ 1885950 w 1885950"/>
              <a:gd name="connsiteY6" fmla="*/ 1330325 h 1330325"/>
              <a:gd name="connsiteX0" fmla="*/ 0 w 1885950"/>
              <a:gd name="connsiteY0" fmla="*/ 0 h 1330325"/>
              <a:gd name="connsiteX1" fmla="*/ 282135 w 1885950"/>
              <a:gd name="connsiteY1" fmla="*/ 216981 h 1330325"/>
              <a:gd name="connsiteX2" fmla="*/ 768519 w 1885950"/>
              <a:gd name="connsiteY2" fmla="*/ 382351 h 1330325"/>
              <a:gd name="connsiteX3" fmla="*/ 1196535 w 1885950"/>
              <a:gd name="connsiteY3" fmla="*/ 732547 h 1330325"/>
              <a:gd name="connsiteX4" fmla="*/ 1439727 w 1885950"/>
              <a:gd name="connsiteY4" fmla="*/ 1073016 h 1330325"/>
              <a:gd name="connsiteX5" fmla="*/ 1721829 w 1885950"/>
              <a:gd name="connsiteY5" fmla="*/ 1296751 h 1330325"/>
              <a:gd name="connsiteX6" fmla="*/ 1885950 w 1885950"/>
              <a:gd name="connsiteY6" fmla="*/ 1330325 h 1330325"/>
              <a:gd name="connsiteX0" fmla="*/ 0 w 1885950"/>
              <a:gd name="connsiteY0" fmla="*/ 0 h 1330325"/>
              <a:gd name="connsiteX1" fmla="*/ 282135 w 1885950"/>
              <a:gd name="connsiteY1" fmla="*/ 216981 h 1330325"/>
              <a:gd name="connsiteX2" fmla="*/ 768519 w 1885950"/>
              <a:gd name="connsiteY2" fmla="*/ 382351 h 1330325"/>
              <a:gd name="connsiteX3" fmla="*/ 1040893 w 1885950"/>
              <a:gd name="connsiteY3" fmla="*/ 644998 h 1330325"/>
              <a:gd name="connsiteX4" fmla="*/ 1439727 w 1885950"/>
              <a:gd name="connsiteY4" fmla="*/ 1073016 h 1330325"/>
              <a:gd name="connsiteX5" fmla="*/ 1721829 w 1885950"/>
              <a:gd name="connsiteY5" fmla="*/ 1296751 h 1330325"/>
              <a:gd name="connsiteX6" fmla="*/ 1885950 w 1885950"/>
              <a:gd name="connsiteY6" fmla="*/ 1330325 h 133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1330325">
                <a:moveTo>
                  <a:pt x="0" y="0"/>
                </a:moveTo>
                <a:cubicBezTo>
                  <a:pt x="56750" y="19951"/>
                  <a:pt x="183232" y="175954"/>
                  <a:pt x="282135" y="216981"/>
                </a:cubicBezTo>
                <a:cubicBezTo>
                  <a:pt x="381038" y="258008"/>
                  <a:pt x="625847" y="280211"/>
                  <a:pt x="768519" y="382351"/>
                </a:cubicBezTo>
                <a:lnTo>
                  <a:pt x="1040893" y="644998"/>
                </a:lnTo>
                <a:cubicBezTo>
                  <a:pt x="1280848" y="810864"/>
                  <a:pt x="1324825" y="973386"/>
                  <a:pt x="1439727" y="1073016"/>
                </a:cubicBezTo>
                <a:cubicBezTo>
                  <a:pt x="1530518" y="1157322"/>
                  <a:pt x="1647459" y="1253866"/>
                  <a:pt x="1721829" y="1296751"/>
                </a:cubicBezTo>
                <a:cubicBezTo>
                  <a:pt x="1796199" y="1339636"/>
                  <a:pt x="1861839" y="1315002"/>
                  <a:pt x="1885950" y="1330325"/>
                </a:cubicBez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4809" name="Text Box 25"/>
          <p:cNvSpPr txBox="1">
            <a:spLocks noChangeArrowheads="1"/>
          </p:cNvSpPr>
          <p:nvPr/>
        </p:nvSpPr>
        <p:spPr bwMode="auto">
          <a:xfrm>
            <a:off x="2336800" y="4327525"/>
            <a:ext cx="63341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GB" sz="2400" b="1">
                <a:latin typeface="Times New Roman" pitchFamily="18" charset="0"/>
              </a:rPr>
              <a:t> x</a:t>
            </a:r>
            <a:r>
              <a:rPr lang="en-GB" sz="2400" b="1" baseline="30000">
                <a:latin typeface="Times New Roman" pitchFamily="18" charset="0"/>
              </a:rPr>
              <a:t>L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4211960" y="3017019"/>
            <a:ext cx="623888" cy="41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GB" sz="2400" b="1" dirty="0">
                <a:latin typeface="Times New Roman" pitchFamily="18" charset="0"/>
              </a:rPr>
              <a:t> </a:t>
            </a:r>
            <a:r>
              <a:rPr lang="en-GB" sz="2400" b="1" dirty="0" err="1">
                <a:latin typeface="Times New Roman" pitchFamily="18" charset="0"/>
              </a:rPr>
              <a:t>x</a:t>
            </a:r>
            <a:r>
              <a:rPr lang="en-GB" sz="2400" b="1" baseline="30000" dirty="0" err="1">
                <a:latin typeface="Times New Roman" pitchFamily="18" charset="0"/>
              </a:rPr>
              <a:t>M</a:t>
            </a:r>
            <a:endParaRPr lang="en-GB" sz="2400" b="1" baseline="30000" dirty="0">
              <a:latin typeface="Times New Roman" pitchFamily="18" charset="0"/>
            </a:endParaRPr>
          </a:p>
        </p:txBody>
      </p:sp>
      <p:sp>
        <p:nvSpPr>
          <p:cNvPr id="374808" name="Text Box 24"/>
          <p:cNvSpPr txBox="1">
            <a:spLocks noChangeArrowheads="1"/>
          </p:cNvSpPr>
          <p:nvPr/>
        </p:nvSpPr>
        <p:spPr bwMode="auto">
          <a:xfrm>
            <a:off x="2736647" y="3434372"/>
            <a:ext cx="597751" cy="42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en-GB" sz="2400" b="1" dirty="0">
                <a:latin typeface="Times New Roman" pitchFamily="18" charset="0"/>
              </a:rPr>
              <a:t> x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°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5724128" y="4045443"/>
            <a:ext cx="3246834" cy="16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70C0"/>
                </a:solidFill>
              </a:rPr>
              <a:t>B</a:t>
            </a:r>
            <a:r>
              <a:rPr lang="en-GB" i="1" dirty="0" err="1" smtClean="0">
                <a:solidFill>
                  <a:srgbClr val="0070C0"/>
                </a:solidFill>
              </a:rPr>
              <a:t>ut</a:t>
            </a:r>
            <a:r>
              <a:rPr lang="en-GB" i="1" dirty="0" smtClean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70C0"/>
                </a:solidFill>
              </a:rPr>
              <a:t>what about the boundary points between the two</a:t>
            </a:r>
            <a:r>
              <a:rPr lang="en-GB" i="1" dirty="0" smtClean="0">
                <a:solidFill>
                  <a:srgbClr val="0070C0"/>
                </a:solidFill>
              </a:rPr>
              <a:t>?</a:t>
            </a:r>
            <a:endParaRPr lang="en-US" i="1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 smtClean="0">
                <a:solidFill>
                  <a:srgbClr val="0070C0"/>
                </a:solidFill>
              </a:rPr>
              <a:t>Do </a:t>
            </a:r>
            <a:r>
              <a:rPr lang="en-GB" i="1" dirty="0">
                <a:solidFill>
                  <a:srgbClr val="0070C0"/>
                </a:solidFill>
              </a:rPr>
              <a:t>we jump straight from a point marked  “better” to one  marked  “worse</a:t>
            </a:r>
            <a:r>
              <a:rPr lang="en-GB" i="1" dirty="0" smtClean="0">
                <a:solidFill>
                  <a:srgbClr val="0070C0"/>
                </a:solidFill>
              </a:rPr>
              <a:t>"?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2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nimBg="1"/>
      <p:bldP spid="374791" grpId="0" animBg="1"/>
      <p:bldP spid="374819" grpId="0" animBg="1" autoUpdateAnimBg="0"/>
      <p:bldP spid="374788" grpId="0" autoUpdateAnimBg="0"/>
      <p:bldP spid="374789" grpId="0" autoUpdateAnimBg="0"/>
      <p:bldP spid="374802" grpId="0" autoUpdateAnimBg="0"/>
      <p:bldP spid="374803" grpId="0" autoUpdateAnimBg="0"/>
      <p:bldP spid="374806" grpId="0" autoUpdateAnimBg="0"/>
      <p:bldP spid="374807" grpId="0" animBg="1" autoUpdateAnimBg="0"/>
      <p:bldP spid="374818" grpId="0" animBg="1"/>
      <p:bldP spid="374820" grpId="0" animBg="1" autoUpdateAnimBg="0"/>
      <p:bldP spid="374800" grpId="0" animBg="1"/>
      <p:bldP spid="374809" grpId="0" autoUpdateAnimBg="0"/>
      <p:bldP spid="374796" grpId="0" autoUpdateAnimBg="0"/>
      <p:bldP spid="374808" grpId="0" autoUpdateAnimBg="0"/>
      <p:bldP spid="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Utility function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Representation Theorem:</a:t>
            </a:r>
          </a:p>
          <a:p>
            <a:pPr lvl="1"/>
            <a:r>
              <a:rPr lang="en-GB" dirty="0" smtClean="0"/>
              <a:t>given completeness, transitivity, continuity</a:t>
            </a:r>
          </a:p>
          <a:p>
            <a:pPr lvl="1"/>
            <a:r>
              <a:rPr lang="en-GB" dirty="0" smtClean="0"/>
              <a:t>preference ordering ≽ can be represented by a continuous utility function</a:t>
            </a:r>
          </a:p>
          <a:p>
            <a:r>
              <a:rPr lang="en-GB" dirty="0" smtClean="0"/>
              <a:t>In other words there exists some function </a:t>
            </a:r>
            <a:r>
              <a:rPr lang="en-GB" i="1" dirty="0" smtClean="0"/>
              <a:t>U</a:t>
            </a:r>
            <a:r>
              <a:rPr lang="en-GB" dirty="0" smtClean="0"/>
              <a:t> such that</a:t>
            </a:r>
          </a:p>
          <a:p>
            <a:pPr lvl="1"/>
            <a:r>
              <a:rPr lang="en-GB" b="1" dirty="0"/>
              <a:t>x </a:t>
            </a:r>
            <a:r>
              <a:rPr lang="en-GB" dirty="0"/>
              <a:t>≽ </a:t>
            </a:r>
            <a:r>
              <a:rPr lang="en-GB" b="1" dirty="0" smtClean="0"/>
              <a:t>x</a:t>
            </a:r>
            <a:r>
              <a:rPr lang="en-GB" i="1" dirty="0" smtClean="0"/>
              <a:t>‘ </a:t>
            </a:r>
            <a:r>
              <a:rPr lang="en-GB" dirty="0" smtClean="0"/>
              <a:t>implies </a:t>
            </a:r>
            <a:r>
              <a:rPr lang="en-GB" i="1" dirty="0">
                <a:solidFill>
                  <a:srgbClr val="000000"/>
                </a:solidFill>
              </a:rPr>
              <a:t>U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b="1" dirty="0">
                <a:solidFill>
                  <a:srgbClr val="000000"/>
                </a:solidFill>
              </a:rPr>
              <a:t>x</a:t>
            </a:r>
            <a:r>
              <a:rPr lang="en-GB" dirty="0">
                <a:solidFill>
                  <a:srgbClr val="000000"/>
                </a:solidFill>
              </a:rPr>
              <a:t>)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  <a:latin typeface="Symbol" pitchFamily="18" charset="2"/>
              </a:rPr>
              <a:t>³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i="1" dirty="0">
                <a:solidFill>
                  <a:srgbClr val="000000"/>
                </a:solidFill>
              </a:rPr>
              <a:t>U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b="1" dirty="0">
                <a:solidFill>
                  <a:srgbClr val="000000"/>
                </a:solidFill>
              </a:rPr>
              <a:t>x</a:t>
            </a:r>
            <a:r>
              <a:rPr lang="en-GB" b="1" dirty="0" smtClean="0">
                <a:solidFill>
                  <a:srgbClr val="000000"/>
                </a:solidFill>
              </a:rPr>
              <a:t>'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and vice versa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US" i="1" dirty="0"/>
              <a:t>U </a:t>
            </a:r>
            <a:r>
              <a:rPr lang="en-US" dirty="0" smtClean="0"/>
              <a:t>is purely ordinal</a:t>
            </a:r>
          </a:p>
          <a:p>
            <a:pPr lvl="1"/>
            <a:r>
              <a:rPr lang="en-US" dirty="0" smtClean="0"/>
              <a:t>defined up to a monotonic transformation</a:t>
            </a:r>
          </a:p>
          <a:p>
            <a:r>
              <a:rPr lang="en-US" dirty="0" smtClean="0"/>
              <a:t>So we could, for example, replace </a:t>
            </a:r>
            <a:r>
              <a:rPr lang="en-US" i="1" dirty="0" smtClean="0"/>
              <a:t>U</a:t>
            </a:r>
            <a:r>
              <a:rPr lang="en-US" dirty="0" smtClean="0"/>
              <a:t>(•) by any of the following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log</a:t>
            </a:r>
            <a:r>
              <a:rPr lang="en-GB" dirty="0"/>
              <a:t>( </a:t>
            </a:r>
            <a:r>
              <a:rPr lang="en-GB" i="1" dirty="0"/>
              <a:t>U</a:t>
            </a:r>
            <a:r>
              <a:rPr lang="en-GB" dirty="0" smtClean="0"/>
              <a:t>(</a:t>
            </a:r>
            <a:r>
              <a:rPr lang="en-US" dirty="0"/>
              <a:t>•</a:t>
            </a:r>
            <a:r>
              <a:rPr lang="en-GB" dirty="0" smtClean="0"/>
              <a:t>) )</a:t>
            </a:r>
          </a:p>
          <a:p>
            <a:pPr lvl="1"/>
            <a:r>
              <a:rPr lang="en-GB" dirty="0">
                <a:sym typeface="Symbol" pitchFamily="18" charset="2"/>
              </a:rPr>
              <a:t></a:t>
            </a:r>
            <a:r>
              <a:rPr lang="en-GB" dirty="0"/>
              <a:t>( </a:t>
            </a:r>
            <a:r>
              <a:rPr lang="en-GB" i="1" dirty="0"/>
              <a:t>U</a:t>
            </a:r>
            <a:r>
              <a:rPr lang="en-GB" dirty="0" smtClean="0"/>
              <a:t>(</a:t>
            </a:r>
            <a:r>
              <a:rPr lang="en-US" dirty="0"/>
              <a:t>•</a:t>
            </a:r>
            <a:r>
              <a:rPr lang="en-GB" dirty="0" smtClean="0"/>
              <a:t>) )</a:t>
            </a:r>
          </a:p>
          <a:p>
            <a:pPr lvl="1"/>
            <a:r>
              <a:rPr lang="el-GR" i="1" dirty="0"/>
              <a:t>φ</a:t>
            </a:r>
            <a:r>
              <a:rPr lang="en-GB" dirty="0"/>
              <a:t>( </a:t>
            </a:r>
            <a:r>
              <a:rPr lang="en-GB" i="1" dirty="0" smtClean="0"/>
              <a:t>U</a:t>
            </a:r>
            <a:r>
              <a:rPr lang="en-GB" dirty="0" smtClean="0"/>
              <a:t>(</a:t>
            </a:r>
            <a:r>
              <a:rPr lang="en-US" dirty="0"/>
              <a:t>•</a:t>
            </a:r>
            <a:r>
              <a:rPr lang="en-GB" dirty="0" smtClean="0"/>
              <a:t>) ) where </a:t>
            </a:r>
            <a:r>
              <a:rPr lang="el-GR" i="1" dirty="0"/>
              <a:t>φ</a:t>
            </a:r>
            <a:r>
              <a:rPr lang="en-GB" dirty="0" smtClean="0"/>
              <a:t> is increasing</a:t>
            </a:r>
          </a:p>
          <a:p>
            <a:r>
              <a:rPr lang="en-GB" dirty="0" smtClean="0"/>
              <a:t>All these transformed functions have the same shaped contours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15E06D-572F-4C56-ACBB-E1A48084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 utility function</a:t>
            </a:r>
          </a:p>
        </p:txBody>
      </p:sp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75F415-6867-4A72-9947-640DD0EFE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mtClean="0"/>
          </a:p>
        </p:txBody>
      </p:sp>
      <p:sp>
        <p:nvSpPr>
          <p:cNvPr id="359433" name="Freeform 9"/>
          <p:cNvSpPr>
            <a:spLocks/>
          </p:cNvSpPr>
          <p:nvPr/>
        </p:nvSpPr>
        <p:spPr bwMode="auto">
          <a:xfrm>
            <a:off x="3878263" y="4470400"/>
            <a:ext cx="2790825" cy="1781175"/>
          </a:xfrm>
          <a:custGeom>
            <a:avLst/>
            <a:gdLst>
              <a:gd name="T0" fmla="*/ 287364082 w 1934"/>
              <a:gd name="T1" fmla="*/ 9803463 h 1272"/>
              <a:gd name="T2" fmla="*/ 243634433 w 1934"/>
              <a:gd name="T3" fmla="*/ 43137476 h 1272"/>
              <a:gd name="T4" fmla="*/ 116611478 w 1934"/>
              <a:gd name="T5" fmla="*/ 898058078 h 1272"/>
              <a:gd name="T6" fmla="*/ 102035410 w 1934"/>
              <a:gd name="T7" fmla="*/ 1017668414 h 1272"/>
              <a:gd name="T8" fmla="*/ 0 w 1934"/>
              <a:gd name="T9" fmla="*/ 1858861942 h 1272"/>
              <a:gd name="T10" fmla="*/ 0 w 1934"/>
              <a:gd name="T11" fmla="*/ 1858861942 h 1272"/>
              <a:gd name="T12" fmla="*/ 1376429420 w 1934"/>
              <a:gd name="T13" fmla="*/ 2147483647 h 1272"/>
              <a:gd name="T14" fmla="*/ 1922002740 w 1934"/>
              <a:gd name="T15" fmla="*/ 2147483647 h 1272"/>
              <a:gd name="T16" fmla="*/ 2147483647 w 1934"/>
              <a:gd name="T17" fmla="*/ 2147483647 h 1272"/>
              <a:gd name="T18" fmla="*/ 2147483647 w 1934"/>
              <a:gd name="T19" fmla="*/ 1709839825 h 1272"/>
              <a:gd name="T20" fmla="*/ 2147483647 w 1934"/>
              <a:gd name="T21" fmla="*/ 1456893118 h 1272"/>
              <a:gd name="T22" fmla="*/ 2147483647 w 1934"/>
              <a:gd name="T23" fmla="*/ 1182378028 h 1272"/>
              <a:gd name="T24" fmla="*/ 2147483647 w 1934"/>
              <a:gd name="T25" fmla="*/ 656876819 h 1272"/>
              <a:gd name="T26" fmla="*/ 2147483647 w 1934"/>
              <a:gd name="T27" fmla="*/ 296085310 h 1272"/>
              <a:gd name="T28" fmla="*/ 2147483647 w 1934"/>
              <a:gd name="T29" fmla="*/ 0 h 1272"/>
              <a:gd name="T30" fmla="*/ 287364082 w 1934"/>
              <a:gd name="T31" fmla="*/ 9803463 h 1272"/>
              <a:gd name="T32" fmla="*/ 287364082 w 1934"/>
              <a:gd name="T33" fmla="*/ 9803463 h 12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34"/>
              <a:gd name="T52" fmla="*/ 0 h 1272"/>
              <a:gd name="T53" fmla="*/ 1934 w 1934"/>
              <a:gd name="T54" fmla="*/ 1272 h 12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34" h="1272">
                <a:moveTo>
                  <a:pt x="138" y="5"/>
                </a:moveTo>
                <a:lnTo>
                  <a:pt x="117" y="22"/>
                </a:lnTo>
                <a:lnTo>
                  <a:pt x="56" y="458"/>
                </a:lnTo>
                <a:lnTo>
                  <a:pt x="49" y="519"/>
                </a:lnTo>
                <a:lnTo>
                  <a:pt x="0" y="948"/>
                </a:lnTo>
                <a:lnTo>
                  <a:pt x="661" y="1271"/>
                </a:lnTo>
                <a:lnTo>
                  <a:pt x="923" y="1194"/>
                </a:lnTo>
                <a:lnTo>
                  <a:pt x="1191" y="1130"/>
                </a:lnTo>
                <a:lnTo>
                  <a:pt x="1545" y="872"/>
                </a:lnTo>
                <a:lnTo>
                  <a:pt x="1717" y="743"/>
                </a:lnTo>
                <a:lnTo>
                  <a:pt x="1900" y="603"/>
                </a:lnTo>
                <a:lnTo>
                  <a:pt x="1933" y="335"/>
                </a:lnTo>
                <a:lnTo>
                  <a:pt x="1749" y="151"/>
                </a:lnTo>
                <a:lnTo>
                  <a:pt x="1717" y="0"/>
                </a:lnTo>
                <a:lnTo>
                  <a:pt x="138" y="5"/>
                </a:lnTo>
              </a:path>
            </a:pathLst>
          </a:custGeom>
          <a:gradFill rotWithShape="0">
            <a:gsLst>
              <a:gs pos="0">
                <a:srgbClr val="810000"/>
              </a:gs>
              <a:gs pos="100000">
                <a:srgbClr val="C0C0C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 flipV="1">
            <a:off x="942975" y="1412875"/>
            <a:ext cx="0" cy="302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Text Box 11"/>
          <p:cNvSpPr txBox="1">
            <a:spLocks noChangeArrowheads="1"/>
          </p:cNvSpPr>
          <p:nvPr/>
        </p:nvSpPr>
        <p:spPr bwMode="auto">
          <a:xfrm>
            <a:off x="633413" y="1355725"/>
            <a:ext cx="2413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Symbol" pitchFamily="18" charset="2"/>
              </a:rPr>
              <a:t>u</a:t>
            </a:r>
            <a:endParaRPr lang="en-GB" sz="2000">
              <a:latin typeface="Symbol" pitchFamily="18" charset="2"/>
            </a:endParaRPr>
          </a:p>
        </p:txBody>
      </p:sp>
      <p:sp>
        <p:nvSpPr>
          <p:cNvPr id="63495" name="Line 12"/>
          <p:cNvSpPr>
            <a:spLocks noChangeShapeType="1"/>
          </p:cNvSpPr>
          <p:nvPr/>
        </p:nvSpPr>
        <p:spPr bwMode="auto">
          <a:xfrm>
            <a:off x="944563" y="4454525"/>
            <a:ext cx="3987800" cy="181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59437" name="Freeform 13"/>
          <p:cNvSpPr>
            <a:spLocks/>
          </p:cNvSpPr>
          <p:nvPr/>
        </p:nvSpPr>
        <p:spPr bwMode="auto">
          <a:xfrm>
            <a:off x="4064000" y="1849438"/>
            <a:ext cx="1538288" cy="2622550"/>
          </a:xfrm>
          <a:custGeom>
            <a:avLst/>
            <a:gdLst>
              <a:gd name="T0" fmla="*/ 0 w 1065"/>
              <a:gd name="T1" fmla="*/ 2147483647 h 1872"/>
              <a:gd name="T2" fmla="*/ 0 w 1065"/>
              <a:gd name="T3" fmla="*/ 2147483647 h 1872"/>
              <a:gd name="T4" fmla="*/ 131436223 w 1065"/>
              <a:gd name="T5" fmla="*/ 2147483647 h 1872"/>
              <a:gd name="T6" fmla="*/ 379705817 w 1065"/>
              <a:gd name="T7" fmla="*/ 2147483647 h 1872"/>
              <a:gd name="T8" fmla="*/ 671786853 w 1065"/>
              <a:gd name="T9" fmla="*/ 1413085118 h 1872"/>
              <a:gd name="T10" fmla="*/ 895020686 w 1065"/>
              <a:gd name="T11" fmla="*/ 889065582 h 1872"/>
              <a:gd name="T12" fmla="*/ 1141204429 w 1065"/>
              <a:gd name="T13" fmla="*/ 423925746 h 1872"/>
              <a:gd name="T14" fmla="*/ 1433285465 w 1065"/>
              <a:gd name="T15" fmla="*/ 19625696 h 1872"/>
              <a:gd name="T16" fmla="*/ 1543859072 w 1065"/>
              <a:gd name="T17" fmla="*/ 0 h 1872"/>
              <a:gd name="T18" fmla="*/ 1658605194 w 1065"/>
              <a:gd name="T19" fmla="*/ 84392314 h 1872"/>
              <a:gd name="T20" fmla="*/ 1723281147 w 1065"/>
              <a:gd name="T21" fmla="*/ 211962873 h 1872"/>
              <a:gd name="T22" fmla="*/ 1815077177 w 1065"/>
              <a:gd name="T23" fmla="*/ 573084639 h 1872"/>
              <a:gd name="T24" fmla="*/ 1904788937 w 1065"/>
              <a:gd name="T25" fmla="*/ 1099067059 h 1872"/>
              <a:gd name="T26" fmla="*/ 1994499252 w 1065"/>
              <a:gd name="T27" fmla="*/ 1731030347 h 1872"/>
              <a:gd name="T28" fmla="*/ 2105072498 w 1065"/>
              <a:gd name="T29" fmla="*/ 2147483647 h 1872"/>
              <a:gd name="T30" fmla="*/ 2147483647 w 1065"/>
              <a:gd name="T31" fmla="*/ 2147483647 h 1872"/>
              <a:gd name="T32" fmla="*/ 2147483647 w 1065"/>
              <a:gd name="T33" fmla="*/ 2147483647 h 1872"/>
              <a:gd name="T34" fmla="*/ 0 w 1065"/>
              <a:gd name="T35" fmla="*/ 2147483647 h 1872"/>
              <a:gd name="T36" fmla="*/ 0 w 1065"/>
              <a:gd name="T37" fmla="*/ 2147483647 h 18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5"/>
              <a:gd name="T58" fmla="*/ 0 h 1872"/>
              <a:gd name="T59" fmla="*/ 1065 w 1065"/>
              <a:gd name="T60" fmla="*/ 1872 h 18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5" h="1872">
                <a:moveTo>
                  <a:pt x="0" y="1871"/>
                </a:moveTo>
                <a:lnTo>
                  <a:pt x="0" y="1871"/>
                </a:lnTo>
                <a:lnTo>
                  <a:pt x="63" y="1614"/>
                </a:lnTo>
                <a:lnTo>
                  <a:pt x="182" y="1174"/>
                </a:lnTo>
                <a:lnTo>
                  <a:pt x="322" y="720"/>
                </a:lnTo>
                <a:lnTo>
                  <a:pt x="429" y="453"/>
                </a:lnTo>
                <a:lnTo>
                  <a:pt x="547" y="216"/>
                </a:lnTo>
                <a:lnTo>
                  <a:pt x="687" y="10"/>
                </a:lnTo>
                <a:lnTo>
                  <a:pt x="740" y="0"/>
                </a:lnTo>
                <a:lnTo>
                  <a:pt x="795" y="43"/>
                </a:lnTo>
                <a:lnTo>
                  <a:pt x="826" y="108"/>
                </a:lnTo>
                <a:lnTo>
                  <a:pt x="870" y="292"/>
                </a:lnTo>
                <a:lnTo>
                  <a:pt x="913" y="560"/>
                </a:lnTo>
                <a:lnTo>
                  <a:pt x="956" y="882"/>
                </a:lnTo>
                <a:lnTo>
                  <a:pt x="1009" y="1323"/>
                </a:lnTo>
                <a:lnTo>
                  <a:pt x="1042" y="1678"/>
                </a:lnTo>
                <a:lnTo>
                  <a:pt x="1064" y="1860"/>
                </a:lnTo>
                <a:lnTo>
                  <a:pt x="0" y="1871"/>
                </a:lnTo>
              </a:path>
            </a:pathLst>
          </a:custGeom>
          <a:gradFill rotWithShape="0">
            <a:gsLst>
              <a:gs pos="0">
                <a:srgbClr val="004041"/>
              </a:gs>
              <a:gs pos="100000">
                <a:srgbClr val="FFFFC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7" name="Line 14"/>
          <p:cNvSpPr>
            <a:spLocks noChangeShapeType="1"/>
          </p:cNvSpPr>
          <p:nvPr/>
        </p:nvSpPr>
        <p:spPr bwMode="auto">
          <a:xfrm flipV="1">
            <a:off x="979488" y="4468813"/>
            <a:ext cx="568007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784225" y="4437063"/>
            <a:ext cx="1603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 sz="2200">
              <a:latin typeface="Times New Roman" pitchFamily="18" charset="0"/>
            </a:endParaRPr>
          </a:p>
        </p:txBody>
      </p:sp>
      <p:sp>
        <p:nvSpPr>
          <p:cNvPr id="63499" name="Text Box 17"/>
          <p:cNvSpPr txBox="1">
            <a:spLocks noChangeArrowheads="1"/>
          </p:cNvSpPr>
          <p:nvPr/>
        </p:nvSpPr>
        <p:spPr bwMode="auto">
          <a:xfrm>
            <a:off x="6762750" y="4251325"/>
            <a:ext cx="381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200">
              <a:latin typeface="Times New Roman" pitchFamily="18" charset="0"/>
            </a:endParaRPr>
          </a:p>
        </p:txBody>
      </p:sp>
      <p:sp>
        <p:nvSpPr>
          <p:cNvPr id="63500" name="Text Box 18"/>
          <p:cNvSpPr txBox="1">
            <a:spLocks noChangeArrowheads="1"/>
          </p:cNvSpPr>
          <p:nvPr/>
        </p:nvSpPr>
        <p:spPr bwMode="auto">
          <a:xfrm rot="1500000">
            <a:off x="4603750" y="6167438"/>
            <a:ext cx="461963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200">
              <a:latin typeface="Times New Roman" pitchFamily="18" charset="0"/>
            </a:endParaRPr>
          </a:p>
        </p:txBody>
      </p:sp>
      <p:grpSp>
        <p:nvGrpSpPr>
          <p:cNvPr id="359443" name="Group 19"/>
          <p:cNvGrpSpPr>
            <a:grpSpLocks/>
          </p:cNvGrpSpPr>
          <p:nvPr/>
        </p:nvGrpSpPr>
        <p:grpSpPr bwMode="auto">
          <a:xfrm>
            <a:off x="941388" y="1849438"/>
            <a:ext cx="4657725" cy="3949700"/>
            <a:chOff x="1318" y="1622"/>
            <a:chExt cx="3227" cy="2820"/>
          </a:xfrm>
        </p:grpSpPr>
        <p:grpSp>
          <p:nvGrpSpPr>
            <p:cNvPr id="63518" name="Group 20"/>
            <p:cNvGrpSpPr>
              <a:grpSpLocks/>
            </p:cNvGrpSpPr>
            <p:nvPr/>
          </p:nvGrpSpPr>
          <p:grpSpPr bwMode="auto">
            <a:xfrm>
              <a:off x="1318" y="1622"/>
              <a:ext cx="3227" cy="2820"/>
              <a:chOff x="1318" y="1622"/>
              <a:chExt cx="3227" cy="2820"/>
            </a:xfrm>
          </p:grpSpPr>
          <p:sp>
            <p:nvSpPr>
              <p:cNvPr id="63520" name="Freeform 21"/>
              <p:cNvSpPr>
                <a:spLocks/>
              </p:cNvSpPr>
              <p:nvPr/>
            </p:nvSpPr>
            <p:spPr bwMode="auto">
              <a:xfrm>
                <a:off x="1318" y="1632"/>
                <a:ext cx="2851" cy="2810"/>
              </a:xfrm>
              <a:custGeom>
                <a:avLst/>
                <a:gdLst>
                  <a:gd name="T0" fmla="*/ 2035 w 2851"/>
                  <a:gd name="T1" fmla="*/ 2809 h 2810"/>
                  <a:gd name="T2" fmla="*/ 2078 w 2851"/>
                  <a:gd name="T3" fmla="*/ 2336 h 2810"/>
                  <a:gd name="T4" fmla="*/ 2345 w 2851"/>
                  <a:gd name="T5" fmla="*/ 1164 h 2810"/>
                  <a:gd name="T6" fmla="*/ 2711 w 2851"/>
                  <a:gd name="T7" fmla="*/ 206 h 2810"/>
                  <a:gd name="T8" fmla="*/ 2769 w 2851"/>
                  <a:gd name="T9" fmla="*/ 11 h 2810"/>
                  <a:gd name="T10" fmla="*/ 2629 w 2851"/>
                  <a:gd name="T11" fmla="*/ 31 h 2810"/>
                  <a:gd name="T12" fmla="*/ 2566 w 2851"/>
                  <a:gd name="T13" fmla="*/ 40 h 2810"/>
                  <a:gd name="T14" fmla="*/ 2538 w 2851"/>
                  <a:gd name="T15" fmla="*/ 44 h 2810"/>
                  <a:gd name="T16" fmla="*/ 2504 w 2851"/>
                  <a:gd name="T17" fmla="*/ 50 h 2810"/>
                  <a:gd name="T18" fmla="*/ 2426 w 2851"/>
                  <a:gd name="T19" fmla="*/ 60 h 2810"/>
                  <a:gd name="T20" fmla="*/ 2297 w 2851"/>
                  <a:gd name="T21" fmla="*/ 83 h 2810"/>
                  <a:gd name="T22" fmla="*/ 2159 w 2851"/>
                  <a:gd name="T23" fmla="*/ 109 h 2810"/>
                  <a:gd name="T24" fmla="*/ 2021 w 2851"/>
                  <a:gd name="T25" fmla="*/ 140 h 2810"/>
                  <a:gd name="T26" fmla="*/ 1897 w 2851"/>
                  <a:gd name="T27" fmla="*/ 169 h 2810"/>
                  <a:gd name="T28" fmla="*/ 1799 w 2851"/>
                  <a:gd name="T29" fmla="*/ 198 h 2810"/>
                  <a:gd name="T30" fmla="*/ 1724 w 2851"/>
                  <a:gd name="T31" fmla="*/ 225 h 2810"/>
                  <a:gd name="T32" fmla="*/ 1629 w 2851"/>
                  <a:gd name="T33" fmla="*/ 260 h 2810"/>
                  <a:gd name="T34" fmla="*/ 1521 w 2851"/>
                  <a:gd name="T35" fmla="*/ 302 h 2810"/>
                  <a:gd name="T36" fmla="*/ 1409 w 2851"/>
                  <a:gd name="T37" fmla="*/ 347 h 2810"/>
                  <a:gd name="T38" fmla="*/ 1304 w 2851"/>
                  <a:gd name="T39" fmla="*/ 386 h 2810"/>
                  <a:gd name="T40" fmla="*/ 1215 w 2851"/>
                  <a:gd name="T41" fmla="*/ 423 h 2810"/>
                  <a:gd name="T42" fmla="*/ 1110 w 2851"/>
                  <a:gd name="T43" fmla="*/ 477 h 2810"/>
                  <a:gd name="T44" fmla="*/ 991 w 2851"/>
                  <a:gd name="T45" fmla="*/ 549 h 2810"/>
                  <a:gd name="T46" fmla="*/ 868 w 2851"/>
                  <a:gd name="T47" fmla="*/ 630 h 2810"/>
                  <a:gd name="T48" fmla="*/ 754 w 2851"/>
                  <a:gd name="T49" fmla="*/ 714 h 2810"/>
                  <a:gd name="T50" fmla="*/ 659 w 2851"/>
                  <a:gd name="T51" fmla="*/ 792 h 2810"/>
                  <a:gd name="T52" fmla="*/ 571 w 2851"/>
                  <a:gd name="T53" fmla="*/ 876 h 2810"/>
                  <a:gd name="T54" fmla="*/ 480 w 2851"/>
                  <a:gd name="T55" fmla="*/ 973 h 2810"/>
                  <a:gd name="T56" fmla="*/ 392 w 2851"/>
                  <a:gd name="T57" fmla="*/ 1073 h 2810"/>
                  <a:gd name="T58" fmla="*/ 316 w 2851"/>
                  <a:gd name="T59" fmla="*/ 1166 h 2810"/>
                  <a:gd name="T60" fmla="*/ 258 w 2851"/>
                  <a:gd name="T61" fmla="*/ 1245 h 2810"/>
                  <a:gd name="T62" fmla="*/ 221 w 2851"/>
                  <a:gd name="T63" fmla="*/ 1310 h 2810"/>
                  <a:gd name="T64" fmla="*/ 181 w 2851"/>
                  <a:gd name="T65" fmla="*/ 1387 h 2810"/>
                  <a:gd name="T66" fmla="*/ 142 w 2851"/>
                  <a:gd name="T67" fmla="*/ 1469 h 2810"/>
                  <a:gd name="T68" fmla="*/ 106 w 2851"/>
                  <a:gd name="T69" fmla="*/ 1552 h 2810"/>
                  <a:gd name="T70" fmla="*/ 76 w 2851"/>
                  <a:gd name="T71" fmla="*/ 1624 h 2810"/>
                  <a:gd name="T72" fmla="*/ 58 w 2851"/>
                  <a:gd name="T73" fmla="*/ 1680 h 2810"/>
                  <a:gd name="T74" fmla="*/ 50 w 2851"/>
                  <a:gd name="T75" fmla="*/ 1706 h 2810"/>
                  <a:gd name="T76" fmla="*/ 45 w 2851"/>
                  <a:gd name="T77" fmla="*/ 1719 h 2810"/>
                  <a:gd name="T78" fmla="*/ 41 w 2851"/>
                  <a:gd name="T79" fmla="*/ 1734 h 2810"/>
                  <a:gd name="T80" fmla="*/ 28 w 2851"/>
                  <a:gd name="T81" fmla="*/ 1773 h 2810"/>
                  <a:gd name="T82" fmla="*/ 5 w 2851"/>
                  <a:gd name="T83" fmla="*/ 1850 h 28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51"/>
                  <a:gd name="T127" fmla="*/ 0 h 2810"/>
                  <a:gd name="T128" fmla="*/ 2851 w 2851"/>
                  <a:gd name="T129" fmla="*/ 2810 h 28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51" h="2810">
                    <a:moveTo>
                      <a:pt x="0" y="1841"/>
                    </a:moveTo>
                    <a:lnTo>
                      <a:pt x="2030" y="2802"/>
                    </a:lnTo>
                    <a:lnTo>
                      <a:pt x="2035" y="2809"/>
                    </a:lnTo>
                    <a:lnTo>
                      <a:pt x="2045" y="2605"/>
                    </a:lnTo>
                    <a:lnTo>
                      <a:pt x="2069" y="2403"/>
                    </a:lnTo>
                    <a:lnTo>
                      <a:pt x="2078" y="2336"/>
                    </a:lnTo>
                    <a:lnTo>
                      <a:pt x="2152" y="1894"/>
                    </a:lnTo>
                    <a:lnTo>
                      <a:pt x="2227" y="1604"/>
                    </a:lnTo>
                    <a:lnTo>
                      <a:pt x="2345" y="1164"/>
                    </a:lnTo>
                    <a:lnTo>
                      <a:pt x="2486" y="710"/>
                    </a:lnTo>
                    <a:lnTo>
                      <a:pt x="2593" y="443"/>
                    </a:lnTo>
                    <a:lnTo>
                      <a:pt x="2711" y="206"/>
                    </a:lnTo>
                    <a:lnTo>
                      <a:pt x="2850" y="0"/>
                    </a:lnTo>
                    <a:lnTo>
                      <a:pt x="2840" y="0"/>
                    </a:lnTo>
                    <a:lnTo>
                      <a:pt x="2769" y="11"/>
                    </a:lnTo>
                    <a:lnTo>
                      <a:pt x="2712" y="19"/>
                    </a:lnTo>
                    <a:lnTo>
                      <a:pt x="2665" y="26"/>
                    </a:lnTo>
                    <a:lnTo>
                      <a:pt x="2629" y="31"/>
                    </a:lnTo>
                    <a:lnTo>
                      <a:pt x="2601" y="35"/>
                    </a:lnTo>
                    <a:lnTo>
                      <a:pt x="2580" y="38"/>
                    </a:lnTo>
                    <a:lnTo>
                      <a:pt x="2566" y="40"/>
                    </a:lnTo>
                    <a:lnTo>
                      <a:pt x="2555" y="42"/>
                    </a:lnTo>
                    <a:lnTo>
                      <a:pt x="2546" y="43"/>
                    </a:lnTo>
                    <a:lnTo>
                      <a:pt x="2538" y="44"/>
                    </a:lnTo>
                    <a:lnTo>
                      <a:pt x="2529" y="46"/>
                    </a:lnTo>
                    <a:lnTo>
                      <a:pt x="2520" y="47"/>
                    </a:lnTo>
                    <a:lnTo>
                      <a:pt x="2504" y="50"/>
                    </a:lnTo>
                    <a:lnTo>
                      <a:pt x="2486" y="52"/>
                    </a:lnTo>
                    <a:lnTo>
                      <a:pt x="2460" y="56"/>
                    </a:lnTo>
                    <a:lnTo>
                      <a:pt x="2426" y="60"/>
                    </a:lnTo>
                    <a:lnTo>
                      <a:pt x="2385" y="67"/>
                    </a:lnTo>
                    <a:lnTo>
                      <a:pt x="2342" y="74"/>
                    </a:lnTo>
                    <a:lnTo>
                      <a:pt x="2297" y="83"/>
                    </a:lnTo>
                    <a:lnTo>
                      <a:pt x="2252" y="90"/>
                    </a:lnTo>
                    <a:lnTo>
                      <a:pt x="2206" y="100"/>
                    </a:lnTo>
                    <a:lnTo>
                      <a:pt x="2159" y="109"/>
                    </a:lnTo>
                    <a:lnTo>
                      <a:pt x="2112" y="119"/>
                    </a:lnTo>
                    <a:lnTo>
                      <a:pt x="2066" y="128"/>
                    </a:lnTo>
                    <a:lnTo>
                      <a:pt x="2021" y="140"/>
                    </a:lnTo>
                    <a:lnTo>
                      <a:pt x="1977" y="150"/>
                    </a:lnTo>
                    <a:lnTo>
                      <a:pt x="1935" y="160"/>
                    </a:lnTo>
                    <a:lnTo>
                      <a:pt x="1897" y="169"/>
                    </a:lnTo>
                    <a:lnTo>
                      <a:pt x="1860" y="179"/>
                    </a:lnTo>
                    <a:lnTo>
                      <a:pt x="1828" y="189"/>
                    </a:lnTo>
                    <a:lnTo>
                      <a:pt x="1799" y="198"/>
                    </a:lnTo>
                    <a:lnTo>
                      <a:pt x="1776" y="206"/>
                    </a:lnTo>
                    <a:lnTo>
                      <a:pt x="1751" y="215"/>
                    </a:lnTo>
                    <a:lnTo>
                      <a:pt x="1724" y="225"/>
                    </a:lnTo>
                    <a:lnTo>
                      <a:pt x="1694" y="236"/>
                    </a:lnTo>
                    <a:lnTo>
                      <a:pt x="1663" y="247"/>
                    </a:lnTo>
                    <a:lnTo>
                      <a:pt x="1629" y="260"/>
                    </a:lnTo>
                    <a:lnTo>
                      <a:pt x="1594" y="274"/>
                    </a:lnTo>
                    <a:lnTo>
                      <a:pt x="1557" y="288"/>
                    </a:lnTo>
                    <a:lnTo>
                      <a:pt x="1521" y="302"/>
                    </a:lnTo>
                    <a:lnTo>
                      <a:pt x="1483" y="317"/>
                    </a:lnTo>
                    <a:lnTo>
                      <a:pt x="1446" y="332"/>
                    </a:lnTo>
                    <a:lnTo>
                      <a:pt x="1409" y="347"/>
                    </a:lnTo>
                    <a:lnTo>
                      <a:pt x="1373" y="360"/>
                    </a:lnTo>
                    <a:lnTo>
                      <a:pt x="1338" y="374"/>
                    </a:lnTo>
                    <a:lnTo>
                      <a:pt x="1304" y="386"/>
                    </a:lnTo>
                    <a:lnTo>
                      <a:pt x="1273" y="399"/>
                    </a:lnTo>
                    <a:lnTo>
                      <a:pt x="1244" y="410"/>
                    </a:lnTo>
                    <a:lnTo>
                      <a:pt x="1215" y="423"/>
                    </a:lnTo>
                    <a:lnTo>
                      <a:pt x="1182" y="438"/>
                    </a:lnTo>
                    <a:lnTo>
                      <a:pt x="1147" y="457"/>
                    </a:lnTo>
                    <a:lnTo>
                      <a:pt x="1110" y="477"/>
                    </a:lnTo>
                    <a:lnTo>
                      <a:pt x="1071" y="500"/>
                    </a:lnTo>
                    <a:lnTo>
                      <a:pt x="1032" y="523"/>
                    </a:lnTo>
                    <a:lnTo>
                      <a:pt x="991" y="549"/>
                    </a:lnTo>
                    <a:lnTo>
                      <a:pt x="950" y="574"/>
                    </a:lnTo>
                    <a:lnTo>
                      <a:pt x="909" y="602"/>
                    </a:lnTo>
                    <a:lnTo>
                      <a:pt x="868" y="630"/>
                    </a:lnTo>
                    <a:lnTo>
                      <a:pt x="828" y="658"/>
                    </a:lnTo>
                    <a:lnTo>
                      <a:pt x="790" y="686"/>
                    </a:lnTo>
                    <a:lnTo>
                      <a:pt x="754" y="714"/>
                    </a:lnTo>
                    <a:lnTo>
                      <a:pt x="719" y="741"/>
                    </a:lnTo>
                    <a:lnTo>
                      <a:pt x="687" y="767"/>
                    </a:lnTo>
                    <a:lnTo>
                      <a:pt x="659" y="792"/>
                    </a:lnTo>
                    <a:lnTo>
                      <a:pt x="630" y="818"/>
                    </a:lnTo>
                    <a:lnTo>
                      <a:pt x="602" y="846"/>
                    </a:lnTo>
                    <a:lnTo>
                      <a:pt x="571" y="876"/>
                    </a:lnTo>
                    <a:lnTo>
                      <a:pt x="541" y="907"/>
                    </a:lnTo>
                    <a:lnTo>
                      <a:pt x="510" y="940"/>
                    </a:lnTo>
                    <a:lnTo>
                      <a:pt x="480" y="973"/>
                    </a:lnTo>
                    <a:lnTo>
                      <a:pt x="450" y="1007"/>
                    </a:lnTo>
                    <a:lnTo>
                      <a:pt x="421" y="1039"/>
                    </a:lnTo>
                    <a:lnTo>
                      <a:pt x="392" y="1073"/>
                    </a:lnTo>
                    <a:lnTo>
                      <a:pt x="365" y="1105"/>
                    </a:lnTo>
                    <a:lnTo>
                      <a:pt x="338" y="1137"/>
                    </a:lnTo>
                    <a:lnTo>
                      <a:pt x="316" y="1166"/>
                    </a:lnTo>
                    <a:lnTo>
                      <a:pt x="294" y="1195"/>
                    </a:lnTo>
                    <a:lnTo>
                      <a:pt x="275" y="1222"/>
                    </a:lnTo>
                    <a:lnTo>
                      <a:pt x="258" y="1245"/>
                    </a:lnTo>
                    <a:lnTo>
                      <a:pt x="246" y="1266"/>
                    </a:lnTo>
                    <a:lnTo>
                      <a:pt x="233" y="1287"/>
                    </a:lnTo>
                    <a:lnTo>
                      <a:pt x="221" y="1310"/>
                    </a:lnTo>
                    <a:lnTo>
                      <a:pt x="208" y="1334"/>
                    </a:lnTo>
                    <a:lnTo>
                      <a:pt x="195" y="1359"/>
                    </a:lnTo>
                    <a:lnTo>
                      <a:pt x="181" y="1387"/>
                    </a:lnTo>
                    <a:lnTo>
                      <a:pt x="168" y="1414"/>
                    </a:lnTo>
                    <a:lnTo>
                      <a:pt x="154" y="1442"/>
                    </a:lnTo>
                    <a:lnTo>
                      <a:pt x="142" y="1469"/>
                    </a:lnTo>
                    <a:lnTo>
                      <a:pt x="129" y="1497"/>
                    </a:lnTo>
                    <a:lnTo>
                      <a:pt x="117" y="1525"/>
                    </a:lnTo>
                    <a:lnTo>
                      <a:pt x="106" y="1552"/>
                    </a:lnTo>
                    <a:lnTo>
                      <a:pt x="95" y="1577"/>
                    </a:lnTo>
                    <a:lnTo>
                      <a:pt x="85" y="1602"/>
                    </a:lnTo>
                    <a:lnTo>
                      <a:pt x="76" y="1624"/>
                    </a:lnTo>
                    <a:lnTo>
                      <a:pt x="69" y="1646"/>
                    </a:lnTo>
                    <a:lnTo>
                      <a:pt x="64" y="1663"/>
                    </a:lnTo>
                    <a:lnTo>
                      <a:pt x="58" y="1680"/>
                    </a:lnTo>
                    <a:lnTo>
                      <a:pt x="55" y="1691"/>
                    </a:lnTo>
                    <a:lnTo>
                      <a:pt x="52" y="1701"/>
                    </a:lnTo>
                    <a:lnTo>
                      <a:pt x="50" y="1706"/>
                    </a:lnTo>
                    <a:lnTo>
                      <a:pt x="48" y="1711"/>
                    </a:lnTo>
                    <a:lnTo>
                      <a:pt x="47" y="1715"/>
                    </a:lnTo>
                    <a:lnTo>
                      <a:pt x="45" y="1719"/>
                    </a:lnTo>
                    <a:lnTo>
                      <a:pt x="45" y="1722"/>
                    </a:lnTo>
                    <a:lnTo>
                      <a:pt x="43" y="1728"/>
                    </a:lnTo>
                    <a:lnTo>
                      <a:pt x="41" y="1734"/>
                    </a:lnTo>
                    <a:lnTo>
                      <a:pt x="37" y="1744"/>
                    </a:lnTo>
                    <a:lnTo>
                      <a:pt x="34" y="1756"/>
                    </a:lnTo>
                    <a:lnTo>
                      <a:pt x="28" y="1773"/>
                    </a:lnTo>
                    <a:lnTo>
                      <a:pt x="22" y="1793"/>
                    </a:lnTo>
                    <a:lnTo>
                      <a:pt x="14" y="1819"/>
                    </a:lnTo>
                    <a:lnTo>
                      <a:pt x="5" y="1850"/>
                    </a:lnTo>
                    <a:lnTo>
                      <a:pt x="0" y="1841"/>
                    </a:lnTo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1" name="Freeform 22"/>
              <p:cNvSpPr>
                <a:spLocks/>
              </p:cNvSpPr>
              <p:nvPr/>
            </p:nvSpPr>
            <p:spPr bwMode="auto">
              <a:xfrm>
                <a:off x="3353" y="1622"/>
                <a:ext cx="1192" cy="2820"/>
              </a:xfrm>
              <a:custGeom>
                <a:avLst/>
                <a:gdLst>
                  <a:gd name="T0" fmla="*/ 0 w 1192"/>
                  <a:gd name="T1" fmla="*/ 2819 h 2820"/>
                  <a:gd name="T2" fmla="*/ 10 w 1192"/>
                  <a:gd name="T3" fmla="*/ 2615 h 2820"/>
                  <a:gd name="T4" fmla="*/ 34 w 1192"/>
                  <a:gd name="T5" fmla="*/ 2413 h 2820"/>
                  <a:gd name="T6" fmla="*/ 43 w 1192"/>
                  <a:gd name="T7" fmla="*/ 2346 h 2820"/>
                  <a:gd name="T8" fmla="*/ 117 w 1192"/>
                  <a:gd name="T9" fmla="*/ 1904 h 2820"/>
                  <a:gd name="T10" fmla="*/ 192 w 1192"/>
                  <a:gd name="T11" fmla="*/ 1614 h 2820"/>
                  <a:gd name="T12" fmla="*/ 310 w 1192"/>
                  <a:gd name="T13" fmla="*/ 1174 h 2820"/>
                  <a:gd name="T14" fmla="*/ 451 w 1192"/>
                  <a:gd name="T15" fmla="*/ 720 h 2820"/>
                  <a:gd name="T16" fmla="*/ 558 w 1192"/>
                  <a:gd name="T17" fmla="*/ 453 h 2820"/>
                  <a:gd name="T18" fmla="*/ 676 w 1192"/>
                  <a:gd name="T19" fmla="*/ 216 h 2820"/>
                  <a:gd name="T20" fmla="*/ 815 w 1192"/>
                  <a:gd name="T21" fmla="*/ 10 h 2820"/>
                  <a:gd name="T22" fmla="*/ 869 w 1192"/>
                  <a:gd name="T23" fmla="*/ 0 h 2820"/>
                  <a:gd name="T24" fmla="*/ 923 w 1192"/>
                  <a:gd name="T25" fmla="*/ 43 h 2820"/>
                  <a:gd name="T26" fmla="*/ 954 w 1192"/>
                  <a:gd name="T27" fmla="*/ 108 h 2820"/>
                  <a:gd name="T28" fmla="*/ 999 w 1192"/>
                  <a:gd name="T29" fmla="*/ 292 h 2820"/>
                  <a:gd name="T30" fmla="*/ 1040 w 1192"/>
                  <a:gd name="T31" fmla="*/ 560 h 2820"/>
                  <a:gd name="T32" fmla="*/ 1084 w 1192"/>
                  <a:gd name="T33" fmla="*/ 882 h 2820"/>
                  <a:gd name="T34" fmla="*/ 1138 w 1192"/>
                  <a:gd name="T35" fmla="*/ 1323 h 2820"/>
                  <a:gd name="T36" fmla="*/ 1171 w 1192"/>
                  <a:gd name="T37" fmla="*/ 1678 h 2820"/>
                  <a:gd name="T38" fmla="*/ 1191 w 1192"/>
                  <a:gd name="T39" fmla="*/ 1860 h 282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92"/>
                  <a:gd name="T61" fmla="*/ 0 h 2820"/>
                  <a:gd name="T62" fmla="*/ 1192 w 1192"/>
                  <a:gd name="T63" fmla="*/ 2820 h 282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92" h="2820">
                    <a:moveTo>
                      <a:pt x="0" y="2819"/>
                    </a:moveTo>
                    <a:lnTo>
                      <a:pt x="10" y="2615"/>
                    </a:lnTo>
                    <a:lnTo>
                      <a:pt x="34" y="2413"/>
                    </a:lnTo>
                    <a:lnTo>
                      <a:pt x="43" y="2346"/>
                    </a:lnTo>
                    <a:lnTo>
                      <a:pt x="117" y="1904"/>
                    </a:lnTo>
                    <a:lnTo>
                      <a:pt x="192" y="1614"/>
                    </a:lnTo>
                    <a:lnTo>
                      <a:pt x="310" y="1174"/>
                    </a:lnTo>
                    <a:lnTo>
                      <a:pt x="451" y="720"/>
                    </a:lnTo>
                    <a:lnTo>
                      <a:pt x="558" y="453"/>
                    </a:lnTo>
                    <a:lnTo>
                      <a:pt x="676" y="216"/>
                    </a:lnTo>
                    <a:lnTo>
                      <a:pt x="815" y="10"/>
                    </a:lnTo>
                    <a:lnTo>
                      <a:pt x="869" y="0"/>
                    </a:lnTo>
                    <a:lnTo>
                      <a:pt x="923" y="43"/>
                    </a:lnTo>
                    <a:lnTo>
                      <a:pt x="954" y="108"/>
                    </a:lnTo>
                    <a:lnTo>
                      <a:pt x="999" y="292"/>
                    </a:lnTo>
                    <a:lnTo>
                      <a:pt x="1040" y="560"/>
                    </a:lnTo>
                    <a:lnTo>
                      <a:pt x="1084" y="882"/>
                    </a:lnTo>
                    <a:lnTo>
                      <a:pt x="1138" y="1323"/>
                    </a:lnTo>
                    <a:lnTo>
                      <a:pt x="1171" y="1678"/>
                    </a:lnTo>
                    <a:lnTo>
                      <a:pt x="1191" y="1860"/>
                    </a:lnTo>
                  </a:path>
                </a:pathLst>
              </a:custGeom>
              <a:noFill/>
              <a:ln w="31750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19" name="Freeform 23"/>
            <p:cNvSpPr>
              <a:spLocks/>
            </p:cNvSpPr>
            <p:nvPr/>
          </p:nvSpPr>
          <p:spPr bwMode="auto">
            <a:xfrm>
              <a:off x="1323" y="1632"/>
              <a:ext cx="2834" cy="1851"/>
            </a:xfrm>
            <a:custGeom>
              <a:avLst/>
              <a:gdLst>
                <a:gd name="T0" fmla="*/ 9 w 2836"/>
                <a:gd name="T1" fmla="*/ 1819 h 1851"/>
                <a:gd name="T2" fmla="*/ 23 w 2836"/>
                <a:gd name="T3" fmla="*/ 1773 h 1851"/>
                <a:gd name="T4" fmla="*/ 32 w 2836"/>
                <a:gd name="T5" fmla="*/ 1744 h 1851"/>
                <a:gd name="T6" fmla="*/ 38 w 2836"/>
                <a:gd name="T7" fmla="*/ 1728 h 1851"/>
                <a:gd name="T8" fmla="*/ 40 w 2836"/>
                <a:gd name="T9" fmla="*/ 1719 h 1851"/>
                <a:gd name="T10" fmla="*/ 43 w 2836"/>
                <a:gd name="T11" fmla="*/ 1711 h 1851"/>
                <a:gd name="T12" fmla="*/ 47 w 2836"/>
                <a:gd name="T13" fmla="*/ 1701 h 1851"/>
                <a:gd name="T14" fmla="*/ 53 w 2836"/>
                <a:gd name="T15" fmla="*/ 1680 h 1851"/>
                <a:gd name="T16" fmla="*/ 64 w 2836"/>
                <a:gd name="T17" fmla="*/ 1646 h 1851"/>
                <a:gd name="T18" fmla="*/ 80 w 2836"/>
                <a:gd name="T19" fmla="*/ 1602 h 1851"/>
                <a:gd name="T20" fmla="*/ 101 w 2836"/>
                <a:gd name="T21" fmla="*/ 1552 h 1851"/>
                <a:gd name="T22" fmla="*/ 124 w 2836"/>
                <a:gd name="T23" fmla="*/ 1497 h 1851"/>
                <a:gd name="T24" fmla="*/ 149 w 2836"/>
                <a:gd name="T25" fmla="*/ 1442 h 1851"/>
                <a:gd name="T26" fmla="*/ 176 w 2836"/>
                <a:gd name="T27" fmla="*/ 1387 h 1851"/>
                <a:gd name="T28" fmla="*/ 203 w 2836"/>
                <a:gd name="T29" fmla="*/ 1334 h 1851"/>
                <a:gd name="T30" fmla="*/ 228 w 2836"/>
                <a:gd name="T31" fmla="*/ 1287 h 1851"/>
                <a:gd name="T32" fmla="*/ 253 w 2836"/>
                <a:gd name="T33" fmla="*/ 1245 h 1851"/>
                <a:gd name="T34" fmla="*/ 289 w 2836"/>
                <a:gd name="T35" fmla="*/ 1195 h 1851"/>
                <a:gd name="T36" fmla="*/ 333 w 2836"/>
                <a:gd name="T37" fmla="*/ 1137 h 1851"/>
                <a:gd name="T38" fmla="*/ 387 w 2836"/>
                <a:gd name="T39" fmla="*/ 1073 h 1851"/>
                <a:gd name="T40" fmla="*/ 445 w 2836"/>
                <a:gd name="T41" fmla="*/ 1007 h 1851"/>
                <a:gd name="T42" fmla="*/ 505 w 2836"/>
                <a:gd name="T43" fmla="*/ 940 h 1851"/>
                <a:gd name="T44" fmla="*/ 566 w 2836"/>
                <a:gd name="T45" fmla="*/ 876 h 1851"/>
                <a:gd name="T46" fmla="*/ 625 w 2836"/>
                <a:gd name="T47" fmla="*/ 818 h 1851"/>
                <a:gd name="T48" fmla="*/ 682 w 2836"/>
                <a:gd name="T49" fmla="*/ 767 h 1851"/>
                <a:gd name="T50" fmla="*/ 747 w 2836"/>
                <a:gd name="T51" fmla="*/ 714 h 1851"/>
                <a:gd name="T52" fmla="*/ 821 w 2836"/>
                <a:gd name="T53" fmla="*/ 658 h 1851"/>
                <a:gd name="T54" fmla="*/ 902 w 2836"/>
                <a:gd name="T55" fmla="*/ 602 h 1851"/>
                <a:gd name="T56" fmla="*/ 984 w 2836"/>
                <a:gd name="T57" fmla="*/ 549 h 1851"/>
                <a:gd name="T58" fmla="*/ 1064 w 2836"/>
                <a:gd name="T59" fmla="*/ 500 h 1851"/>
                <a:gd name="T60" fmla="*/ 1140 w 2836"/>
                <a:gd name="T61" fmla="*/ 457 h 1851"/>
                <a:gd name="T62" fmla="*/ 1208 w 2836"/>
                <a:gd name="T63" fmla="*/ 423 h 1851"/>
                <a:gd name="T64" fmla="*/ 1266 w 2836"/>
                <a:gd name="T65" fmla="*/ 399 h 1851"/>
                <a:gd name="T66" fmla="*/ 1331 w 2836"/>
                <a:gd name="T67" fmla="*/ 374 h 1851"/>
                <a:gd name="T68" fmla="*/ 1402 w 2836"/>
                <a:gd name="T69" fmla="*/ 347 h 1851"/>
                <a:gd name="T70" fmla="*/ 1476 w 2836"/>
                <a:gd name="T71" fmla="*/ 317 h 1851"/>
                <a:gd name="T72" fmla="*/ 1550 w 2836"/>
                <a:gd name="T73" fmla="*/ 288 h 1851"/>
                <a:gd name="T74" fmla="*/ 1622 w 2836"/>
                <a:gd name="T75" fmla="*/ 260 h 1851"/>
                <a:gd name="T76" fmla="*/ 1687 w 2836"/>
                <a:gd name="T77" fmla="*/ 236 h 1851"/>
                <a:gd name="T78" fmla="*/ 1744 w 2836"/>
                <a:gd name="T79" fmla="*/ 215 h 1851"/>
                <a:gd name="T80" fmla="*/ 1792 w 2836"/>
                <a:gd name="T81" fmla="*/ 198 h 1851"/>
                <a:gd name="T82" fmla="*/ 1853 w 2836"/>
                <a:gd name="T83" fmla="*/ 179 h 1851"/>
                <a:gd name="T84" fmla="*/ 1928 w 2836"/>
                <a:gd name="T85" fmla="*/ 160 h 1851"/>
                <a:gd name="T86" fmla="*/ 2014 w 2836"/>
                <a:gd name="T87" fmla="*/ 140 h 1851"/>
                <a:gd name="T88" fmla="*/ 2105 w 2836"/>
                <a:gd name="T89" fmla="*/ 119 h 1851"/>
                <a:gd name="T90" fmla="*/ 2197 w 2836"/>
                <a:gd name="T91" fmla="*/ 100 h 1851"/>
                <a:gd name="T92" fmla="*/ 2288 w 2836"/>
                <a:gd name="T93" fmla="*/ 83 h 1851"/>
                <a:gd name="T94" fmla="*/ 2376 w 2836"/>
                <a:gd name="T95" fmla="*/ 67 h 1851"/>
                <a:gd name="T96" fmla="*/ 2451 w 2836"/>
                <a:gd name="T97" fmla="*/ 56 h 1851"/>
                <a:gd name="T98" fmla="*/ 2495 w 2836"/>
                <a:gd name="T99" fmla="*/ 50 h 1851"/>
                <a:gd name="T100" fmla="*/ 2520 w 2836"/>
                <a:gd name="T101" fmla="*/ 46 h 1851"/>
                <a:gd name="T102" fmla="*/ 2537 w 2836"/>
                <a:gd name="T103" fmla="*/ 43 h 1851"/>
                <a:gd name="T104" fmla="*/ 2557 w 2836"/>
                <a:gd name="T105" fmla="*/ 40 h 1851"/>
                <a:gd name="T106" fmla="*/ 2592 w 2836"/>
                <a:gd name="T107" fmla="*/ 35 h 1851"/>
                <a:gd name="T108" fmla="*/ 2656 w 2836"/>
                <a:gd name="T109" fmla="*/ 26 h 1851"/>
                <a:gd name="T110" fmla="*/ 2760 w 2836"/>
                <a:gd name="T111" fmla="*/ 11 h 185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36"/>
                <a:gd name="T169" fmla="*/ 0 h 1851"/>
                <a:gd name="T170" fmla="*/ 2836 w 2836"/>
                <a:gd name="T171" fmla="*/ 1851 h 185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36" h="1851">
                  <a:moveTo>
                    <a:pt x="0" y="1850"/>
                  </a:moveTo>
                  <a:lnTo>
                    <a:pt x="9" y="1819"/>
                  </a:lnTo>
                  <a:lnTo>
                    <a:pt x="17" y="1793"/>
                  </a:lnTo>
                  <a:lnTo>
                    <a:pt x="23" y="1773"/>
                  </a:lnTo>
                  <a:lnTo>
                    <a:pt x="29" y="1756"/>
                  </a:lnTo>
                  <a:lnTo>
                    <a:pt x="32" y="1744"/>
                  </a:lnTo>
                  <a:lnTo>
                    <a:pt x="36" y="1734"/>
                  </a:lnTo>
                  <a:lnTo>
                    <a:pt x="38" y="1728"/>
                  </a:lnTo>
                  <a:lnTo>
                    <a:pt x="40" y="1722"/>
                  </a:lnTo>
                  <a:lnTo>
                    <a:pt x="40" y="1719"/>
                  </a:lnTo>
                  <a:lnTo>
                    <a:pt x="42" y="1715"/>
                  </a:lnTo>
                  <a:lnTo>
                    <a:pt x="43" y="1711"/>
                  </a:lnTo>
                  <a:lnTo>
                    <a:pt x="45" y="1706"/>
                  </a:lnTo>
                  <a:lnTo>
                    <a:pt x="47" y="1701"/>
                  </a:lnTo>
                  <a:lnTo>
                    <a:pt x="50" y="1691"/>
                  </a:lnTo>
                  <a:lnTo>
                    <a:pt x="53" y="1680"/>
                  </a:lnTo>
                  <a:lnTo>
                    <a:pt x="59" y="1663"/>
                  </a:lnTo>
                  <a:lnTo>
                    <a:pt x="64" y="1646"/>
                  </a:lnTo>
                  <a:lnTo>
                    <a:pt x="71" y="1624"/>
                  </a:lnTo>
                  <a:lnTo>
                    <a:pt x="80" y="1602"/>
                  </a:lnTo>
                  <a:lnTo>
                    <a:pt x="90" y="1577"/>
                  </a:lnTo>
                  <a:lnTo>
                    <a:pt x="101" y="1552"/>
                  </a:lnTo>
                  <a:lnTo>
                    <a:pt x="112" y="1525"/>
                  </a:lnTo>
                  <a:lnTo>
                    <a:pt x="124" y="1497"/>
                  </a:lnTo>
                  <a:lnTo>
                    <a:pt x="137" y="1469"/>
                  </a:lnTo>
                  <a:lnTo>
                    <a:pt x="149" y="1442"/>
                  </a:lnTo>
                  <a:lnTo>
                    <a:pt x="163" y="1414"/>
                  </a:lnTo>
                  <a:lnTo>
                    <a:pt x="176" y="1387"/>
                  </a:lnTo>
                  <a:lnTo>
                    <a:pt x="190" y="1359"/>
                  </a:lnTo>
                  <a:lnTo>
                    <a:pt x="203" y="1334"/>
                  </a:lnTo>
                  <a:lnTo>
                    <a:pt x="216" y="1310"/>
                  </a:lnTo>
                  <a:lnTo>
                    <a:pt x="228" y="1287"/>
                  </a:lnTo>
                  <a:lnTo>
                    <a:pt x="241" y="1266"/>
                  </a:lnTo>
                  <a:lnTo>
                    <a:pt x="253" y="1245"/>
                  </a:lnTo>
                  <a:lnTo>
                    <a:pt x="270" y="1222"/>
                  </a:lnTo>
                  <a:lnTo>
                    <a:pt x="289" y="1195"/>
                  </a:lnTo>
                  <a:lnTo>
                    <a:pt x="311" y="1166"/>
                  </a:lnTo>
                  <a:lnTo>
                    <a:pt x="333" y="1137"/>
                  </a:lnTo>
                  <a:lnTo>
                    <a:pt x="360" y="1105"/>
                  </a:lnTo>
                  <a:lnTo>
                    <a:pt x="387" y="1073"/>
                  </a:lnTo>
                  <a:lnTo>
                    <a:pt x="416" y="1039"/>
                  </a:lnTo>
                  <a:lnTo>
                    <a:pt x="445" y="1007"/>
                  </a:lnTo>
                  <a:lnTo>
                    <a:pt x="475" y="973"/>
                  </a:lnTo>
                  <a:lnTo>
                    <a:pt x="505" y="940"/>
                  </a:lnTo>
                  <a:lnTo>
                    <a:pt x="536" y="907"/>
                  </a:lnTo>
                  <a:lnTo>
                    <a:pt x="566" y="876"/>
                  </a:lnTo>
                  <a:lnTo>
                    <a:pt x="597" y="846"/>
                  </a:lnTo>
                  <a:lnTo>
                    <a:pt x="625" y="818"/>
                  </a:lnTo>
                  <a:lnTo>
                    <a:pt x="654" y="792"/>
                  </a:lnTo>
                  <a:lnTo>
                    <a:pt x="682" y="767"/>
                  </a:lnTo>
                  <a:lnTo>
                    <a:pt x="714" y="741"/>
                  </a:lnTo>
                  <a:lnTo>
                    <a:pt x="749" y="714"/>
                  </a:lnTo>
                  <a:lnTo>
                    <a:pt x="785" y="686"/>
                  </a:lnTo>
                  <a:lnTo>
                    <a:pt x="823" y="658"/>
                  </a:lnTo>
                  <a:lnTo>
                    <a:pt x="863" y="630"/>
                  </a:lnTo>
                  <a:lnTo>
                    <a:pt x="904" y="602"/>
                  </a:lnTo>
                  <a:lnTo>
                    <a:pt x="945" y="574"/>
                  </a:lnTo>
                  <a:lnTo>
                    <a:pt x="986" y="549"/>
                  </a:lnTo>
                  <a:lnTo>
                    <a:pt x="1027" y="523"/>
                  </a:lnTo>
                  <a:lnTo>
                    <a:pt x="1066" y="500"/>
                  </a:lnTo>
                  <a:lnTo>
                    <a:pt x="1105" y="477"/>
                  </a:lnTo>
                  <a:lnTo>
                    <a:pt x="1142" y="457"/>
                  </a:lnTo>
                  <a:lnTo>
                    <a:pt x="1177" y="438"/>
                  </a:lnTo>
                  <a:lnTo>
                    <a:pt x="1210" y="423"/>
                  </a:lnTo>
                  <a:lnTo>
                    <a:pt x="1239" y="410"/>
                  </a:lnTo>
                  <a:lnTo>
                    <a:pt x="1268" y="399"/>
                  </a:lnTo>
                  <a:lnTo>
                    <a:pt x="1299" y="386"/>
                  </a:lnTo>
                  <a:lnTo>
                    <a:pt x="1333" y="374"/>
                  </a:lnTo>
                  <a:lnTo>
                    <a:pt x="1368" y="360"/>
                  </a:lnTo>
                  <a:lnTo>
                    <a:pt x="1404" y="347"/>
                  </a:lnTo>
                  <a:lnTo>
                    <a:pt x="1441" y="332"/>
                  </a:lnTo>
                  <a:lnTo>
                    <a:pt x="1478" y="317"/>
                  </a:lnTo>
                  <a:lnTo>
                    <a:pt x="1516" y="302"/>
                  </a:lnTo>
                  <a:lnTo>
                    <a:pt x="1552" y="288"/>
                  </a:lnTo>
                  <a:lnTo>
                    <a:pt x="1589" y="274"/>
                  </a:lnTo>
                  <a:lnTo>
                    <a:pt x="1624" y="260"/>
                  </a:lnTo>
                  <a:lnTo>
                    <a:pt x="1658" y="247"/>
                  </a:lnTo>
                  <a:lnTo>
                    <a:pt x="1689" y="236"/>
                  </a:lnTo>
                  <a:lnTo>
                    <a:pt x="1719" y="225"/>
                  </a:lnTo>
                  <a:lnTo>
                    <a:pt x="1746" y="215"/>
                  </a:lnTo>
                  <a:lnTo>
                    <a:pt x="1771" y="206"/>
                  </a:lnTo>
                  <a:lnTo>
                    <a:pt x="1794" y="198"/>
                  </a:lnTo>
                  <a:lnTo>
                    <a:pt x="1823" y="189"/>
                  </a:lnTo>
                  <a:lnTo>
                    <a:pt x="1855" y="179"/>
                  </a:lnTo>
                  <a:lnTo>
                    <a:pt x="1892" y="169"/>
                  </a:lnTo>
                  <a:lnTo>
                    <a:pt x="1930" y="160"/>
                  </a:lnTo>
                  <a:lnTo>
                    <a:pt x="1972" y="150"/>
                  </a:lnTo>
                  <a:lnTo>
                    <a:pt x="2016" y="140"/>
                  </a:lnTo>
                  <a:lnTo>
                    <a:pt x="2061" y="128"/>
                  </a:lnTo>
                  <a:lnTo>
                    <a:pt x="2107" y="119"/>
                  </a:lnTo>
                  <a:lnTo>
                    <a:pt x="2154" y="109"/>
                  </a:lnTo>
                  <a:lnTo>
                    <a:pt x="2201" y="100"/>
                  </a:lnTo>
                  <a:lnTo>
                    <a:pt x="2247" y="90"/>
                  </a:lnTo>
                  <a:lnTo>
                    <a:pt x="2292" y="83"/>
                  </a:lnTo>
                  <a:lnTo>
                    <a:pt x="2337" y="74"/>
                  </a:lnTo>
                  <a:lnTo>
                    <a:pt x="2380" y="67"/>
                  </a:lnTo>
                  <a:lnTo>
                    <a:pt x="2421" y="60"/>
                  </a:lnTo>
                  <a:lnTo>
                    <a:pt x="2455" y="56"/>
                  </a:lnTo>
                  <a:lnTo>
                    <a:pt x="2481" y="52"/>
                  </a:lnTo>
                  <a:lnTo>
                    <a:pt x="2499" y="50"/>
                  </a:lnTo>
                  <a:lnTo>
                    <a:pt x="2515" y="47"/>
                  </a:lnTo>
                  <a:lnTo>
                    <a:pt x="2524" y="46"/>
                  </a:lnTo>
                  <a:lnTo>
                    <a:pt x="2533" y="44"/>
                  </a:lnTo>
                  <a:lnTo>
                    <a:pt x="2541" y="43"/>
                  </a:lnTo>
                  <a:lnTo>
                    <a:pt x="2550" y="42"/>
                  </a:lnTo>
                  <a:lnTo>
                    <a:pt x="2561" y="40"/>
                  </a:lnTo>
                  <a:lnTo>
                    <a:pt x="2575" y="38"/>
                  </a:lnTo>
                  <a:lnTo>
                    <a:pt x="2596" y="35"/>
                  </a:lnTo>
                  <a:lnTo>
                    <a:pt x="2624" y="31"/>
                  </a:lnTo>
                  <a:lnTo>
                    <a:pt x="2660" y="26"/>
                  </a:lnTo>
                  <a:lnTo>
                    <a:pt x="2707" y="19"/>
                  </a:lnTo>
                  <a:lnTo>
                    <a:pt x="2764" y="11"/>
                  </a:lnTo>
                  <a:lnTo>
                    <a:pt x="2835" y="0"/>
                  </a:lnTo>
                </a:path>
              </a:pathLst>
            </a:custGeom>
            <a:noFill/>
            <a:ln w="19050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448" name="Group 24"/>
          <p:cNvGrpSpPr>
            <a:grpSpLocks/>
          </p:cNvGrpSpPr>
          <p:nvPr/>
        </p:nvGrpSpPr>
        <p:grpSpPr bwMode="auto">
          <a:xfrm>
            <a:off x="4000500" y="2373313"/>
            <a:ext cx="1317625" cy="2833687"/>
            <a:chOff x="3438" y="1996"/>
            <a:chExt cx="913" cy="2023"/>
          </a:xfrm>
        </p:grpSpPr>
        <p:sp>
          <p:nvSpPr>
            <p:cNvPr id="63514" name="Freeform 25"/>
            <p:cNvSpPr>
              <a:spLocks/>
            </p:cNvSpPr>
            <p:nvPr/>
          </p:nvSpPr>
          <p:spPr bwMode="auto">
            <a:xfrm>
              <a:off x="3438" y="3984"/>
              <a:ext cx="362" cy="35"/>
            </a:xfrm>
            <a:custGeom>
              <a:avLst/>
              <a:gdLst>
                <a:gd name="T0" fmla="*/ 361 w 362"/>
                <a:gd name="T1" fmla="*/ 34 h 35"/>
                <a:gd name="T2" fmla="*/ 325 w 362"/>
                <a:gd name="T3" fmla="*/ 33 h 35"/>
                <a:gd name="T4" fmla="*/ 296 w 362"/>
                <a:gd name="T5" fmla="*/ 31 h 35"/>
                <a:gd name="T6" fmla="*/ 273 w 362"/>
                <a:gd name="T7" fmla="*/ 31 h 35"/>
                <a:gd name="T8" fmla="*/ 256 w 362"/>
                <a:gd name="T9" fmla="*/ 30 h 35"/>
                <a:gd name="T10" fmla="*/ 242 w 362"/>
                <a:gd name="T11" fmla="*/ 30 h 35"/>
                <a:gd name="T12" fmla="*/ 232 w 362"/>
                <a:gd name="T13" fmla="*/ 29 h 35"/>
                <a:gd name="T14" fmla="*/ 225 w 362"/>
                <a:gd name="T15" fmla="*/ 29 h 35"/>
                <a:gd name="T16" fmla="*/ 220 w 362"/>
                <a:gd name="T17" fmla="*/ 27 h 35"/>
                <a:gd name="T18" fmla="*/ 215 w 362"/>
                <a:gd name="T19" fmla="*/ 27 h 35"/>
                <a:gd name="T20" fmla="*/ 211 w 362"/>
                <a:gd name="T21" fmla="*/ 27 h 35"/>
                <a:gd name="T22" fmla="*/ 206 w 362"/>
                <a:gd name="T23" fmla="*/ 27 h 35"/>
                <a:gd name="T24" fmla="*/ 202 w 362"/>
                <a:gd name="T25" fmla="*/ 26 h 35"/>
                <a:gd name="T26" fmla="*/ 194 w 362"/>
                <a:gd name="T27" fmla="*/ 26 h 35"/>
                <a:gd name="T28" fmla="*/ 185 w 362"/>
                <a:gd name="T29" fmla="*/ 26 h 35"/>
                <a:gd name="T30" fmla="*/ 172 w 362"/>
                <a:gd name="T31" fmla="*/ 25 h 35"/>
                <a:gd name="T32" fmla="*/ 156 w 362"/>
                <a:gd name="T33" fmla="*/ 23 h 35"/>
                <a:gd name="T34" fmla="*/ 137 w 362"/>
                <a:gd name="T35" fmla="*/ 23 h 35"/>
                <a:gd name="T36" fmla="*/ 122 w 362"/>
                <a:gd name="T37" fmla="*/ 22 h 35"/>
                <a:gd name="T38" fmla="*/ 109 w 362"/>
                <a:gd name="T39" fmla="*/ 22 h 35"/>
                <a:gd name="T40" fmla="*/ 99 w 362"/>
                <a:gd name="T41" fmla="*/ 20 h 35"/>
                <a:gd name="T42" fmla="*/ 90 w 362"/>
                <a:gd name="T43" fmla="*/ 20 h 35"/>
                <a:gd name="T44" fmla="*/ 82 w 362"/>
                <a:gd name="T45" fmla="*/ 18 h 35"/>
                <a:gd name="T46" fmla="*/ 76 w 362"/>
                <a:gd name="T47" fmla="*/ 18 h 35"/>
                <a:gd name="T48" fmla="*/ 70 w 362"/>
                <a:gd name="T49" fmla="*/ 16 h 35"/>
                <a:gd name="T50" fmla="*/ 64 w 362"/>
                <a:gd name="T51" fmla="*/ 16 h 35"/>
                <a:gd name="T52" fmla="*/ 58 w 362"/>
                <a:gd name="T53" fmla="*/ 14 h 35"/>
                <a:gd name="T54" fmla="*/ 50 w 362"/>
                <a:gd name="T55" fmla="*/ 13 h 35"/>
                <a:gd name="T56" fmla="*/ 44 w 362"/>
                <a:gd name="T57" fmla="*/ 11 h 35"/>
                <a:gd name="T58" fmla="*/ 36 w 362"/>
                <a:gd name="T59" fmla="*/ 9 h 35"/>
                <a:gd name="T60" fmla="*/ 26 w 362"/>
                <a:gd name="T61" fmla="*/ 6 h 35"/>
                <a:gd name="T62" fmla="*/ 14 w 362"/>
                <a:gd name="T63" fmla="*/ 3 h 35"/>
                <a:gd name="T64" fmla="*/ 0 w 362"/>
                <a:gd name="T65" fmla="*/ 0 h 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2"/>
                <a:gd name="T100" fmla="*/ 0 h 35"/>
                <a:gd name="T101" fmla="*/ 362 w 362"/>
                <a:gd name="T102" fmla="*/ 35 h 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2" h="35">
                  <a:moveTo>
                    <a:pt x="361" y="34"/>
                  </a:moveTo>
                  <a:lnTo>
                    <a:pt x="325" y="33"/>
                  </a:lnTo>
                  <a:lnTo>
                    <a:pt x="296" y="31"/>
                  </a:lnTo>
                  <a:lnTo>
                    <a:pt x="273" y="31"/>
                  </a:lnTo>
                  <a:lnTo>
                    <a:pt x="256" y="30"/>
                  </a:lnTo>
                  <a:lnTo>
                    <a:pt x="242" y="30"/>
                  </a:lnTo>
                  <a:lnTo>
                    <a:pt x="232" y="29"/>
                  </a:lnTo>
                  <a:lnTo>
                    <a:pt x="225" y="29"/>
                  </a:lnTo>
                  <a:lnTo>
                    <a:pt x="220" y="27"/>
                  </a:lnTo>
                  <a:lnTo>
                    <a:pt x="215" y="27"/>
                  </a:lnTo>
                  <a:lnTo>
                    <a:pt x="211" y="27"/>
                  </a:lnTo>
                  <a:lnTo>
                    <a:pt x="206" y="27"/>
                  </a:lnTo>
                  <a:lnTo>
                    <a:pt x="202" y="26"/>
                  </a:lnTo>
                  <a:lnTo>
                    <a:pt x="194" y="26"/>
                  </a:lnTo>
                  <a:lnTo>
                    <a:pt x="185" y="26"/>
                  </a:lnTo>
                  <a:lnTo>
                    <a:pt x="172" y="25"/>
                  </a:lnTo>
                  <a:lnTo>
                    <a:pt x="156" y="23"/>
                  </a:lnTo>
                  <a:lnTo>
                    <a:pt x="137" y="23"/>
                  </a:lnTo>
                  <a:lnTo>
                    <a:pt x="122" y="22"/>
                  </a:lnTo>
                  <a:lnTo>
                    <a:pt x="109" y="22"/>
                  </a:lnTo>
                  <a:lnTo>
                    <a:pt x="99" y="20"/>
                  </a:lnTo>
                  <a:lnTo>
                    <a:pt x="90" y="20"/>
                  </a:lnTo>
                  <a:lnTo>
                    <a:pt x="82" y="18"/>
                  </a:lnTo>
                  <a:lnTo>
                    <a:pt x="76" y="18"/>
                  </a:lnTo>
                  <a:lnTo>
                    <a:pt x="70" y="16"/>
                  </a:lnTo>
                  <a:lnTo>
                    <a:pt x="64" y="16"/>
                  </a:lnTo>
                  <a:lnTo>
                    <a:pt x="58" y="14"/>
                  </a:lnTo>
                  <a:lnTo>
                    <a:pt x="50" y="13"/>
                  </a:lnTo>
                  <a:lnTo>
                    <a:pt x="44" y="11"/>
                  </a:lnTo>
                  <a:lnTo>
                    <a:pt x="36" y="9"/>
                  </a:lnTo>
                  <a:lnTo>
                    <a:pt x="26" y="6"/>
                  </a:lnTo>
                  <a:lnTo>
                    <a:pt x="14" y="3"/>
                  </a:lnTo>
                  <a:lnTo>
                    <a:pt x="0" y="0"/>
                  </a:lnTo>
                </a:path>
              </a:pathLst>
            </a:custGeom>
            <a:noFill/>
            <a:ln w="476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Freeform 26"/>
            <p:cNvSpPr>
              <a:spLocks/>
            </p:cNvSpPr>
            <p:nvPr/>
          </p:nvSpPr>
          <p:spPr bwMode="auto">
            <a:xfrm>
              <a:off x="3479" y="3595"/>
              <a:ext cx="872" cy="37"/>
            </a:xfrm>
            <a:custGeom>
              <a:avLst/>
              <a:gdLst>
                <a:gd name="T0" fmla="*/ 844 w 872"/>
                <a:gd name="T1" fmla="*/ 35 h 37"/>
                <a:gd name="T2" fmla="*/ 805 w 872"/>
                <a:gd name="T3" fmla="*/ 32 h 37"/>
                <a:gd name="T4" fmla="*/ 780 w 872"/>
                <a:gd name="T5" fmla="*/ 30 h 37"/>
                <a:gd name="T6" fmla="*/ 768 w 872"/>
                <a:gd name="T7" fmla="*/ 30 h 37"/>
                <a:gd name="T8" fmla="*/ 760 w 872"/>
                <a:gd name="T9" fmla="*/ 28 h 37"/>
                <a:gd name="T10" fmla="*/ 753 w 872"/>
                <a:gd name="T11" fmla="*/ 28 h 37"/>
                <a:gd name="T12" fmla="*/ 745 w 872"/>
                <a:gd name="T13" fmla="*/ 27 h 37"/>
                <a:gd name="T14" fmla="*/ 728 w 872"/>
                <a:gd name="T15" fmla="*/ 25 h 37"/>
                <a:gd name="T16" fmla="*/ 700 w 872"/>
                <a:gd name="T17" fmla="*/ 23 h 37"/>
                <a:gd name="T18" fmla="*/ 667 w 872"/>
                <a:gd name="T19" fmla="*/ 20 h 37"/>
                <a:gd name="T20" fmla="*/ 633 w 872"/>
                <a:gd name="T21" fmla="*/ 18 h 37"/>
                <a:gd name="T22" fmla="*/ 599 w 872"/>
                <a:gd name="T23" fmla="*/ 14 h 37"/>
                <a:gd name="T24" fmla="*/ 565 w 872"/>
                <a:gd name="T25" fmla="*/ 12 h 37"/>
                <a:gd name="T26" fmla="*/ 534 w 872"/>
                <a:gd name="T27" fmla="*/ 9 h 37"/>
                <a:gd name="T28" fmla="*/ 506 w 872"/>
                <a:gd name="T29" fmla="*/ 6 h 37"/>
                <a:gd name="T30" fmla="*/ 484 w 872"/>
                <a:gd name="T31" fmla="*/ 3 h 37"/>
                <a:gd name="T32" fmla="*/ 466 w 872"/>
                <a:gd name="T33" fmla="*/ 1 h 37"/>
                <a:gd name="T34" fmla="*/ 441 w 872"/>
                <a:gd name="T35" fmla="*/ 1 h 37"/>
                <a:gd name="T36" fmla="*/ 411 w 872"/>
                <a:gd name="T37" fmla="*/ 0 h 37"/>
                <a:gd name="T38" fmla="*/ 377 w 872"/>
                <a:gd name="T39" fmla="*/ 0 h 37"/>
                <a:gd name="T40" fmla="*/ 342 w 872"/>
                <a:gd name="T41" fmla="*/ 1 h 37"/>
                <a:gd name="T42" fmla="*/ 309 w 872"/>
                <a:gd name="T43" fmla="*/ 1 h 37"/>
                <a:gd name="T44" fmla="*/ 279 w 872"/>
                <a:gd name="T45" fmla="*/ 1 h 37"/>
                <a:gd name="T46" fmla="*/ 256 w 872"/>
                <a:gd name="T47" fmla="*/ 1 h 37"/>
                <a:gd name="T48" fmla="*/ 240 w 872"/>
                <a:gd name="T49" fmla="*/ 2 h 37"/>
                <a:gd name="T50" fmla="*/ 217 w 872"/>
                <a:gd name="T51" fmla="*/ 5 h 37"/>
                <a:gd name="T52" fmla="*/ 188 w 872"/>
                <a:gd name="T53" fmla="*/ 9 h 37"/>
                <a:gd name="T54" fmla="*/ 155 w 872"/>
                <a:gd name="T55" fmla="*/ 14 h 37"/>
                <a:gd name="T56" fmla="*/ 119 w 872"/>
                <a:gd name="T57" fmla="*/ 20 h 37"/>
                <a:gd name="T58" fmla="*/ 82 w 872"/>
                <a:gd name="T59" fmla="*/ 24 h 37"/>
                <a:gd name="T60" fmla="*/ 47 w 872"/>
                <a:gd name="T61" fmla="*/ 28 h 37"/>
                <a:gd name="T62" fmla="*/ 14 w 872"/>
                <a:gd name="T63" fmla="*/ 30 h 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72"/>
                <a:gd name="T97" fmla="*/ 0 h 37"/>
                <a:gd name="T98" fmla="*/ 872 w 872"/>
                <a:gd name="T99" fmla="*/ 37 h 3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72" h="37">
                  <a:moveTo>
                    <a:pt x="871" y="36"/>
                  </a:moveTo>
                  <a:lnTo>
                    <a:pt x="844" y="35"/>
                  </a:lnTo>
                  <a:lnTo>
                    <a:pt x="822" y="33"/>
                  </a:lnTo>
                  <a:lnTo>
                    <a:pt x="805" y="32"/>
                  </a:lnTo>
                  <a:lnTo>
                    <a:pt x="791" y="30"/>
                  </a:lnTo>
                  <a:lnTo>
                    <a:pt x="780" y="30"/>
                  </a:lnTo>
                  <a:lnTo>
                    <a:pt x="773" y="30"/>
                  </a:lnTo>
                  <a:lnTo>
                    <a:pt x="768" y="30"/>
                  </a:lnTo>
                  <a:lnTo>
                    <a:pt x="764" y="28"/>
                  </a:lnTo>
                  <a:lnTo>
                    <a:pt x="760" y="28"/>
                  </a:lnTo>
                  <a:lnTo>
                    <a:pt x="757" y="28"/>
                  </a:lnTo>
                  <a:lnTo>
                    <a:pt x="753" y="28"/>
                  </a:lnTo>
                  <a:lnTo>
                    <a:pt x="750" y="27"/>
                  </a:lnTo>
                  <a:lnTo>
                    <a:pt x="745" y="27"/>
                  </a:lnTo>
                  <a:lnTo>
                    <a:pt x="738" y="26"/>
                  </a:lnTo>
                  <a:lnTo>
                    <a:pt x="728" y="25"/>
                  </a:lnTo>
                  <a:lnTo>
                    <a:pt x="716" y="23"/>
                  </a:lnTo>
                  <a:lnTo>
                    <a:pt x="700" y="23"/>
                  </a:lnTo>
                  <a:lnTo>
                    <a:pt x="684" y="22"/>
                  </a:lnTo>
                  <a:lnTo>
                    <a:pt x="667" y="20"/>
                  </a:lnTo>
                  <a:lnTo>
                    <a:pt x="651" y="19"/>
                  </a:lnTo>
                  <a:lnTo>
                    <a:pt x="633" y="18"/>
                  </a:lnTo>
                  <a:lnTo>
                    <a:pt x="616" y="16"/>
                  </a:lnTo>
                  <a:lnTo>
                    <a:pt x="599" y="14"/>
                  </a:lnTo>
                  <a:lnTo>
                    <a:pt x="583" y="12"/>
                  </a:lnTo>
                  <a:lnTo>
                    <a:pt x="565" y="12"/>
                  </a:lnTo>
                  <a:lnTo>
                    <a:pt x="549" y="10"/>
                  </a:lnTo>
                  <a:lnTo>
                    <a:pt x="534" y="9"/>
                  </a:lnTo>
                  <a:lnTo>
                    <a:pt x="519" y="7"/>
                  </a:lnTo>
                  <a:lnTo>
                    <a:pt x="506" y="6"/>
                  </a:lnTo>
                  <a:lnTo>
                    <a:pt x="495" y="4"/>
                  </a:lnTo>
                  <a:lnTo>
                    <a:pt x="484" y="3"/>
                  </a:lnTo>
                  <a:lnTo>
                    <a:pt x="476" y="1"/>
                  </a:lnTo>
                  <a:lnTo>
                    <a:pt x="466" y="1"/>
                  </a:lnTo>
                  <a:lnTo>
                    <a:pt x="455" y="1"/>
                  </a:lnTo>
                  <a:lnTo>
                    <a:pt x="441" y="1"/>
                  </a:lnTo>
                  <a:lnTo>
                    <a:pt x="427" y="0"/>
                  </a:lnTo>
                  <a:lnTo>
                    <a:pt x="411" y="0"/>
                  </a:lnTo>
                  <a:lnTo>
                    <a:pt x="395" y="0"/>
                  </a:lnTo>
                  <a:lnTo>
                    <a:pt x="377" y="0"/>
                  </a:lnTo>
                  <a:lnTo>
                    <a:pt x="360" y="0"/>
                  </a:lnTo>
                  <a:lnTo>
                    <a:pt x="342" y="1"/>
                  </a:lnTo>
                  <a:lnTo>
                    <a:pt x="325" y="1"/>
                  </a:lnTo>
                  <a:lnTo>
                    <a:pt x="309" y="1"/>
                  </a:lnTo>
                  <a:lnTo>
                    <a:pt x="293" y="1"/>
                  </a:lnTo>
                  <a:lnTo>
                    <a:pt x="279" y="1"/>
                  </a:lnTo>
                  <a:lnTo>
                    <a:pt x="267" y="1"/>
                  </a:lnTo>
                  <a:lnTo>
                    <a:pt x="256" y="1"/>
                  </a:lnTo>
                  <a:lnTo>
                    <a:pt x="249" y="1"/>
                  </a:lnTo>
                  <a:lnTo>
                    <a:pt x="240" y="2"/>
                  </a:lnTo>
                  <a:lnTo>
                    <a:pt x="230" y="3"/>
                  </a:lnTo>
                  <a:lnTo>
                    <a:pt x="217" y="5"/>
                  </a:lnTo>
                  <a:lnTo>
                    <a:pt x="204" y="6"/>
                  </a:lnTo>
                  <a:lnTo>
                    <a:pt x="188" y="9"/>
                  </a:lnTo>
                  <a:lnTo>
                    <a:pt x="173" y="11"/>
                  </a:lnTo>
                  <a:lnTo>
                    <a:pt x="155" y="14"/>
                  </a:lnTo>
                  <a:lnTo>
                    <a:pt x="138" y="16"/>
                  </a:lnTo>
                  <a:lnTo>
                    <a:pt x="119" y="20"/>
                  </a:lnTo>
                  <a:lnTo>
                    <a:pt x="101" y="22"/>
                  </a:lnTo>
                  <a:lnTo>
                    <a:pt x="82" y="24"/>
                  </a:lnTo>
                  <a:lnTo>
                    <a:pt x="65" y="26"/>
                  </a:lnTo>
                  <a:lnTo>
                    <a:pt x="47" y="28"/>
                  </a:lnTo>
                  <a:lnTo>
                    <a:pt x="29" y="29"/>
                  </a:lnTo>
                  <a:lnTo>
                    <a:pt x="14" y="30"/>
                  </a:lnTo>
                  <a:lnTo>
                    <a:pt x="0" y="30"/>
                  </a:lnTo>
                </a:path>
              </a:pathLst>
            </a:custGeom>
            <a:noFill/>
            <a:ln w="476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27"/>
            <p:cNvSpPr>
              <a:spLocks noChangeShapeType="1"/>
            </p:cNvSpPr>
            <p:nvPr/>
          </p:nvSpPr>
          <p:spPr bwMode="auto">
            <a:xfrm>
              <a:off x="3834" y="2314"/>
              <a:ext cx="0" cy="1666"/>
            </a:xfrm>
            <a:prstGeom prst="line">
              <a:avLst/>
            </a:prstGeom>
            <a:noFill/>
            <a:ln w="476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Line 28"/>
            <p:cNvSpPr>
              <a:spLocks noChangeShapeType="1"/>
            </p:cNvSpPr>
            <p:nvPr/>
          </p:nvSpPr>
          <p:spPr bwMode="auto">
            <a:xfrm>
              <a:off x="4342" y="1996"/>
              <a:ext cx="0" cy="1590"/>
            </a:xfrm>
            <a:prstGeom prst="line">
              <a:avLst/>
            </a:prstGeom>
            <a:noFill/>
            <a:ln w="476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9453" name="Freeform 29" descr="Zig zag"/>
          <p:cNvSpPr>
            <a:spLocks/>
          </p:cNvSpPr>
          <p:nvPr/>
        </p:nvSpPr>
        <p:spPr bwMode="auto">
          <a:xfrm>
            <a:off x="1077913" y="2241550"/>
            <a:ext cx="6699250" cy="1098550"/>
          </a:xfrm>
          <a:custGeom>
            <a:avLst/>
            <a:gdLst>
              <a:gd name="T0" fmla="*/ 2147483647 w 4642"/>
              <a:gd name="T1" fmla="*/ 812845827 h 784"/>
              <a:gd name="T2" fmla="*/ 2147483647 w 4642"/>
              <a:gd name="T3" fmla="*/ 779467573 h 784"/>
              <a:gd name="T4" fmla="*/ 2147483647 w 4642"/>
              <a:gd name="T5" fmla="*/ 671480246 h 784"/>
              <a:gd name="T6" fmla="*/ 2147483647 w 4642"/>
              <a:gd name="T7" fmla="*/ 451581151 h 784"/>
              <a:gd name="T8" fmla="*/ 2147483647 w 4642"/>
              <a:gd name="T9" fmla="*/ 290581885 h 784"/>
              <a:gd name="T10" fmla="*/ 2147483647 w 4642"/>
              <a:gd name="T11" fmla="*/ 182596092 h 784"/>
              <a:gd name="T12" fmla="*/ 2147483647 w 4642"/>
              <a:gd name="T13" fmla="*/ 0 h 784"/>
              <a:gd name="T14" fmla="*/ 0 w 4642"/>
              <a:gd name="T15" fmla="*/ 54975146 h 784"/>
              <a:gd name="T16" fmla="*/ 2147483647 w 4642"/>
              <a:gd name="T17" fmla="*/ 1539301372 h 784"/>
              <a:gd name="T18" fmla="*/ 2147483647 w 4642"/>
              <a:gd name="T19" fmla="*/ 1458801433 h 784"/>
              <a:gd name="T20" fmla="*/ 2147483647 w 4642"/>
              <a:gd name="T21" fmla="*/ 1085756949 h 784"/>
              <a:gd name="T22" fmla="*/ 2147483647 w 4642"/>
              <a:gd name="T23" fmla="*/ 1138768976 h 784"/>
              <a:gd name="T24" fmla="*/ 2147483647 w 4642"/>
              <a:gd name="T25" fmla="*/ 1032744922 h 784"/>
              <a:gd name="T26" fmla="*/ 2147483647 w 4642"/>
              <a:gd name="T27" fmla="*/ 820698215 h 784"/>
              <a:gd name="T28" fmla="*/ 2147483647 w 4642"/>
              <a:gd name="T29" fmla="*/ 820698215 h 784"/>
              <a:gd name="T30" fmla="*/ 2147483647 w 4642"/>
              <a:gd name="T31" fmla="*/ 636140296 h 784"/>
              <a:gd name="T32" fmla="*/ 2147483647 w 4642"/>
              <a:gd name="T33" fmla="*/ 422130492 h 784"/>
              <a:gd name="T34" fmla="*/ 2147483647 w 4642"/>
              <a:gd name="T35" fmla="*/ 157071627 h 784"/>
              <a:gd name="T36" fmla="*/ 2147483647 w 4642"/>
              <a:gd name="T37" fmla="*/ 157071627 h 784"/>
              <a:gd name="T38" fmla="*/ 2147483647 w 4642"/>
              <a:gd name="T39" fmla="*/ 131547162 h 784"/>
              <a:gd name="T40" fmla="*/ 2147483647 w 4642"/>
              <a:gd name="T41" fmla="*/ 131547162 h 784"/>
              <a:gd name="T42" fmla="*/ 2147483647 w 4642"/>
              <a:gd name="T43" fmla="*/ 131547162 h 784"/>
              <a:gd name="T44" fmla="*/ 2147483647 w 4642"/>
              <a:gd name="T45" fmla="*/ 131547162 h 784"/>
              <a:gd name="T46" fmla="*/ 2147483647 w 4642"/>
              <a:gd name="T47" fmla="*/ 102096503 h 784"/>
              <a:gd name="T48" fmla="*/ 2147483647 w 4642"/>
              <a:gd name="T49" fmla="*/ 106022697 h 784"/>
              <a:gd name="T50" fmla="*/ 2147483647 w 4642"/>
              <a:gd name="T51" fmla="*/ 102096503 h 784"/>
              <a:gd name="T52" fmla="*/ 2147483647 w 4642"/>
              <a:gd name="T53" fmla="*/ 125657871 h 784"/>
              <a:gd name="T54" fmla="*/ 2147483647 w 4642"/>
              <a:gd name="T55" fmla="*/ 237571260 h 784"/>
              <a:gd name="T56" fmla="*/ 2147483647 w 4642"/>
              <a:gd name="T57" fmla="*/ 388752238 h 784"/>
              <a:gd name="T58" fmla="*/ 2147483647 w 4642"/>
              <a:gd name="T59" fmla="*/ 549750015 h 784"/>
              <a:gd name="T60" fmla="*/ 2147483647 w 4642"/>
              <a:gd name="T61" fmla="*/ 638103393 h 784"/>
              <a:gd name="T62" fmla="*/ 2147483647 w 4642"/>
              <a:gd name="T63" fmla="*/ 732346063 h 784"/>
              <a:gd name="T64" fmla="*/ 2147483647 w 4642"/>
              <a:gd name="T65" fmla="*/ 789284459 h 784"/>
              <a:gd name="T66" fmla="*/ 2147483647 w 4642"/>
              <a:gd name="T67" fmla="*/ 816772021 h 78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642"/>
              <a:gd name="T103" fmla="*/ 0 h 784"/>
              <a:gd name="T104" fmla="*/ 4642 w 4642"/>
              <a:gd name="T105" fmla="*/ 784 h 78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642" h="784">
                <a:moveTo>
                  <a:pt x="2442" y="414"/>
                </a:moveTo>
                <a:lnTo>
                  <a:pt x="2296" y="397"/>
                </a:lnTo>
                <a:lnTo>
                  <a:pt x="2106" y="342"/>
                </a:lnTo>
                <a:lnTo>
                  <a:pt x="1852" y="230"/>
                </a:lnTo>
                <a:lnTo>
                  <a:pt x="1684" y="148"/>
                </a:lnTo>
                <a:lnTo>
                  <a:pt x="1607" y="93"/>
                </a:lnTo>
                <a:lnTo>
                  <a:pt x="1527" y="0"/>
                </a:lnTo>
                <a:lnTo>
                  <a:pt x="0" y="28"/>
                </a:lnTo>
                <a:lnTo>
                  <a:pt x="3952" y="784"/>
                </a:lnTo>
                <a:lnTo>
                  <a:pt x="3979" y="743"/>
                </a:lnTo>
                <a:lnTo>
                  <a:pt x="4045" y="553"/>
                </a:lnTo>
                <a:lnTo>
                  <a:pt x="4151" y="580"/>
                </a:lnTo>
                <a:lnTo>
                  <a:pt x="4231" y="526"/>
                </a:lnTo>
                <a:lnTo>
                  <a:pt x="4217" y="418"/>
                </a:lnTo>
                <a:lnTo>
                  <a:pt x="4429" y="418"/>
                </a:lnTo>
                <a:lnTo>
                  <a:pt x="4522" y="324"/>
                </a:lnTo>
                <a:lnTo>
                  <a:pt x="4642" y="215"/>
                </a:lnTo>
                <a:lnTo>
                  <a:pt x="3369" y="80"/>
                </a:lnTo>
                <a:lnTo>
                  <a:pt x="3290" y="80"/>
                </a:lnTo>
                <a:lnTo>
                  <a:pt x="3170" y="67"/>
                </a:lnTo>
                <a:lnTo>
                  <a:pt x="3077" y="67"/>
                </a:lnTo>
                <a:lnTo>
                  <a:pt x="3039" y="67"/>
                </a:lnTo>
                <a:lnTo>
                  <a:pt x="2918" y="67"/>
                </a:lnTo>
                <a:lnTo>
                  <a:pt x="2794" y="52"/>
                </a:lnTo>
                <a:lnTo>
                  <a:pt x="2707" y="54"/>
                </a:lnTo>
                <a:lnTo>
                  <a:pt x="2653" y="52"/>
                </a:lnTo>
                <a:lnTo>
                  <a:pt x="2641" y="64"/>
                </a:lnTo>
                <a:lnTo>
                  <a:pt x="2613" y="121"/>
                </a:lnTo>
                <a:lnTo>
                  <a:pt x="2581" y="198"/>
                </a:lnTo>
                <a:lnTo>
                  <a:pt x="2553" y="280"/>
                </a:lnTo>
                <a:lnTo>
                  <a:pt x="2531" y="325"/>
                </a:lnTo>
                <a:lnTo>
                  <a:pt x="2514" y="373"/>
                </a:lnTo>
                <a:lnTo>
                  <a:pt x="2495" y="402"/>
                </a:lnTo>
                <a:lnTo>
                  <a:pt x="2469" y="416"/>
                </a:lnTo>
              </a:path>
            </a:pathLst>
          </a:custGeom>
          <a:pattFill prst="zigZag">
            <a:fgClr>
              <a:srgbClr val="FF0000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9454" name="Group 30"/>
          <p:cNvGrpSpPr>
            <a:grpSpLocks/>
          </p:cNvGrpSpPr>
          <p:nvPr/>
        </p:nvGrpSpPr>
        <p:grpSpPr bwMode="auto">
          <a:xfrm>
            <a:off x="3195638" y="2266950"/>
            <a:ext cx="2125662" cy="531813"/>
            <a:chOff x="2880" y="1920"/>
            <a:chExt cx="1473" cy="379"/>
          </a:xfrm>
        </p:grpSpPr>
        <p:sp>
          <p:nvSpPr>
            <p:cNvPr id="63512" name="Freeform 31"/>
            <p:cNvSpPr>
              <a:spLocks/>
            </p:cNvSpPr>
            <p:nvPr/>
          </p:nvSpPr>
          <p:spPr bwMode="auto">
            <a:xfrm>
              <a:off x="2880" y="1920"/>
              <a:ext cx="938" cy="379"/>
            </a:xfrm>
            <a:custGeom>
              <a:avLst/>
              <a:gdLst>
                <a:gd name="T0" fmla="*/ 893 w 938"/>
                <a:gd name="T1" fmla="*/ 376 h 379"/>
                <a:gd name="T2" fmla="*/ 864 w 938"/>
                <a:gd name="T3" fmla="*/ 375 h 379"/>
                <a:gd name="T4" fmla="*/ 847 w 938"/>
                <a:gd name="T5" fmla="*/ 373 h 379"/>
                <a:gd name="T6" fmla="*/ 837 w 938"/>
                <a:gd name="T7" fmla="*/ 372 h 379"/>
                <a:gd name="T8" fmla="*/ 831 w 938"/>
                <a:gd name="T9" fmla="*/ 370 h 379"/>
                <a:gd name="T10" fmla="*/ 827 w 938"/>
                <a:gd name="T11" fmla="*/ 370 h 379"/>
                <a:gd name="T12" fmla="*/ 820 w 938"/>
                <a:gd name="T13" fmla="*/ 369 h 379"/>
                <a:gd name="T14" fmla="*/ 809 w 938"/>
                <a:gd name="T15" fmla="*/ 368 h 379"/>
                <a:gd name="T16" fmla="*/ 788 w 938"/>
                <a:gd name="T17" fmla="*/ 366 h 379"/>
                <a:gd name="T18" fmla="*/ 763 w 938"/>
                <a:gd name="T19" fmla="*/ 363 h 379"/>
                <a:gd name="T20" fmla="*/ 735 w 938"/>
                <a:gd name="T21" fmla="*/ 359 h 379"/>
                <a:gd name="T22" fmla="*/ 707 w 938"/>
                <a:gd name="T23" fmla="*/ 353 h 379"/>
                <a:gd name="T24" fmla="*/ 679 w 938"/>
                <a:gd name="T25" fmla="*/ 348 h 379"/>
                <a:gd name="T26" fmla="*/ 651 w 938"/>
                <a:gd name="T27" fmla="*/ 341 h 379"/>
                <a:gd name="T28" fmla="*/ 626 w 938"/>
                <a:gd name="T29" fmla="*/ 334 h 379"/>
                <a:gd name="T30" fmla="*/ 605 w 938"/>
                <a:gd name="T31" fmla="*/ 327 h 379"/>
                <a:gd name="T32" fmla="*/ 585 w 938"/>
                <a:gd name="T33" fmla="*/ 320 h 379"/>
                <a:gd name="T34" fmla="*/ 565 w 938"/>
                <a:gd name="T35" fmla="*/ 313 h 379"/>
                <a:gd name="T36" fmla="*/ 540 w 938"/>
                <a:gd name="T37" fmla="*/ 305 h 379"/>
                <a:gd name="T38" fmla="*/ 515 w 938"/>
                <a:gd name="T39" fmla="*/ 294 h 379"/>
                <a:gd name="T40" fmla="*/ 488 w 938"/>
                <a:gd name="T41" fmla="*/ 284 h 379"/>
                <a:gd name="T42" fmla="*/ 462 w 938"/>
                <a:gd name="T43" fmla="*/ 273 h 379"/>
                <a:gd name="T44" fmla="*/ 438 w 938"/>
                <a:gd name="T45" fmla="*/ 263 h 379"/>
                <a:gd name="T46" fmla="*/ 416 w 938"/>
                <a:gd name="T47" fmla="*/ 253 h 379"/>
                <a:gd name="T48" fmla="*/ 397 w 938"/>
                <a:gd name="T49" fmla="*/ 244 h 379"/>
                <a:gd name="T50" fmla="*/ 374 w 938"/>
                <a:gd name="T51" fmla="*/ 234 h 379"/>
                <a:gd name="T52" fmla="*/ 349 w 938"/>
                <a:gd name="T53" fmla="*/ 222 h 379"/>
                <a:gd name="T54" fmla="*/ 321 w 938"/>
                <a:gd name="T55" fmla="*/ 209 h 379"/>
                <a:gd name="T56" fmla="*/ 293 w 938"/>
                <a:gd name="T57" fmla="*/ 196 h 379"/>
                <a:gd name="T58" fmla="*/ 264 w 938"/>
                <a:gd name="T59" fmla="*/ 182 h 379"/>
                <a:gd name="T60" fmla="*/ 238 w 938"/>
                <a:gd name="T61" fmla="*/ 169 h 379"/>
                <a:gd name="T62" fmla="*/ 215 w 938"/>
                <a:gd name="T63" fmla="*/ 157 h 379"/>
                <a:gd name="T64" fmla="*/ 193 w 938"/>
                <a:gd name="T65" fmla="*/ 147 h 379"/>
                <a:gd name="T66" fmla="*/ 172 w 938"/>
                <a:gd name="T67" fmla="*/ 135 h 379"/>
                <a:gd name="T68" fmla="*/ 149 w 938"/>
                <a:gd name="T69" fmla="*/ 122 h 379"/>
                <a:gd name="T70" fmla="*/ 127 w 938"/>
                <a:gd name="T71" fmla="*/ 107 h 379"/>
                <a:gd name="T72" fmla="*/ 105 w 938"/>
                <a:gd name="T73" fmla="*/ 94 h 379"/>
                <a:gd name="T74" fmla="*/ 85 w 938"/>
                <a:gd name="T75" fmla="*/ 80 h 379"/>
                <a:gd name="T76" fmla="*/ 67 w 938"/>
                <a:gd name="T77" fmla="*/ 67 h 379"/>
                <a:gd name="T78" fmla="*/ 54 w 938"/>
                <a:gd name="T79" fmla="*/ 54 h 379"/>
                <a:gd name="T80" fmla="*/ 45 w 938"/>
                <a:gd name="T81" fmla="*/ 46 h 379"/>
                <a:gd name="T82" fmla="*/ 39 w 938"/>
                <a:gd name="T83" fmla="*/ 41 h 379"/>
                <a:gd name="T84" fmla="*/ 35 w 938"/>
                <a:gd name="T85" fmla="*/ 38 h 379"/>
                <a:gd name="T86" fmla="*/ 33 w 938"/>
                <a:gd name="T87" fmla="*/ 36 h 379"/>
                <a:gd name="T88" fmla="*/ 32 w 938"/>
                <a:gd name="T89" fmla="*/ 33 h 379"/>
                <a:gd name="T90" fmla="*/ 27 w 938"/>
                <a:gd name="T91" fmla="*/ 29 h 379"/>
                <a:gd name="T92" fmla="*/ 19 w 938"/>
                <a:gd name="T93" fmla="*/ 21 h 379"/>
                <a:gd name="T94" fmla="*/ 7 w 938"/>
                <a:gd name="T95" fmla="*/ 9 h 3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38"/>
                <a:gd name="T145" fmla="*/ 0 h 379"/>
                <a:gd name="T146" fmla="*/ 938 w 938"/>
                <a:gd name="T147" fmla="*/ 379 h 37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38" h="379">
                  <a:moveTo>
                    <a:pt x="938" y="379"/>
                  </a:moveTo>
                  <a:lnTo>
                    <a:pt x="893" y="376"/>
                  </a:lnTo>
                  <a:lnTo>
                    <a:pt x="877" y="375"/>
                  </a:lnTo>
                  <a:lnTo>
                    <a:pt x="864" y="375"/>
                  </a:lnTo>
                  <a:lnTo>
                    <a:pt x="855" y="373"/>
                  </a:lnTo>
                  <a:lnTo>
                    <a:pt x="847" y="373"/>
                  </a:lnTo>
                  <a:lnTo>
                    <a:pt x="841" y="372"/>
                  </a:lnTo>
                  <a:lnTo>
                    <a:pt x="837" y="372"/>
                  </a:lnTo>
                  <a:lnTo>
                    <a:pt x="835" y="370"/>
                  </a:lnTo>
                  <a:lnTo>
                    <a:pt x="831" y="370"/>
                  </a:lnTo>
                  <a:lnTo>
                    <a:pt x="830" y="370"/>
                  </a:lnTo>
                  <a:lnTo>
                    <a:pt x="827" y="370"/>
                  </a:lnTo>
                  <a:lnTo>
                    <a:pt x="825" y="369"/>
                  </a:lnTo>
                  <a:lnTo>
                    <a:pt x="820" y="369"/>
                  </a:lnTo>
                  <a:lnTo>
                    <a:pt x="815" y="368"/>
                  </a:lnTo>
                  <a:lnTo>
                    <a:pt x="809" y="368"/>
                  </a:lnTo>
                  <a:lnTo>
                    <a:pt x="800" y="366"/>
                  </a:lnTo>
                  <a:lnTo>
                    <a:pt x="788" y="366"/>
                  </a:lnTo>
                  <a:lnTo>
                    <a:pt x="777" y="365"/>
                  </a:lnTo>
                  <a:lnTo>
                    <a:pt x="763" y="363"/>
                  </a:lnTo>
                  <a:lnTo>
                    <a:pt x="751" y="361"/>
                  </a:lnTo>
                  <a:lnTo>
                    <a:pt x="735" y="359"/>
                  </a:lnTo>
                  <a:lnTo>
                    <a:pt x="722" y="356"/>
                  </a:lnTo>
                  <a:lnTo>
                    <a:pt x="707" y="353"/>
                  </a:lnTo>
                  <a:lnTo>
                    <a:pt x="694" y="349"/>
                  </a:lnTo>
                  <a:lnTo>
                    <a:pt x="679" y="348"/>
                  </a:lnTo>
                  <a:lnTo>
                    <a:pt x="665" y="344"/>
                  </a:lnTo>
                  <a:lnTo>
                    <a:pt x="651" y="341"/>
                  </a:lnTo>
                  <a:lnTo>
                    <a:pt x="639" y="337"/>
                  </a:lnTo>
                  <a:lnTo>
                    <a:pt x="626" y="334"/>
                  </a:lnTo>
                  <a:lnTo>
                    <a:pt x="615" y="330"/>
                  </a:lnTo>
                  <a:lnTo>
                    <a:pt x="605" y="327"/>
                  </a:lnTo>
                  <a:lnTo>
                    <a:pt x="596" y="323"/>
                  </a:lnTo>
                  <a:lnTo>
                    <a:pt x="585" y="320"/>
                  </a:lnTo>
                  <a:lnTo>
                    <a:pt x="576" y="317"/>
                  </a:lnTo>
                  <a:lnTo>
                    <a:pt x="565" y="313"/>
                  </a:lnTo>
                  <a:lnTo>
                    <a:pt x="553" y="308"/>
                  </a:lnTo>
                  <a:lnTo>
                    <a:pt x="540" y="305"/>
                  </a:lnTo>
                  <a:lnTo>
                    <a:pt x="528" y="299"/>
                  </a:lnTo>
                  <a:lnTo>
                    <a:pt x="515" y="294"/>
                  </a:lnTo>
                  <a:lnTo>
                    <a:pt x="502" y="288"/>
                  </a:lnTo>
                  <a:lnTo>
                    <a:pt x="488" y="284"/>
                  </a:lnTo>
                  <a:lnTo>
                    <a:pt x="475" y="278"/>
                  </a:lnTo>
                  <a:lnTo>
                    <a:pt x="462" y="273"/>
                  </a:lnTo>
                  <a:lnTo>
                    <a:pt x="450" y="267"/>
                  </a:lnTo>
                  <a:lnTo>
                    <a:pt x="438" y="263"/>
                  </a:lnTo>
                  <a:lnTo>
                    <a:pt x="427" y="258"/>
                  </a:lnTo>
                  <a:lnTo>
                    <a:pt x="416" y="253"/>
                  </a:lnTo>
                  <a:lnTo>
                    <a:pt x="407" y="248"/>
                  </a:lnTo>
                  <a:lnTo>
                    <a:pt x="397" y="244"/>
                  </a:lnTo>
                  <a:lnTo>
                    <a:pt x="387" y="240"/>
                  </a:lnTo>
                  <a:lnTo>
                    <a:pt x="374" y="234"/>
                  </a:lnTo>
                  <a:lnTo>
                    <a:pt x="362" y="228"/>
                  </a:lnTo>
                  <a:lnTo>
                    <a:pt x="349" y="222"/>
                  </a:lnTo>
                  <a:lnTo>
                    <a:pt x="335" y="215"/>
                  </a:lnTo>
                  <a:lnTo>
                    <a:pt x="321" y="209"/>
                  </a:lnTo>
                  <a:lnTo>
                    <a:pt x="308" y="202"/>
                  </a:lnTo>
                  <a:lnTo>
                    <a:pt x="293" y="196"/>
                  </a:lnTo>
                  <a:lnTo>
                    <a:pt x="279" y="189"/>
                  </a:lnTo>
                  <a:lnTo>
                    <a:pt x="264" y="182"/>
                  </a:lnTo>
                  <a:lnTo>
                    <a:pt x="251" y="175"/>
                  </a:lnTo>
                  <a:lnTo>
                    <a:pt x="238" y="169"/>
                  </a:lnTo>
                  <a:lnTo>
                    <a:pt x="226" y="163"/>
                  </a:lnTo>
                  <a:lnTo>
                    <a:pt x="215" y="157"/>
                  </a:lnTo>
                  <a:lnTo>
                    <a:pt x="205" y="151"/>
                  </a:lnTo>
                  <a:lnTo>
                    <a:pt x="193" y="147"/>
                  </a:lnTo>
                  <a:lnTo>
                    <a:pt x="183" y="141"/>
                  </a:lnTo>
                  <a:lnTo>
                    <a:pt x="172" y="135"/>
                  </a:lnTo>
                  <a:lnTo>
                    <a:pt x="161" y="128"/>
                  </a:lnTo>
                  <a:lnTo>
                    <a:pt x="149" y="122"/>
                  </a:lnTo>
                  <a:lnTo>
                    <a:pt x="138" y="115"/>
                  </a:lnTo>
                  <a:lnTo>
                    <a:pt x="127" y="107"/>
                  </a:lnTo>
                  <a:lnTo>
                    <a:pt x="116" y="100"/>
                  </a:lnTo>
                  <a:lnTo>
                    <a:pt x="105" y="94"/>
                  </a:lnTo>
                  <a:lnTo>
                    <a:pt x="95" y="87"/>
                  </a:lnTo>
                  <a:lnTo>
                    <a:pt x="85" y="80"/>
                  </a:lnTo>
                  <a:lnTo>
                    <a:pt x="76" y="73"/>
                  </a:lnTo>
                  <a:lnTo>
                    <a:pt x="67" y="67"/>
                  </a:lnTo>
                  <a:lnTo>
                    <a:pt x="60" y="60"/>
                  </a:lnTo>
                  <a:lnTo>
                    <a:pt x="54" y="54"/>
                  </a:lnTo>
                  <a:lnTo>
                    <a:pt x="49" y="49"/>
                  </a:lnTo>
                  <a:lnTo>
                    <a:pt x="45" y="46"/>
                  </a:lnTo>
                  <a:lnTo>
                    <a:pt x="41" y="43"/>
                  </a:lnTo>
                  <a:lnTo>
                    <a:pt x="39" y="41"/>
                  </a:lnTo>
                  <a:lnTo>
                    <a:pt x="37" y="38"/>
                  </a:lnTo>
                  <a:lnTo>
                    <a:pt x="35" y="38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3" y="34"/>
                  </a:lnTo>
                  <a:lnTo>
                    <a:pt x="32" y="33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4" y="25"/>
                  </a:lnTo>
                  <a:lnTo>
                    <a:pt x="19" y="21"/>
                  </a:lnTo>
                  <a:lnTo>
                    <a:pt x="14" y="16"/>
                  </a:lnTo>
                  <a:lnTo>
                    <a:pt x="7" y="9"/>
                  </a:lnTo>
                  <a:lnTo>
                    <a:pt x="0" y="0"/>
                  </a:lnTo>
                </a:path>
              </a:pathLst>
            </a:custGeom>
            <a:noFill/>
            <a:ln w="47625" cap="flat" cmpd="sng">
              <a:solidFill>
                <a:srgbClr val="C2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Freeform 32"/>
            <p:cNvSpPr>
              <a:spLocks/>
            </p:cNvSpPr>
            <p:nvPr/>
          </p:nvSpPr>
          <p:spPr bwMode="auto">
            <a:xfrm>
              <a:off x="3986" y="1945"/>
              <a:ext cx="367" cy="23"/>
            </a:xfrm>
            <a:custGeom>
              <a:avLst/>
              <a:gdLst>
                <a:gd name="T0" fmla="*/ 366 w 367"/>
                <a:gd name="T1" fmla="*/ 23 h 22"/>
                <a:gd name="T2" fmla="*/ 348 w 367"/>
                <a:gd name="T3" fmla="*/ 22 h 22"/>
                <a:gd name="T4" fmla="*/ 335 w 367"/>
                <a:gd name="T5" fmla="*/ 20 h 22"/>
                <a:gd name="T6" fmla="*/ 324 w 367"/>
                <a:gd name="T7" fmla="*/ 20 h 22"/>
                <a:gd name="T8" fmla="*/ 316 w 367"/>
                <a:gd name="T9" fmla="*/ 18 h 22"/>
                <a:gd name="T10" fmla="*/ 309 w 367"/>
                <a:gd name="T11" fmla="*/ 18 h 22"/>
                <a:gd name="T12" fmla="*/ 304 w 367"/>
                <a:gd name="T13" fmla="*/ 17 h 22"/>
                <a:gd name="T14" fmla="*/ 301 w 367"/>
                <a:gd name="T15" fmla="*/ 17 h 22"/>
                <a:gd name="T16" fmla="*/ 299 w 367"/>
                <a:gd name="T17" fmla="*/ 16 h 22"/>
                <a:gd name="T18" fmla="*/ 296 w 367"/>
                <a:gd name="T19" fmla="*/ 16 h 22"/>
                <a:gd name="T20" fmla="*/ 294 w 367"/>
                <a:gd name="T21" fmla="*/ 16 h 22"/>
                <a:gd name="T22" fmla="*/ 292 w 367"/>
                <a:gd name="T23" fmla="*/ 16 h 22"/>
                <a:gd name="T24" fmla="*/ 291 w 367"/>
                <a:gd name="T25" fmla="*/ 15 h 22"/>
                <a:gd name="T26" fmla="*/ 287 w 367"/>
                <a:gd name="T27" fmla="*/ 15 h 22"/>
                <a:gd name="T28" fmla="*/ 282 w 367"/>
                <a:gd name="T29" fmla="*/ 14 h 22"/>
                <a:gd name="T30" fmla="*/ 276 w 367"/>
                <a:gd name="T31" fmla="*/ 14 h 22"/>
                <a:gd name="T32" fmla="*/ 269 w 367"/>
                <a:gd name="T33" fmla="*/ 10 h 22"/>
                <a:gd name="T34" fmla="*/ 258 w 367"/>
                <a:gd name="T35" fmla="*/ 10 h 22"/>
                <a:gd name="T36" fmla="*/ 248 w 367"/>
                <a:gd name="T37" fmla="*/ 9 h 22"/>
                <a:gd name="T38" fmla="*/ 236 w 367"/>
                <a:gd name="T39" fmla="*/ 9 h 22"/>
                <a:gd name="T40" fmla="*/ 225 w 367"/>
                <a:gd name="T41" fmla="*/ 7 h 22"/>
                <a:gd name="T42" fmla="*/ 212 w 367"/>
                <a:gd name="T43" fmla="*/ 7 h 22"/>
                <a:gd name="T44" fmla="*/ 200 w 367"/>
                <a:gd name="T45" fmla="*/ 5 h 22"/>
                <a:gd name="T46" fmla="*/ 187 w 367"/>
                <a:gd name="T47" fmla="*/ 5 h 22"/>
                <a:gd name="T48" fmla="*/ 175 w 367"/>
                <a:gd name="T49" fmla="*/ 3 h 22"/>
                <a:gd name="T50" fmla="*/ 162 w 367"/>
                <a:gd name="T51" fmla="*/ 3 h 22"/>
                <a:gd name="T52" fmla="*/ 149 w 367"/>
                <a:gd name="T53" fmla="*/ 3 h 22"/>
                <a:gd name="T54" fmla="*/ 136 w 367"/>
                <a:gd name="T55" fmla="*/ 3 h 22"/>
                <a:gd name="T56" fmla="*/ 125 w 367"/>
                <a:gd name="T57" fmla="*/ 1 h 22"/>
                <a:gd name="T58" fmla="*/ 114 w 367"/>
                <a:gd name="T59" fmla="*/ 1 h 22"/>
                <a:gd name="T60" fmla="*/ 103 w 367"/>
                <a:gd name="T61" fmla="*/ 1 h 22"/>
                <a:gd name="T62" fmla="*/ 94 w 367"/>
                <a:gd name="T63" fmla="*/ 1 h 22"/>
                <a:gd name="T64" fmla="*/ 86 w 367"/>
                <a:gd name="T65" fmla="*/ 0 h 22"/>
                <a:gd name="T66" fmla="*/ 77 w 367"/>
                <a:gd name="T67" fmla="*/ 0 h 22"/>
                <a:gd name="T68" fmla="*/ 72 w 367"/>
                <a:gd name="T69" fmla="*/ 0 h 22"/>
                <a:gd name="T70" fmla="*/ 68 w 367"/>
                <a:gd name="T71" fmla="*/ 0 h 22"/>
                <a:gd name="T72" fmla="*/ 66 w 367"/>
                <a:gd name="T73" fmla="*/ 0 h 22"/>
                <a:gd name="T74" fmla="*/ 63 w 367"/>
                <a:gd name="T75" fmla="*/ 0 h 22"/>
                <a:gd name="T76" fmla="*/ 61 w 367"/>
                <a:gd name="T77" fmla="*/ 0 h 22"/>
                <a:gd name="T78" fmla="*/ 59 w 367"/>
                <a:gd name="T79" fmla="*/ 0 h 22"/>
                <a:gd name="T80" fmla="*/ 58 w 367"/>
                <a:gd name="T81" fmla="*/ 0 h 22"/>
                <a:gd name="T82" fmla="*/ 55 w 367"/>
                <a:gd name="T83" fmla="*/ 0 h 22"/>
                <a:gd name="T84" fmla="*/ 52 w 367"/>
                <a:gd name="T85" fmla="*/ 0 h 22"/>
                <a:gd name="T86" fmla="*/ 47 w 367"/>
                <a:gd name="T87" fmla="*/ 0 h 22"/>
                <a:gd name="T88" fmla="*/ 42 w 367"/>
                <a:gd name="T89" fmla="*/ 0 h 22"/>
                <a:gd name="T90" fmla="*/ 34 w 367"/>
                <a:gd name="T91" fmla="*/ 0 h 22"/>
                <a:gd name="T92" fmla="*/ 26 w 367"/>
                <a:gd name="T93" fmla="*/ 0 h 22"/>
                <a:gd name="T94" fmla="*/ 14 w 367"/>
                <a:gd name="T95" fmla="*/ 0 h 22"/>
                <a:gd name="T96" fmla="*/ 0 w 367"/>
                <a:gd name="T97" fmla="*/ 0 h 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67"/>
                <a:gd name="T148" fmla="*/ 0 h 22"/>
                <a:gd name="T149" fmla="*/ 367 w 367"/>
                <a:gd name="T150" fmla="*/ 22 h 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67" h="22">
                  <a:moveTo>
                    <a:pt x="366" y="21"/>
                  </a:moveTo>
                  <a:lnTo>
                    <a:pt x="348" y="20"/>
                  </a:lnTo>
                  <a:lnTo>
                    <a:pt x="335" y="18"/>
                  </a:lnTo>
                  <a:lnTo>
                    <a:pt x="324" y="18"/>
                  </a:lnTo>
                  <a:lnTo>
                    <a:pt x="316" y="16"/>
                  </a:lnTo>
                  <a:lnTo>
                    <a:pt x="309" y="16"/>
                  </a:lnTo>
                  <a:lnTo>
                    <a:pt x="304" y="15"/>
                  </a:lnTo>
                  <a:lnTo>
                    <a:pt x="301" y="15"/>
                  </a:lnTo>
                  <a:lnTo>
                    <a:pt x="299" y="14"/>
                  </a:lnTo>
                  <a:lnTo>
                    <a:pt x="296" y="14"/>
                  </a:lnTo>
                  <a:lnTo>
                    <a:pt x="294" y="14"/>
                  </a:lnTo>
                  <a:lnTo>
                    <a:pt x="292" y="14"/>
                  </a:lnTo>
                  <a:lnTo>
                    <a:pt x="291" y="13"/>
                  </a:lnTo>
                  <a:lnTo>
                    <a:pt x="287" y="13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9" y="10"/>
                  </a:lnTo>
                  <a:lnTo>
                    <a:pt x="258" y="10"/>
                  </a:lnTo>
                  <a:lnTo>
                    <a:pt x="248" y="9"/>
                  </a:lnTo>
                  <a:lnTo>
                    <a:pt x="236" y="9"/>
                  </a:lnTo>
                  <a:lnTo>
                    <a:pt x="225" y="7"/>
                  </a:lnTo>
                  <a:lnTo>
                    <a:pt x="212" y="7"/>
                  </a:lnTo>
                  <a:lnTo>
                    <a:pt x="200" y="5"/>
                  </a:lnTo>
                  <a:lnTo>
                    <a:pt x="187" y="5"/>
                  </a:lnTo>
                  <a:lnTo>
                    <a:pt x="175" y="3"/>
                  </a:lnTo>
                  <a:lnTo>
                    <a:pt x="162" y="3"/>
                  </a:lnTo>
                  <a:lnTo>
                    <a:pt x="149" y="3"/>
                  </a:lnTo>
                  <a:lnTo>
                    <a:pt x="136" y="3"/>
                  </a:lnTo>
                  <a:lnTo>
                    <a:pt x="125" y="1"/>
                  </a:lnTo>
                  <a:lnTo>
                    <a:pt x="114" y="1"/>
                  </a:lnTo>
                  <a:lnTo>
                    <a:pt x="103" y="1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0" y="0"/>
                  </a:lnTo>
                </a:path>
              </a:pathLst>
            </a:custGeom>
            <a:noFill/>
            <a:ln w="47625" cap="flat" cmpd="sng">
              <a:solidFill>
                <a:srgbClr val="C2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1" name="Rectangle 36"/>
          <p:cNvSpPr>
            <a:spLocks noChangeArrowheads="1"/>
          </p:cNvSpPr>
          <p:nvPr/>
        </p:nvSpPr>
        <p:spPr bwMode="auto">
          <a:xfrm>
            <a:off x="5609010" y="1351261"/>
            <a:ext cx="2938462" cy="6508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59461" name="Rectangle 37"/>
          <p:cNvSpPr>
            <a:spLocks noChangeArrowheads="1"/>
          </p:cNvSpPr>
          <p:nvPr/>
        </p:nvSpPr>
        <p:spPr bwMode="auto">
          <a:xfrm>
            <a:off x="5559425" y="1385888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</a:t>
            </a:r>
            <a:r>
              <a:rPr lang="en-US" sz="1400" b="1" i="1"/>
              <a:t>Take a slice at given utility level </a:t>
            </a:r>
            <a:endParaRPr lang="en-GB" sz="1400" b="1" i="1"/>
          </a:p>
        </p:txBody>
      </p:sp>
      <p:sp>
        <p:nvSpPr>
          <p:cNvPr id="359462" name="Rectangle 38"/>
          <p:cNvSpPr>
            <a:spLocks noChangeArrowheads="1"/>
          </p:cNvSpPr>
          <p:nvPr/>
        </p:nvSpPr>
        <p:spPr bwMode="auto">
          <a:xfrm>
            <a:off x="5559425" y="16287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</a:t>
            </a:r>
            <a:r>
              <a:rPr lang="en-US" sz="1400" b="1" i="1"/>
              <a:t>Project down to get contours </a:t>
            </a:r>
            <a:endParaRPr lang="en-GB" sz="1400" b="1" i="1"/>
          </a:p>
        </p:txBody>
      </p:sp>
      <p:sp>
        <p:nvSpPr>
          <p:cNvPr id="359463" name="AutoShape 39"/>
          <p:cNvSpPr>
            <a:spLocks noChangeArrowheads="1"/>
          </p:cNvSpPr>
          <p:nvPr/>
        </p:nvSpPr>
        <p:spPr bwMode="auto">
          <a:xfrm>
            <a:off x="1560513" y="1905000"/>
            <a:ext cx="1027112" cy="415925"/>
          </a:xfrm>
          <a:prstGeom prst="wedgeRoundRectCallout">
            <a:avLst>
              <a:gd name="adj1" fmla="val 46444"/>
              <a:gd name="adj2" fmla="val 136644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 eaLnBrk="0" hangingPunct="0">
              <a:buClr>
                <a:srgbClr val="104160"/>
              </a:buClr>
              <a:buSzPct val="90000"/>
              <a:defRPr/>
            </a:pP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59464" name="AutoShape 40"/>
          <p:cNvSpPr>
            <a:spLocks noChangeArrowheads="1"/>
          </p:cNvSpPr>
          <p:nvPr/>
        </p:nvSpPr>
        <p:spPr bwMode="auto">
          <a:xfrm>
            <a:off x="5570538" y="3790950"/>
            <a:ext cx="1298575" cy="544513"/>
          </a:xfrm>
          <a:prstGeom prst="wedgeRoundRectCallout">
            <a:avLst>
              <a:gd name="adj1" fmla="val -66139"/>
              <a:gd name="adj2" fmla="val 108310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The indifference curve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3" grpId="0" animBg="1"/>
      <p:bldP spid="359437" grpId="0" animBg="1"/>
      <p:bldP spid="359453" grpId="0" animBg="1"/>
      <p:bldP spid="359461" grpId="0"/>
      <p:bldP spid="359462" grpId="0"/>
      <p:bldP spid="359463" grpId="0" animBg="1"/>
      <p:bldP spid="3594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Another utility function </a:t>
            </a:r>
          </a:p>
        </p:txBody>
      </p:sp>
      <p:sp>
        <p:nvSpPr>
          <p:cNvPr id="6451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2074D7-E833-46BC-A2F2-2CFB4D365B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mtClean="0"/>
          </a:p>
        </p:txBody>
      </p:sp>
      <p:sp>
        <p:nvSpPr>
          <p:cNvPr id="364550" name="Freeform 6"/>
          <p:cNvSpPr>
            <a:spLocks/>
          </p:cNvSpPr>
          <p:nvPr/>
        </p:nvSpPr>
        <p:spPr bwMode="auto">
          <a:xfrm>
            <a:off x="4086225" y="4508500"/>
            <a:ext cx="2790825" cy="1781175"/>
          </a:xfrm>
          <a:custGeom>
            <a:avLst/>
            <a:gdLst>
              <a:gd name="T0" fmla="*/ 287364082 w 1934"/>
              <a:gd name="T1" fmla="*/ 9803463 h 1272"/>
              <a:gd name="T2" fmla="*/ 243634433 w 1934"/>
              <a:gd name="T3" fmla="*/ 43137476 h 1272"/>
              <a:gd name="T4" fmla="*/ 116611478 w 1934"/>
              <a:gd name="T5" fmla="*/ 898058078 h 1272"/>
              <a:gd name="T6" fmla="*/ 102035410 w 1934"/>
              <a:gd name="T7" fmla="*/ 1017668414 h 1272"/>
              <a:gd name="T8" fmla="*/ 0 w 1934"/>
              <a:gd name="T9" fmla="*/ 1858861942 h 1272"/>
              <a:gd name="T10" fmla="*/ 0 w 1934"/>
              <a:gd name="T11" fmla="*/ 1858861942 h 1272"/>
              <a:gd name="T12" fmla="*/ 1376429420 w 1934"/>
              <a:gd name="T13" fmla="*/ 2147483647 h 1272"/>
              <a:gd name="T14" fmla="*/ 1922002740 w 1934"/>
              <a:gd name="T15" fmla="*/ 2147483647 h 1272"/>
              <a:gd name="T16" fmla="*/ 2147483647 w 1934"/>
              <a:gd name="T17" fmla="*/ 2147483647 h 1272"/>
              <a:gd name="T18" fmla="*/ 2147483647 w 1934"/>
              <a:gd name="T19" fmla="*/ 1709839825 h 1272"/>
              <a:gd name="T20" fmla="*/ 2147483647 w 1934"/>
              <a:gd name="T21" fmla="*/ 1456893118 h 1272"/>
              <a:gd name="T22" fmla="*/ 2147483647 w 1934"/>
              <a:gd name="T23" fmla="*/ 1182378028 h 1272"/>
              <a:gd name="T24" fmla="*/ 2147483647 w 1934"/>
              <a:gd name="T25" fmla="*/ 656876819 h 1272"/>
              <a:gd name="T26" fmla="*/ 2147483647 w 1934"/>
              <a:gd name="T27" fmla="*/ 296085310 h 1272"/>
              <a:gd name="T28" fmla="*/ 2147483647 w 1934"/>
              <a:gd name="T29" fmla="*/ 0 h 1272"/>
              <a:gd name="T30" fmla="*/ 287364082 w 1934"/>
              <a:gd name="T31" fmla="*/ 9803463 h 1272"/>
              <a:gd name="T32" fmla="*/ 287364082 w 1934"/>
              <a:gd name="T33" fmla="*/ 9803463 h 12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34"/>
              <a:gd name="T52" fmla="*/ 0 h 1272"/>
              <a:gd name="T53" fmla="*/ 1934 w 1934"/>
              <a:gd name="T54" fmla="*/ 1272 h 12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34" h="1272">
                <a:moveTo>
                  <a:pt x="138" y="5"/>
                </a:moveTo>
                <a:lnTo>
                  <a:pt x="117" y="22"/>
                </a:lnTo>
                <a:lnTo>
                  <a:pt x="56" y="458"/>
                </a:lnTo>
                <a:lnTo>
                  <a:pt x="49" y="519"/>
                </a:lnTo>
                <a:lnTo>
                  <a:pt x="0" y="948"/>
                </a:lnTo>
                <a:lnTo>
                  <a:pt x="661" y="1271"/>
                </a:lnTo>
                <a:lnTo>
                  <a:pt x="923" y="1194"/>
                </a:lnTo>
                <a:lnTo>
                  <a:pt x="1191" y="1130"/>
                </a:lnTo>
                <a:lnTo>
                  <a:pt x="1545" y="872"/>
                </a:lnTo>
                <a:lnTo>
                  <a:pt x="1717" y="743"/>
                </a:lnTo>
                <a:lnTo>
                  <a:pt x="1900" y="603"/>
                </a:lnTo>
                <a:lnTo>
                  <a:pt x="1933" y="335"/>
                </a:lnTo>
                <a:lnTo>
                  <a:pt x="1749" y="151"/>
                </a:lnTo>
                <a:lnTo>
                  <a:pt x="1717" y="0"/>
                </a:lnTo>
                <a:lnTo>
                  <a:pt x="138" y="5"/>
                </a:lnTo>
              </a:path>
            </a:pathLst>
          </a:custGeom>
          <a:gradFill rotWithShape="0">
            <a:gsLst>
              <a:gs pos="0">
                <a:srgbClr val="810000"/>
              </a:gs>
              <a:gs pos="100000">
                <a:srgbClr val="C0C0C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 flipV="1">
            <a:off x="1150938" y="1341438"/>
            <a:ext cx="0" cy="3138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827088" y="1268413"/>
            <a:ext cx="2413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Symbol" pitchFamily="18" charset="2"/>
              </a:rPr>
              <a:t>u</a:t>
            </a:r>
            <a:endParaRPr lang="en-GB" sz="2000">
              <a:latin typeface="Symbol" pitchFamily="18" charset="2"/>
            </a:endParaRPr>
          </a:p>
        </p:txBody>
      </p:sp>
      <p:sp>
        <p:nvSpPr>
          <p:cNvPr id="64519" name="Line 9"/>
          <p:cNvSpPr>
            <a:spLocks noChangeShapeType="1"/>
          </p:cNvSpPr>
          <p:nvPr/>
        </p:nvSpPr>
        <p:spPr bwMode="auto">
          <a:xfrm flipV="1">
            <a:off x="1187450" y="4506913"/>
            <a:ext cx="5689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64554" name="Freeform 10"/>
          <p:cNvSpPr>
            <a:spLocks/>
          </p:cNvSpPr>
          <p:nvPr/>
        </p:nvSpPr>
        <p:spPr bwMode="auto">
          <a:xfrm>
            <a:off x="4411663" y="1679575"/>
            <a:ext cx="1611312" cy="2806700"/>
          </a:xfrm>
          <a:custGeom>
            <a:avLst/>
            <a:gdLst>
              <a:gd name="T0" fmla="*/ 0 w 1117"/>
              <a:gd name="T1" fmla="*/ 2147483647 h 2004"/>
              <a:gd name="T2" fmla="*/ 10405006 w 1117"/>
              <a:gd name="T3" fmla="*/ 2147483647 h 2004"/>
              <a:gd name="T4" fmla="*/ 151906165 w 1117"/>
              <a:gd name="T5" fmla="*/ 2147483647 h 2004"/>
              <a:gd name="T6" fmla="*/ 407858123 w 1117"/>
              <a:gd name="T7" fmla="*/ 2147483647 h 2004"/>
              <a:gd name="T8" fmla="*/ 711670363 w 1117"/>
              <a:gd name="T9" fmla="*/ 1512345249 h 2004"/>
              <a:gd name="T10" fmla="*/ 944732224 w 1117"/>
              <a:gd name="T11" fmla="*/ 947422432 h 2004"/>
              <a:gd name="T12" fmla="*/ 1200684047 w 1117"/>
              <a:gd name="T13" fmla="*/ 453115449 h 2004"/>
              <a:gd name="T14" fmla="*/ 1504496287 w 1117"/>
              <a:gd name="T15" fmla="*/ 21576857 h 2004"/>
              <a:gd name="T16" fmla="*/ 1625189201 w 1117"/>
              <a:gd name="T17" fmla="*/ 0 h 2004"/>
              <a:gd name="T18" fmla="*/ 1737558329 w 1117"/>
              <a:gd name="T19" fmla="*/ 90230363 h 2004"/>
              <a:gd name="T20" fmla="*/ 1810390465 w 1117"/>
              <a:gd name="T21" fmla="*/ 227538809 h 2004"/>
              <a:gd name="T22" fmla="*/ 1901949587 w 1117"/>
              <a:gd name="T23" fmla="*/ 610038512 h 2004"/>
              <a:gd name="T24" fmla="*/ 1993510152 w 1117"/>
              <a:gd name="T25" fmla="*/ 1174961154 h 2004"/>
              <a:gd name="T26" fmla="*/ 2091312564 w 1117"/>
              <a:gd name="T27" fmla="*/ 1851691163 h 2004"/>
              <a:gd name="T28" fmla="*/ 2147483647 w 1117"/>
              <a:gd name="T29" fmla="*/ 2147483647 h 2004"/>
              <a:gd name="T30" fmla="*/ 2147483647 w 1117"/>
              <a:gd name="T31" fmla="*/ 2147483647 h 2004"/>
              <a:gd name="T32" fmla="*/ 2147483647 w 1117"/>
              <a:gd name="T33" fmla="*/ 2147483647 h 2004"/>
              <a:gd name="T34" fmla="*/ 0 w 1117"/>
              <a:gd name="T35" fmla="*/ 2147483647 h 2004"/>
              <a:gd name="T36" fmla="*/ 0 w 1117"/>
              <a:gd name="T37" fmla="*/ 2147483647 h 200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17"/>
              <a:gd name="T58" fmla="*/ 0 h 2004"/>
              <a:gd name="T59" fmla="*/ 1117 w 1117"/>
              <a:gd name="T60" fmla="*/ 2004 h 200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17" h="2004">
                <a:moveTo>
                  <a:pt x="0" y="2003"/>
                </a:moveTo>
                <a:lnTo>
                  <a:pt x="5" y="2003"/>
                </a:lnTo>
                <a:lnTo>
                  <a:pt x="73" y="1727"/>
                </a:lnTo>
                <a:lnTo>
                  <a:pt x="196" y="1255"/>
                </a:lnTo>
                <a:lnTo>
                  <a:pt x="342" y="771"/>
                </a:lnTo>
                <a:lnTo>
                  <a:pt x="454" y="483"/>
                </a:lnTo>
                <a:lnTo>
                  <a:pt x="577" y="231"/>
                </a:lnTo>
                <a:lnTo>
                  <a:pt x="723" y="11"/>
                </a:lnTo>
                <a:lnTo>
                  <a:pt x="781" y="0"/>
                </a:lnTo>
                <a:lnTo>
                  <a:pt x="835" y="46"/>
                </a:lnTo>
                <a:lnTo>
                  <a:pt x="870" y="116"/>
                </a:lnTo>
                <a:lnTo>
                  <a:pt x="914" y="311"/>
                </a:lnTo>
                <a:lnTo>
                  <a:pt x="958" y="599"/>
                </a:lnTo>
                <a:lnTo>
                  <a:pt x="1005" y="944"/>
                </a:lnTo>
                <a:lnTo>
                  <a:pt x="1061" y="1415"/>
                </a:lnTo>
                <a:lnTo>
                  <a:pt x="1096" y="1797"/>
                </a:lnTo>
                <a:lnTo>
                  <a:pt x="1116" y="1993"/>
                </a:lnTo>
                <a:lnTo>
                  <a:pt x="0" y="2003"/>
                </a:lnTo>
              </a:path>
            </a:pathLst>
          </a:custGeom>
          <a:gradFill rotWithShape="0">
            <a:gsLst>
              <a:gs pos="0">
                <a:srgbClr val="004041"/>
              </a:gs>
              <a:gs pos="100000">
                <a:srgbClr val="FFFFC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4555" name="Group 11"/>
          <p:cNvGrpSpPr>
            <a:grpSpLocks/>
          </p:cNvGrpSpPr>
          <p:nvPr/>
        </p:nvGrpSpPr>
        <p:grpSpPr bwMode="auto">
          <a:xfrm>
            <a:off x="1138238" y="1693863"/>
            <a:ext cx="4318000" cy="4214812"/>
            <a:chOff x="1310" y="1484"/>
            <a:chExt cx="2992" cy="3008"/>
          </a:xfrm>
        </p:grpSpPr>
        <p:sp>
          <p:nvSpPr>
            <p:cNvPr id="64544" name="Freeform 12"/>
            <p:cNvSpPr>
              <a:spLocks/>
            </p:cNvSpPr>
            <p:nvPr/>
          </p:nvSpPr>
          <p:spPr bwMode="auto">
            <a:xfrm>
              <a:off x="1310" y="1484"/>
              <a:ext cx="2992" cy="3008"/>
            </a:xfrm>
            <a:custGeom>
              <a:avLst/>
              <a:gdLst>
                <a:gd name="T0" fmla="*/ 2138 w 2992"/>
                <a:gd name="T1" fmla="*/ 3007 h 3008"/>
                <a:gd name="T2" fmla="*/ 2261 w 2992"/>
                <a:gd name="T3" fmla="*/ 2026 h 3008"/>
                <a:gd name="T4" fmla="*/ 2608 w 2992"/>
                <a:gd name="T5" fmla="*/ 760 h 3008"/>
                <a:gd name="T6" fmla="*/ 2991 w 2992"/>
                <a:gd name="T7" fmla="*/ 0 h 3008"/>
                <a:gd name="T8" fmla="*/ 2915 w 2992"/>
                <a:gd name="T9" fmla="*/ 2 h 3008"/>
                <a:gd name="T10" fmla="*/ 2857 w 2992"/>
                <a:gd name="T11" fmla="*/ 4 h 3008"/>
                <a:gd name="T12" fmla="*/ 2833 w 2992"/>
                <a:gd name="T13" fmla="*/ 4 h 3008"/>
                <a:gd name="T14" fmla="*/ 2820 w 2992"/>
                <a:gd name="T15" fmla="*/ 5 h 3008"/>
                <a:gd name="T16" fmla="*/ 2797 w 2992"/>
                <a:gd name="T17" fmla="*/ 5 h 3008"/>
                <a:gd name="T18" fmla="*/ 2745 w 2992"/>
                <a:gd name="T19" fmla="*/ 7 h 3008"/>
                <a:gd name="T20" fmla="*/ 2669 w 2992"/>
                <a:gd name="T21" fmla="*/ 14 h 3008"/>
                <a:gd name="T22" fmla="*/ 2580 w 2992"/>
                <a:gd name="T23" fmla="*/ 25 h 3008"/>
                <a:gd name="T24" fmla="*/ 2489 w 2992"/>
                <a:gd name="T25" fmla="*/ 39 h 3008"/>
                <a:gd name="T26" fmla="*/ 2404 w 2992"/>
                <a:gd name="T27" fmla="*/ 54 h 3008"/>
                <a:gd name="T28" fmla="*/ 2334 w 2992"/>
                <a:gd name="T29" fmla="*/ 69 h 3008"/>
                <a:gd name="T30" fmla="*/ 2261 w 2992"/>
                <a:gd name="T31" fmla="*/ 103 h 3008"/>
                <a:gd name="T32" fmla="*/ 2174 w 2992"/>
                <a:gd name="T33" fmla="*/ 162 h 3008"/>
                <a:gd name="T34" fmla="*/ 2081 w 2992"/>
                <a:gd name="T35" fmla="*/ 241 h 3008"/>
                <a:gd name="T36" fmla="*/ 1991 w 2992"/>
                <a:gd name="T37" fmla="*/ 330 h 3008"/>
                <a:gd name="T38" fmla="*/ 1912 w 2992"/>
                <a:gd name="T39" fmla="*/ 425 h 3008"/>
                <a:gd name="T40" fmla="*/ 1842 w 2992"/>
                <a:gd name="T41" fmla="*/ 522 h 3008"/>
                <a:gd name="T42" fmla="*/ 1756 w 2992"/>
                <a:gd name="T43" fmla="*/ 635 h 3008"/>
                <a:gd name="T44" fmla="*/ 1661 w 2992"/>
                <a:gd name="T45" fmla="*/ 751 h 3008"/>
                <a:gd name="T46" fmla="*/ 1564 w 2992"/>
                <a:gd name="T47" fmla="*/ 864 h 3008"/>
                <a:gd name="T48" fmla="*/ 1478 w 2992"/>
                <a:gd name="T49" fmla="*/ 960 h 3008"/>
                <a:gd name="T50" fmla="*/ 1406 w 2992"/>
                <a:gd name="T51" fmla="*/ 1031 h 3008"/>
                <a:gd name="T52" fmla="*/ 1319 w 2992"/>
                <a:gd name="T53" fmla="*/ 1112 h 3008"/>
                <a:gd name="T54" fmla="*/ 1216 w 2992"/>
                <a:gd name="T55" fmla="*/ 1207 h 3008"/>
                <a:gd name="T56" fmla="*/ 1108 w 2992"/>
                <a:gd name="T57" fmla="*/ 1306 h 3008"/>
                <a:gd name="T58" fmla="*/ 1006 w 2992"/>
                <a:gd name="T59" fmla="*/ 1399 h 3008"/>
                <a:gd name="T60" fmla="*/ 919 w 2992"/>
                <a:gd name="T61" fmla="*/ 1476 h 3008"/>
                <a:gd name="T62" fmla="*/ 833 w 2992"/>
                <a:gd name="T63" fmla="*/ 1547 h 3008"/>
                <a:gd name="T64" fmla="*/ 741 w 2992"/>
                <a:gd name="T65" fmla="*/ 1618 h 3008"/>
                <a:gd name="T66" fmla="*/ 649 w 2992"/>
                <a:gd name="T67" fmla="*/ 1684 h 3008"/>
                <a:gd name="T68" fmla="*/ 567 w 2992"/>
                <a:gd name="T69" fmla="*/ 1740 h 3008"/>
                <a:gd name="T70" fmla="*/ 501 w 2992"/>
                <a:gd name="T71" fmla="*/ 1778 h 3008"/>
                <a:gd name="T72" fmla="*/ 453 w 2992"/>
                <a:gd name="T73" fmla="*/ 1800 h 3008"/>
                <a:gd name="T74" fmla="*/ 392 w 2992"/>
                <a:gd name="T75" fmla="*/ 1826 h 3008"/>
                <a:gd name="T76" fmla="*/ 328 w 2992"/>
                <a:gd name="T77" fmla="*/ 1853 h 3008"/>
                <a:gd name="T78" fmla="*/ 261 w 2992"/>
                <a:gd name="T79" fmla="*/ 1881 h 3008"/>
                <a:gd name="T80" fmla="*/ 202 w 2992"/>
                <a:gd name="T81" fmla="*/ 1906 h 3008"/>
                <a:gd name="T82" fmla="*/ 156 w 2992"/>
                <a:gd name="T83" fmla="*/ 1924 h 3008"/>
                <a:gd name="T84" fmla="*/ 134 w 2992"/>
                <a:gd name="T85" fmla="*/ 1933 h 3008"/>
                <a:gd name="T86" fmla="*/ 123 w 2992"/>
                <a:gd name="T87" fmla="*/ 1938 h 3008"/>
                <a:gd name="T88" fmla="*/ 110 w 2992"/>
                <a:gd name="T89" fmla="*/ 1943 h 3008"/>
                <a:gd name="T90" fmla="*/ 78 w 2992"/>
                <a:gd name="T91" fmla="*/ 1956 h 3008"/>
                <a:gd name="T92" fmla="*/ 13 w 2992"/>
                <a:gd name="T93" fmla="*/ 1982 h 300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992"/>
                <a:gd name="T142" fmla="*/ 0 h 3008"/>
                <a:gd name="T143" fmla="*/ 2992 w 2992"/>
                <a:gd name="T144" fmla="*/ 3008 h 300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992" h="3008">
                  <a:moveTo>
                    <a:pt x="0" y="1989"/>
                  </a:moveTo>
                  <a:lnTo>
                    <a:pt x="2131" y="3001"/>
                  </a:lnTo>
                  <a:lnTo>
                    <a:pt x="2138" y="3007"/>
                  </a:lnTo>
                  <a:lnTo>
                    <a:pt x="2149" y="2787"/>
                  </a:lnTo>
                  <a:lnTo>
                    <a:pt x="2183" y="2500"/>
                  </a:lnTo>
                  <a:lnTo>
                    <a:pt x="2261" y="2026"/>
                  </a:lnTo>
                  <a:lnTo>
                    <a:pt x="2340" y="1716"/>
                  </a:lnTo>
                  <a:lnTo>
                    <a:pt x="2462" y="1244"/>
                  </a:lnTo>
                  <a:lnTo>
                    <a:pt x="2608" y="760"/>
                  </a:lnTo>
                  <a:lnTo>
                    <a:pt x="2721" y="472"/>
                  </a:lnTo>
                  <a:lnTo>
                    <a:pt x="2844" y="220"/>
                  </a:lnTo>
                  <a:lnTo>
                    <a:pt x="2991" y="0"/>
                  </a:lnTo>
                  <a:lnTo>
                    <a:pt x="2982" y="0"/>
                  </a:lnTo>
                  <a:lnTo>
                    <a:pt x="2944" y="2"/>
                  </a:lnTo>
                  <a:lnTo>
                    <a:pt x="2915" y="2"/>
                  </a:lnTo>
                  <a:lnTo>
                    <a:pt x="2890" y="4"/>
                  </a:lnTo>
                  <a:lnTo>
                    <a:pt x="2872" y="4"/>
                  </a:lnTo>
                  <a:lnTo>
                    <a:pt x="2857" y="4"/>
                  </a:lnTo>
                  <a:lnTo>
                    <a:pt x="2846" y="4"/>
                  </a:lnTo>
                  <a:lnTo>
                    <a:pt x="2838" y="4"/>
                  </a:lnTo>
                  <a:lnTo>
                    <a:pt x="2833" y="4"/>
                  </a:lnTo>
                  <a:lnTo>
                    <a:pt x="2828" y="5"/>
                  </a:lnTo>
                  <a:lnTo>
                    <a:pt x="2824" y="5"/>
                  </a:lnTo>
                  <a:lnTo>
                    <a:pt x="2820" y="5"/>
                  </a:lnTo>
                  <a:lnTo>
                    <a:pt x="2814" y="5"/>
                  </a:lnTo>
                  <a:lnTo>
                    <a:pt x="2806" y="5"/>
                  </a:lnTo>
                  <a:lnTo>
                    <a:pt x="2797" y="5"/>
                  </a:lnTo>
                  <a:lnTo>
                    <a:pt x="2784" y="5"/>
                  </a:lnTo>
                  <a:lnTo>
                    <a:pt x="2767" y="5"/>
                  </a:lnTo>
                  <a:lnTo>
                    <a:pt x="2745" y="7"/>
                  </a:lnTo>
                  <a:lnTo>
                    <a:pt x="2722" y="9"/>
                  </a:lnTo>
                  <a:lnTo>
                    <a:pt x="2696" y="12"/>
                  </a:lnTo>
                  <a:lnTo>
                    <a:pt x="2669" y="14"/>
                  </a:lnTo>
                  <a:lnTo>
                    <a:pt x="2640" y="18"/>
                  </a:lnTo>
                  <a:lnTo>
                    <a:pt x="2610" y="21"/>
                  </a:lnTo>
                  <a:lnTo>
                    <a:pt x="2580" y="25"/>
                  </a:lnTo>
                  <a:lnTo>
                    <a:pt x="2550" y="28"/>
                  </a:lnTo>
                  <a:lnTo>
                    <a:pt x="2519" y="34"/>
                  </a:lnTo>
                  <a:lnTo>
                    <a:pt x="2489" y="39"/>
                  </a:lnTo>
                  <a:lnTo>
                    <a:pt x="2460" y="45"/>
                  </a:lnTo>
                  <a:lnTo>
                    <a:pt x="2432" y="48"/>
                  </a:lnTo>
                  <a:lnTo>
                    <a:pt x="2404" y="54"/>
                  </a:lnTo>
                  <a:lnTo>
                    <a:pt x="2378" y="60"/>
                  </a:lnTo>
                  <a:lnTo>
                    <a:pt x="2354" y="65"/>
                  </a:lnTo>
                  <a:lnTo>
                    <a:pt x="2334" y="69"/>
                  </a:lnTo>
                  <a:lnTo>
                    <a:pt x="2312" y="77"/>
                  </a:lnTo>
                  <a:lnTo>
                    <a:pt x="2288" y="88"/>
                  </a:lnTo>
                  <a:lnTo>
                    <a:pt x="2261" y="103"/>
                  </a:lnTo>
                  <a:lnTo>
                    <a:pt x="2234" y="120"/>
                  </a:lnTo>
                  <a:lnTo>
                    <a:pt x="2204" y="140"/>
                  </a:lnTo>
                  <a:lnTo>
                    <a:pt x="2174" y="162"/>
                  </a:lnTo>
                  <a:lnTo>
                    <a:pt x="2143" y="186"/>
                  </a:lnTo>
                  <a:lnTo>
                    <a:pt x="2113" y="212"/>
                  </a:lnTo>
                  <a:lnTo>
                    <a:pt x="2081" y="241"/>
                  </a:lnTo>
                  <a:lnTo>
                    <a:pt x="2050" y="269"/>
                  </a:lnTo>
                  <a:lnTo>
                    <a:pt x="2020" y="300"/>
                  </a:lnTo>
                  <a:lnTo>
                    <a:pt x="1991" y="330"/>
                  </a:lnTo>
                  <a:lnTo>
                    <a:pt x="1963" y="362"/>
                  </a:lnTo>
                  <a:lnTo>
                    <a:pt x="1936" y="394"/>
                  </a:lnTo>
                  <a:lnTo>
                    <a:pt x="1912" y="425"/>
                  </a:lnTo>
                  <a:lnTo>
                    <a:pt x="1890" y="455"/>
                  </a:lnTo>
                  <a:lnTo>
                    <a:pt x="1867" y="487"/>
                  </a:lnTo>
                  <a:lnTo>
                    <a:pt x="1842" y="522"/>
                  </a:lnTo>
                  <a:lnTo>
                    <a:pt x="1816" y="558"/>
                  </a:lnTo>
                  <a:lnTo>
                    <a:pt x="1787" y="596"/>
                  </a:lnTo>
                  <a:lnTo>
                    <a:pt x="1756" y="635"/>
                  </a:lnTo>
                  <a:lnTo>
                    <a:pt x="1725" y="674"/>
                  </a:lnTo>
                  <a:lnTo>
                    <a:pt x="1693" y="713"/>
                  </a:lnTo>
                  <a:lnTo>
                    <a:pt x="1661" y="751"/>
                  </a:lnTo>
                  <a:lnTo>
                    <a:pt x="1628" y="790"/>
                  </a:lnTo>
                  <a:lnTo>
                    <a:pt x="1596" y="828"/>
                  </a:lnTo>
                  <a:lnTo>
                    <a:pt x="1564" y="864"/>
                  </a:lnTo>
                  <a:lnTo>
                    <a:pt x="1535" y="898"/>
                  </a:lnTo>
                  <a:lnTo>
                    <a:pt x="1505" y="931"/>
                  </a:lnTo>
                  <a:lnTo>
                    <a:pt x="1478" y="960"/>
                  </a:lnTo>
                  <a:lnTo>
                    <a:pt x="1452" y="986"/>
                  </a:lnTo>
                  <a:lnTo>
                    <a:pt x="1430" y="1008"/>
                  </a:lnTo>
                  <a:lnTo>
                    <a:pt x="1406" y="1031"/>
                  </a:lnTo>
                  <a:lnTo>
                    <a:pt x="1379" y="1056"/>
                  </a:lnTo>
                  <a:lnTo>
                    <a:pt x="1349" y="1084"/>
                  </a:lnTo>
                  <a:lnTo>
                    <a:pt x="1319" y="1112"/>
                  </a:lnTo>
                  <a:lnTo>
                    <a:pt x="1286" y="1144"/>
                  </a:lnTo>
                  <a:lnTo>
                    <a:pt x="1251" y="1174"/>
                  </a:lnTo>
                  <a:lnTo>
                    <a:pt x="1216" y="1207"/>
                  </a:lnTo>
                  <a:lnTo>
                    <a:pt x="1181" y="1239"/>
                  </a:lnTo>
                  <a:lnTo>
                    <a:pt x="1144" y="1273"/>
                  </a:lnTo>
                  <a:lnTo>
                    <a:pt x="1108" y="1306"/>
                  </a:lnTo>
                  <a:lnTo>
                    <a:pt x="1073" y="1338"/>
                  </a:lnTo>
                  <a:lnTo>
                    <a:pt x="1039" y="1368"/>
                  </a:lnTo>
                  <a:lnTo>
                    <a:pt x="1006" y="1399"/>
                  </a:lnTo>
                  <a:lnTo>
                    <a:pt x="975" y="1426"/>
                  </a:lnTo>
                  <a:lnTo>
                    <a:pt x="946" y="1452"/>
                  </a:lnTo>
                  <a:lnTo>
                    <a:pt x="919" y="1476"/>
                  </a:lnTo>
                  <a:lnTo>
                    <a:pt x="892" y="1500"/>
                  </a:lnTo>
                  <a:lnTo>
                    <a:pt x="863" y="1523"/>
                  </a:lnTo>
                  <a:lnTo>
                    <a:pt x="833" y="1547"/>
                  </a:lnTo>
                  <a:lnTo>
                    <a:pt x="803" y="1570"/>
                  </a:lnTo>
                  <a:lnTo>
                    <a:pt x="772" y="1595"/>
                  </a:lnTo>
                  <a:lnTo>
                    <a:pt x="741" y="1618"/>
                  </a:lnTo>
                  <a:lnTo>
                    <a:pt x="710" y="1641"/>
                  </a:lnTo>
                  <a:lnTo>
                    <a:pt x="680" y="1663"/>
                  </a:lnTo>
                  <a:lnTo>
                    <a:pt x="649" y="1684"/>
                  </a:lnTo>
                  <a:lnTo>
                    <a:pt x="620" y="1704"/>
                  </a:lnTo>
                  <a:lnTo>
                    <a:pt x="592" y="1723"/>
                  </a:lnTo>
                  <a:lnTo>
                    <a:pt x="567" y="1740"/>
                  </a:lnTo>
                  <a:lnTo>
                    <a:pt x="542" y="1755"/>
                  </a:lnTo>
                  <a:lnTo>
                    <a:pt x="521" y="1768"/>
                  </a:lnTo>
                  <a:lnTo>
                    <a:pt x="501" y="1778"/>
                  </a:lnTo>
                  <a:lnTo>
                    <a:pt x="486" y="1784"/>
                  </a:lnTo>
                  <a:lnTo>
                    <a:pt x="470" y="1792"/>
                  </a:lnTo>
                  <a:lnTo>
                    <a:pt x="453" y="1800"/>
                  </a:lnTo>
                  <a:lnTo>
                    <a:pt x="433" y="1809"/>
                  </a:lnTo>
                  <a:lnTo>
                    <a:pt x="414" y="1817"/>
                  </a:lnTo>
                  <a:lnTo>
                    <a:pt x="392" y="1826"/>
                  </a:lnTo>
                  <a:lnTo>
                    <a:pt x="371" y="1835"/>
                  </a:lnTo>
                  <a:lnTo>
                    <a:pt x="348" y="1844"/>
                  </a:lnTo>
                  <a:lnTo>
                    <a:pt x="328" y="1853"/>
                  </a:lnTo>
                  <a:lnTo>
                    <a:pt x="305" y="1862"/>
                  </a:lnTo>
                  <a:lnTo>
                    <a:pt x="283" y="1872"/>
                  </a:lnTo>
                  <a:lnTo>
                    <a:pt x="261" y="1881"/>
                  </a:lnTo>
                  <a:lnTo>
                    <a:pt x="240" y="1889"/>
                  </a:lnTo>
                  <a:lnTo>
                    <a:pt x="220" y="1898"/>
                  </a:lnTo>
                  <a:lnTo>
                    <a:pt x="202" y="1906"/>
                  </a:lnTo>
                  <a:lnTo>
                    <a:pt x="184" y="1912"/>
                  </a:lnTo>
                  <a:lnTo>
                    <a:pt x="170" y="1918"/>
                  </a:lnTo>
                  <a:lnTo>
                    <a:pt x="156" y="1924"/>
                  </a:lnTo>
                  <a:lnTo>
                    <a:pt x="146" y="1928"/>
                  </a:lnTo>
                  <a:lnTo>
                    <a:pt x="139" y="1931"/>
                  </a:lnTo>
                  <a:lnTo>
                    <a:pt x="134" y="1933"/>
                  </a:lnTo>
                  <a:lnTo>
                    <a:pt x="129" y="1935"/>
                  </a:lnTo>
                  <a:lnTo>
                    <a:pt x="127" y="1937"/>
                  </a:lnTo>
                  <a:lnTo>
                    <a:pt x="123" y="1938"/>
                  </a:lnTo>
                  <a:lnTo>
                    <a:pt x="121" y="1938"/>
                  </a:lnTo>
                  <a:lnTo>
                    <a:pt x="116" y="1941"/>
                  </a:lnTo>
                  <a:lnTo>
                    <a:pt x="110" y="1943"/>
                  </a:lnTo>
                  <a:lnTo>
                    <a:pt x="102" y="1947"/>
                  </a:lnTo>
                  <a:lnTo>
                    <a:pt x="92" y="1950"/>
                  </a:lnTo>
                  <a:lnTo>
                    <a:pt x="78" y="1956"/>
                  </a:lnTo>
                  <a:lnTo>
                    <a:pt x="61" y="1963"/>
                  </a:lnTo>
                  <a:lnTo>
                    <a:pt x="38" y="1972"/>
                  </a:lnTo>
                  <a:lnTo>
                    <a:pt x="13" y="1982"/>
                  </a:lnTo>
                  <a:lnTo>
                    <a:pt x="0" y="1989"/>
                  </a:lnTo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Freeform 13"/>
            <p:cNvSpPr>
              <a:spLocks/>
            </p:cNvSpPr>
            <p:nvPr/>
          </p:nvSpPr>
          <p:spPr bwMode="auto">
            <a:xfrm>
              <a:off x="1323" y="1484"/>
              <a:ext cx="2970" cy="1983"/>
            </a:xfrm>
            <a:custGeom>
              <a:avLst/>
              <a:gdLst>
                <a:gd name="T0" fmla="*/ 48 w 2970"/>
                <a:gd name="T1" fmla="*/ 1963 h 1983"/>
                <a:gd name="T2" fmla="*/ 89 w 2970"/>
                <a:gd name="T3" fmla="*/ 1947 h 1983"/>
                <a:gd name="T4" fmla="*/ 108 w 2970"/>
                <a:gd name="T5" fmla="*/ 1938 h 1983"/>
                <a:gd name="T6" fmla="*/ 116 w 2970"/>
                <a:gd name="T7" fmla="*/ 1935 h 1983"/>
                <a:gd name="T8" fmla="*/ 133 w 2970"/>
                <a:gd name="T9" fmla="*/ 1928 h 1983"/>
                <a:gd name="T10" fmla="*/ 171 w 2970"/>
                <a:gd name="T11" fmla="*/ 1912 h 1983"/>
                <a:gd name="T12" fmla="*/ 227 w 2970"/>
                <a:gd name="T13" fmla="*/ 1889 h 1983"/>
                <a:gd name="T14" fmla="*/ 292 w 2970"/>
                <a:gd name="T15" fmla="*/ 1862 h 1983"/>
                <a:gd name="T16" fmla="*/ 358 w 2970"/>
                <a:gd name="T17" fmla="*/ 1835 h 1983"/>
                <a:gd name="T18" fmla="*/ 420 w 2970"/>
                <a:gd name="T19" fmla="*/ 1809 h 1983"/>
                <a:gd name="T20" fmla="*/ 473 w 2970"/>
                <a:gd name="T21" fmla="*/ 1784 h 1983"/>
                <a:gd name="T22" fmla="*/ 529 w 2970"/>
                <a:gd name="T23" fmla="*/ 1755 h 1983"/>
                <a:gd name="T24" fmla="*/ 607 w 2970"/>
                <a:gd name="T25" fmla="*/ 1704 h 1983"/>
                <a:gd name="T26" fmla="*/ 697 w 2970"/>
                <a:gd name="T27" fmla="*/ 1641 h 1983"/>
                <a:gd name="T28" fmla="*/ 790 w 2970"/>
                <a:gd name="T29" fmla="*/ 1570 h 1983"/>
                <a:gd name="T30" fmla="*/ 879 w 2970"/>
                <a:gd name="T31" fmla="*/ 1500 h 1983"/>
                <a:gd name="T32" fmla="*/ 962 w 2970"/>
                <a:gd name="T33" fmla="*/ 1426 h 1983"/>
                <a:gd name="T34" fmla="*/ 1060 w 2970"/>
                <a:gd name="T35" fmla="*/ 1338 h 1983"/>
                <a:gd name="T36" fmla="*/ 1168 w 2970"/>
                <a:gd name="T37" fmla="*/ 1239 h 1983"/>
                <a:gd name="T38" fmla="*/ 1273 w 2970"/>
                <a:gd name="T39" fmla="*/ 1144 h 1983"/>
                <a:gd name="T40" fmla="*/ 1366 w 2970"/>
                <a:gd name="T41" fmla="*/ 1056 h 1983"/>
                <a:gd name="T42" fmla="*/ 1439 w 2970"/>
                <a:gd name="T43" fmla="*/ 986 h 1983"/>
                <a:gd name="T44" fmla="*/ 1522 w 2970"/>
                <a:gd name="T45" fmla="*/ 898 h 1983"/>
                <a:gd name="T46" fmla="*/ 1615 w 2970"/>
                <a:gd name="T47" fmla="*/ 790 h 1983"/>
                <a:gd name="T48" fmla="*/ 1712 w 2970"/>
                <a:gd name="T49" fmla="*/ 674 h 1983"/>
                <a:gd name="T50" fmla="*/ 1803 w 2970"/>
                <a:gd name="T51" fmla="*/ 558 h 1983"/>
                <a:gd name="T52" fmla="*/ 1877 w 2970"/>
                <a:gd name="T53" fmla="*/ 455 h 1983"/>
                <a:gd name="T54" fmla="*/ 1950 w 2970"/>
                <a:gd name="T55" fmla="*/ 362 h 1983"/>
                <a:gd name="T56" fmla="*/ 2037 w 2970"/>
                <a:gd name="T57" fmla="*/ 269 h 1983"/>
                <a:gd name="T58" fmla="*/ 2130 w 2970"/>
                <a:gd name="T59" fmla="*/ 186 h 1983"/>
                <a:gd name="T60" fmla="*/ 2221 w 2970"/>
                <a:gd name="T61" fmla="*/ 120 h 1983"/>
                <a:gd name="T62" fmla="*/ 2299 w 2970"/>
                <a:gd name="T63" fmla="*/ 77 h 1983"/>
                <a:gd name="T64" fmla="*/ 2365 w 2970"/>
                <a:gd name="T65" fmla="*/ 60 h 1983"/>
                <a:gd name="T66" fmla="*/ 2447 w 2970"/>
                <a:gd name="T67" fmla="*/ 45 h 1983"/>
                <a:gd name="T68" fmla="*/ 2537 w 2970"/>
                <a:gd name="T69" fmla="*/ 28 h 1983"/>
                <a:gd name="T70" fmla="*/ 2627 w 2970"/>
                <a:gd name="T71" fmla="*/ 18 h 1983"/>
                <a:gd name="T72" fmla="*/ 2709 w 2970"/>
                <a:gd name="T73" fmla="*/ 9 h 1983"/>
                <a:gd name="T74" fmla="*/ 2771 w 2970"/>
                <a:gd name="T75" fmla="*/ 5 h 1983"/>
                <a:gd name="T76" fmla="*/ 2801 w 2970"/>
                <a:gd name="T77" fmla="*/ 5 h 1983"/>
                <a:gd name="T78" fmla="*/ 2815 w 2970"/>
                <a:gd name="T79" fmla="*/ 5 h 1983"/>
                <a:gd name="T80" fmla="*/ 2833 w 2970"/>
                <a:gd name="T81" fmla="*/ 4 h 1983"/>
                <a:gd name="T82" fmla="*/ 2877 w 2970"/>
                <a:gd name="T83" fmla="*/ 4 h 1983"/>
                <a:gd name="T84" fmla="*/ 2969 w 2970"/>
                <a:gd name="T85" fmla="*/ 0 h 19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70"/>
                <a:gd name="T130" fmla="*/ 0 h 1983"/>
                <a:gd name="T131" fmla="*/ 2970 w 2970"/>
                <a:gd name="T132" fmla="*/ 1983 h 198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70" h="1983">
                  <a:moveTo>
                    <a:pt x="0" y="1982"/>
                  </a:moveTo>
                  <a:lnTo>
                    <a:pt x="25" y="1972"/>
                  </a:lnTo>
                  <a:lnTo>
                    <a:pt x="48" y="1963"/>
                  </a:lnTo>
                  <a:lnTo>
                    <a:pt x="65" y="1956"/>
                  </a:lnTo>
                  <a:lnTo>
                    <a:pt x="79" y="1950"/>
                  </a:lnTo>
                  <a:lnTo>
                    <a:pt x="89" y="1947"/>
                  </a:lnTo>
                  <a:lnTo>
                    <a:pt x="97" y="1943"/>
                  </a:lnTo>
                  <a:lnTo>
                    <a:pt x="103" y="1941"/>
                  </a:lnTo>
                  <a:lnTo>
                    <a:pt x="108" y="1938"/>
                  </a:lnTo>
                  <a:lnTo>
                    <a:pt x="110" y="1938"/>
                  </a:lnTo>
                  <a:lnTo>
                    <a:pt x="114" y="1937"/>
                  </a:lnTo>
                  <a:lnTo>
                    <a:pt x="116" y="1935"/>
                  </a:lnTo>
                  <a:lnTo>
                    <a:pt x="121" y="1933"/>
                  </a:lnTo>
                  <a:lnTo>
                    <a:pt x="126" y="1931"/>
                  </a:lnTo>
                  <a:lnTo>
                    <a:pt x="133" y="1928"/>
                  </a:lnTo>
                  <a:lnTo>
                    <a:pt x="143" y="1924"/>
                  </a:lnTo>
                  <a:lnTo>
                    <a:pt x="157" y="1918"/>
                  </a:lnTo>
                  <a:lnTo>
                    <a:pt x="171" y="1912"/>
                  </a:lnTo>
                  <a:lnTo>
                    <a:pt x="189" y="1906"/>
                  </a:lnTo>
                  <a:lnTo>
                    <a:pt x="207" y="1898"/>
                  </a:lnTo>
                  <a:lnTo>
                    <a:pt x="227" y="1889"/>
                  </a:lnTo>
                  <a:lnTo>
                    <a:pt x="248" y="1881"/>
                  </a:lnTo>
                  <a:lnTo>
                    <a:pt x="270" y="1872"/>
                  </a:lnTo>
                  <a:lnTo>
                    <a:pt x="292" y="1862"/>
                  </a:lnTo>
                  <a:lnTo>
                    <a:pt x="315" y="1853"/>
                  </a:lnTo>
                  <a:lnTo>
                    <a:pt x="335" y="1844"/>
                  </a:lnTo>
                  <a:lnTo>
                    <a:pt x="358" y="1835"/>
                  </a:lnTo>
                  <a:lnTo>
                    <a:pt x="379" y="1826"/>
                  </a:lnTo>
                  <a:lnTo>
                    <a:pt x="401" y="1817"/>
                  </a:lnTo>
                  <a:lnTo>
                    <a:pt x="420" y="1809"/>
                  </a:lnTo>
                  <a:lnTo>
                    <a:pt x="440" y="1800"/>
                  </a:lnTo>
                  <a:lnTo>
                    <a:pt x="457" y="1792"/>
                  </a:lnTo>
                  <a:lnTo>
                    <a:pt x="473" y="1784"/>
                  </a:lnTo>
                  <a:lnTo>
                    <a:pt x="488" y="1778"/>
                  </a:lnTo>
                  <a:lnTo>
                    <a:pt x="508" y="1768"/>
                  </a:lnTo>
                  <a:lnTo>
                    <a:pt x="529" y="1755"/>
                  </a:lnTo>
                  <a:lnTo>
                    <a:pt x="554" y="1740"/>
                  </a:lnTo>
                  <a:lnTo>
                    <a:pt x="579" y="1723"/>
                  </a:lnTo>
                  <a:lnTo>
                    <a:pt x="607" y="1704"/>
                  </a:lnTo>
                  <a:lnTo>
                    <a:pt x="636" y="1684"/>
                  </a:lnTo>
                  <a:lnTo>
                    <a:pt x="667" y="1663"/>
                  </a:lnTo>
                  <a:lnTo>
                    <a:pt x="697" y="1641"/>
                  </a:lnTo>
                  <a:lnTo>
                    <a:pt x="728" y="1618"/>
                  </a:lnTo>
                  <a:lnTo>
                    <a:pt x="759" y="1595"/>
                  </a:lnTo>
                  <a:lnTo>
                    <a:pt x="790" y="1570"/>
                  </a:lnTo>
                  <a:lnTo>
                    <a:pt x="820" y="1547"/>
                  </a:lnTo>
                  <a:lnTo>
                    <a:pt x="850" y="1523"/>
                  </a:lnTo>
                  <a:lnTo>
                    <a:pt x="879" y="1500"/>
                  </a:lnTo>
                  <a:lnTo>
                    <a:pt x="906" y="1476"/>
                  </a:lnTo>
                  <a:lnTo>
                    <a:pt x="933" y="1452"/>
                  </a:lnTo>
                  <a:lnTo>
                    <a:pt x="962" y="1426"/>
                  </a:lnTo>
                  <a:lnTo>
                    <a:pt x="993" y="1399"/>
                  </a:lnTo>
                  <a:lnTo>
                    <a:pt x="1026" y="1368"/>
                  </a:lnTo>
                  <a:lnTo>
                    <a:pt x="1060" y="1338"/>
                  </a:lnTo>
                  <a:lnTo>
                    <a:pt x="1095" y="1306"/>
                  </a:lnTo>
                  <a:lnTo>
                    <a:pt x="1131" y="1273"/>
                  </a:lnTo>
                  <a:lnTo>
                    <a:pt x="1168" y="1239"/>
                  </a:lnTo>
                  <a:lnTo>
                    <a:pt x="1203" y="1207"/>
                  </a:lnTo>
                  <a:lnTo>
                    <a:pt x="1238" y="1174"/>
                  </a:lnTo>
                  <a:lnTo>
                    <a:pt x="1273" y="1144"/>
                  </a:lnTo>
                  <a:lnTo>
                    <a:pt x="1306" y="1112"/>
                  </a:lnTo>
                  <a:lnTo>
                    <a:pt x="1336" y="1084"/>
                  </a:lnTo>
                  <a:lnTo>
                    <a:pt x="1366" y="1056"/>
                  </a:lnTo>
                  <a:lnTo>
                    <a:pt x="1393" y="1031"/>
                  </a:lnTo>
                  <a:lnTo>
                    <a:pt x="1417" y="1008"/>
                  </a:lnTo>
                  <a:lnTo>
                    <a:pt x="1439" y="986"/>
                  </a:lnTo>
                  <a:lnTo>
                    <a:pt x="1465" y="960"/>
                  </a:lnTo>
                  <a:lnTo>
                    <a:pt x="1492" y="931"/>
                  </a:lnTo>
                  <a:lnTo>
                    <a:pt x="1522" y="898"/>
                  </a:lnTo>
                  <a:lnTo>
                    <a:pt x="1551" y="864"/>
                  </a:lnTo>
                  <a:lnTo>
                    <a:pt x="1583" y="828"/>
                  </a:lnTo>
                  <a:lnTo>
                    <a:pt x="1615" y="790"/>
                  </a:lnTo>
                  <a:lnTo>
                    <a:pt x="1648" y="751"/>
                  </a:lnTo>
                  <a:lnTo>
                    <a:pt x="1680" y="713"/>
                  </a:lnTo>
                  <a:lnTo>
                    <a:pt x="1712" y="674"/>
                  </a:lnTo>
                  <a:lnTo>
                    <a:pt x="1743" y="635"/>
                  </a:lnTo>
                  <a:lnTo>
                    <a:pt x="1774" y="596"/>
                  </a:lnTo>
                  <a:lnTo>
                    <a:pt x="1803" y="558"/>
                  </a:lnTo>
                  <a:lnTo>
                    <a:pt x="1829" y="522"/>
                  </a:lnTo>
                  <a:lnTo>
                    <a:pt x="1854" y="487"/>
                  </a:lnTo>
                  <a:lnTo>
                    <a:pt x="1877" y="455"/>
                  </a:lnTo>
                  <a:lnTo>
                    <a:pt x="1899" y="425"/>
                  </a:lnTo>
                  <a:lnTo>
                    <a:pt x="1923" y="394"/>
                  </a:lnTo>
                  <a:lnTo>
                    <a:pt x="1950" y="362"/>
                  </a:lnTo>
                  <a:lnTo>
                    <a:pt x="1978" y="330"/>
                  </a:lnTo>
                  <a:lnTo>
                    <a:pt x="2007" y="300"/>
                  </a:lnTo>
                  <a:lnTo>
                    <a:pt x="2037" y="269"/>
                  </a:lnTo>
                  <a:lnTo>
                    <a:pt x="2068" y="241"/>
                  </a:lnTo>
                  <a:lnTo>
                    <a:pt x="2100" y="212"/>
                  </a:lnTo>
                  <a:lnTo>
                    <a:pt x="2130" y="186"/>
                  </a:lnTo>
                  <a:lnTo>
                    <a:pt x="2161" y="162"/>
                  </a:lnTo>
                  <a:lnTo>
                    <a:pt x="2191" y="140"/>
                  </a:lnTo>
                  <a:lnTo>
                    <a:pt x="2221" y="120"/>
                  </a:lnTo>
                  <a:lnTo>
                    <a:pt x="2248" y="103"/>
                  </a:lnTo>
                  <a:lnTo>
                    <a:pt x="2275" y="88"/>
                  </a:lnTo>
                  <a:lnTo>
                    <a:pt x="2299" y="77"/>
                  </a:lnTo>
                  <a:lnTo>
                    <a:pt x="2321" y="69"/>
                  </a:lnTo>
                  <a:lnTo>
                    <a:pt x="2341" y="65"/>
                  </a:lnTo>
                  <a:lnTo>
                    <a:pt x="2365" y="60"/>
                  </a:lnTo>
                  <a:lnTo>
                    <a:pt x="2391" y="54"/>
                  </a:lnTo>
                  <a:lnTo>
                    <a:pt x="2419" y="48"/>
                  </a:lnTo>
                  <a:lnTo>
                    <a:pt x="2447" y="45"/>
                  </a:lnTo>
                  <a:lnTo>
                    <a:pt x="2476" y="39"/>
                  </a:lnTo>
                  <a:lnTo>
                    <a:pt x="2506" y="34"/>
                  </a:lnTo>
                  <a:lnTo>
                    <a:pt x="2537" y="28"/>
                  </a:lnTo>
                  <a:lnTo>
                    <a:pt x="2567" y="25"/>
                  </a:lnTo>
                  <a:lnTo>
                    <a:pt x="2597" y="21"/>
                  </a:lnTo>
                  <a:lnTo>
                    <a:pt x="2627" y="18"/>
                  </a:lnTo>
                  <a:lnTo>
                    <a:pt x="2656" y="14"/>
                  </a:lnTo>
                  <a:lnTo>
                    <a:pt x="2683" y="12"/>
                  </a:lnTo>
                  <a:lnTo>
                    <a:pt x="2709" y="9"/>
                  </a:lnTo>
                  <a:lnTo>
                    <a:pt x="2732" y="7"/>
                  </a:lnTo>
                  <a:lnTo>
                    <a:pt x="2754" y="5"/>
                  </a:lnTo>
                  <a:lnTo>
                    <a:pt x="2771" y="5"/>
                  </a:lnTo>
                  <a:lnTo>
                    <a:pt x="2784" y="5"/>
                  </a:lnTo>
                  <a:lnTo>
                    <a:pt x="2793" y="5"/>
                  </a:lnTo>
                  <a:lnTo>
                    <a:pt x="2801" y="5"/>
                  </a:lnTo>
                  <a:lnTo>
                    <a:pt x="2807" y="5"/>
                  </a:lnTo>
                  <a:lnTo>
                    <a:pt x="2811" y="5"/>
                  </a:lnTo>
                  <a:lnTo>
                    <a:pt x="2815" y="5"/>
                  </a:lnTo>
                  <a:lnTo>
                    <a:pt x="2820" y="4"/>
                  </a:lnTo>
                  <a:lnTo>
                    <a:pt x="2825" y="4"/>
                  </a:lnTo>
                  <a:lnTo>
                    <a:pt x="2833" y="4"/>
                  </a:lnTo>
                  <a:lnTo>
                    <a:pt x="2844" y="4"/>
                  </a:lnTo>
                  <a:lnTo>
                    <a:pt x="2859" y="4"/>
                  </a:lnTo>
                  <a:lnTo>
                    <a:pt x="2877" y="4"/>
                  </a:lnTo>
                  <a:lnTo>
                    <a:pt x="2902" y="2"/>
                  </a:lnTo>
                  <a:lnTo>
                    <a:pt x="2931" y="2"/>
                  </a:lnTo>
                  <a:lnTo>
                    <a:pt x="2969" y="0"/>
                  </a:lnTo>
                </a:path>
              </a:pathLst>
            </a:custGeom>
            <a:noFill/>
            <a:ln w="19050" cap="flat" cmpd="sng">
              <a:solidFill>
                <a:srgbClr val="4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4558" name="Freeform 14"/>
          <p:cNvSpPr>
            <a:spLocks/>
          </p:cNvSpPr>
          <p:nvPr/>
        </p:nvSpPr>
        <p:spPr bwMode="auto">
          <a:xfrm>
            <a:off x="4224338" y="1679575"/>
            <a:ext cx="1798637" cy="4229100"/>
          </a:xfrm>
          <a:custGeom>
            <a:avLst/>
            <a:gdLst>
              <a:gd name="T0" fmla="*/ 0 w 1247"/>
              <a:gd name="T1" fmla="*/ 2147483647 h 3019"/>
              <a:gd name="T2" fmla="*/ 22884660 w 1247"/>
              <a:gd name="T3" fmla="*/ 2147483647 h 3019"/>
              <a:gd name="T4" fmla="*/ 93619979 w 1247"/>
              <a:gd name="T5" fmla="*/ 2147483647 h 3019"/>
              <a:gd name="T6" fmla="*/ 255893965 w 1247"/>
              <a:gd name="T7" fmla="*/ 2147483647 h 3019"/>
              <a:gd name="T8" fmla="*/ 420247873 w 1247"/>
              <a:gd name="T9" fmla="*/ 2147483647 h 3019"/>
              <a:gd name="T10" fmla="*/ 674060407 w 1247"/>
              <a:gd name="T11" fmla="*/ 2147483647 h 3019"/>
              <a:gd name="T12" fmla="*/ 977803669 w 1247"/>
              <a:gd name="T13" fmla="*/ 1512947778 h 3019"/>
              <a:gd name="T14" fmla="*/ 1212892789 w 1247"/>
              <a:gd name="T15" fmla="*/ 947800328 h 3019"/>
              <a:gd name="T16" fmla="*/ 1468786664 w 1247"/>
              <a:gd name="T17" fmla="*/ 453295391 h 3019"/>
              <a:gd name="T18" fmla="*/ 1774611448 w 1247"/>
              <a:gd name="T19" fmla="*/ 21585359 h 3019"/>
              <a:gd name="T20" fmla="*/ 1893195957 w 1247"/>
              <a:gd name="T21" fmla="*/ 0 h 3019"/>
              <a:gd name="T22" fmla="*/ 2007619227 w 1247"/>
              <a:gd name="T23" fmla="*/ 90266553 h 3019"/>
              <a:gd name="T24" fmla="*/ 2080434428 w 1247"/>
              <a:gd name="T25" fmla="*/ 227628975 h 3019"/>
              <a:gd name="T26" fmla="*/ 2147483647 w 1247"/>
              <a:gd name="T27" fmla="*/ 610281941 h 3019"/>
              <a:gd name="T28" fmla="*/ 2147483647 w 1247"/>
              <a:gd name="T29" fmla="*/ 1175429216 h 3019"/>
              <a:gd name="T30" fmla="*/ 2147483647 w 1247"/>
              <a:gd name="T31" fmla="*/ 1852429951 h 3019"/>
              <a:gd name="T32" fmla="*/ 2147483647 w 1247"/>
              <a:gd name="T33" fmla="*/ 2147483647 h 3019"/>
              <a:gd name="T34" fmla="*/ 2147483647 w 1247"/>
              <a:gd name="T35" fmla="*/ 2147483647 h 3019"/>
              <a:gd name="T36" fmla="*/ 2147483647 w 1247"/>
              <a:gd name="T37" fmla="*/ 2147483647 h 301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47"/>
              <a:gd name="T58" fmla="*/ 0 h 3019"/>
              <a:gd name="T59" fmla="*/ 1247 w 1247"/>
              <a:gd name="T60" fmla="*/ 3019 h 301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47" h="3019">
                <a:moveTo>
                  <a:pt x="0" y="3018"/>
                </a:moveTo>
                <a:lnTo>
                  <a:pt x="11" y="2798"/>
                </a:lnTo>
                <a:lnTo>
                  <a:pt x="45" y="2511"/>
                </a:lnTo>
                <a:lnTo>
                  <a:pt x="123" y="2037"/>
                </a:lnTo>
                <a:lnTo>
                  <a:pt x="202" y="1727"/>
                </a:lnTo>
                <a:lnTo>
                  <a:pt x="324" y="1255"/>
                </a:lnTo>
                <a:lnTo>
                  <a:pt x="470" y="771"/>
                </a:lnTo>
                <a:lnTo>
                  <a:pt x="583" y="483"/>
                </a:lnTo>
                <a:lnTo>
                  <a:pt x="706" y="231"/>
                </a:lnTo>
                <a:lnTo>
                  <a:pt x="853" y="11"/>
                </a:lnTo>
                <a:lnTo>
                  <a:pt x="910" y="0"/>
                </a:lnTo>
                <a:lnTo>
                  <a:pt x="965" y="46"/>
                </a:lnTo>
                <a:lnTo>
                  <a:pt x="1000" y="116"/>
                </a:lnTo>
                <a:lnTo>
                  <a:pt x="1044" y="311"/>
                </a:lnTo>
                <a:lnTo>
                  <a:pt x="1088" y="599"/>
                </a:lnTo>
                <a:lnTo>
                  <a:pt x="1134" y="944"/>
                </a:lnTo>
                <a:lnTo>
                  <a:pt x="1191" y="1415"/>
                </a:lnTo>
                <a:lnTo>
                  <a:pt x="1225" y="1797"/>
                </a:lnTo>
                <a:lnTo>
                  <a:pt x="1246" y="1993"/>
                </a:lnTo>
              </a:path>
            </a:pathLst>
          </a:custGeom>
          <a:noFill/>
          <a:ln w="31750" cap="flat" cmpd="sng">
            <a:solidFill>
              <a:srgbClr val="4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Text Box 15"/>
          <p:cNvSpPr txBox="1">
            <a:spLocks noChangeArrowheads="1"/>
          </p:cNvSpPr>
          <p:nvPr/>
        </p:nvSpPr>
        <p:spPr bwMode="auto">
          <a:xfrm>
            <a:off x="992188" y="4475163"/>
            <a:ext cx="1603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 sz="2200">
              <a:latin typeface="Times New Roman" pitchFamily="18" charset="0"/>
            </a:endParaRPr>
          </a:p>
        </p:txBody>
      </p:sp>
      <p:sp>
        <p:nvSpPr>
          <p:cNvPr id="64524" name="Text Box 17"/>
          <p:cNvSpPr txBox="1">
            <a:spLocks noChangeArrowheads="1"/>
          </p:cNvSpPr>
          <p:nvPr/>
        </p:nvSpPr>
        <p:spPr bwMode="auto">
          <a:xfrm>
            <a:off x="6854825" y="4289425"/>
            <a:ext cx="381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200">
              <a:latin typeface="Times New Roman" pitchFamily="18" charset="0"/>
            </a:endParaRPr>
          </a:p>
        </p:txBody>
      </p:sp>
      <p:sp>
        <p:nvSpPr>
          <p:cNvPr id="64525" name="Text Box 18"/>
          <p:cNvSpPr txBox="1">
            <a:spLocks noChangeArrowheads="1"/>
          </p:cNvSpPr>
          <p:nvPr/>
        </p:nvSpPr>
        <p:spPr bwMode="auto">
          <a:xfrm rot="1500000">
            <a:off x="4811713" y="6205538"/>
            <a:ext cx="46196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200">
              <a:latin typeface="Times New Roman" pitchFamily="18" charset="0"/>
            </a:endParaRPr>
          </a:p>
        </p:txBody>
      </p:sp>
      <p:grpSp>
        <p:nvGrpSpPr>
          <p:cNvPr id="364563" name="Group 19"/>
          <p:cNvGrpSpPr>
            <a:grpSpLocks/>
          </p:cNvGrpSpPr>
          <p:nvPr/>
        </p:nvGrpSpPr>
        <p:grpSpPr bwMode="auto">
          <a:xfrm>
            <a:off x="4297363" y="3279775"/>
            <a:ext cx="1543050" cy="1963738"/>
            <a:chOff x="3499" y="2616"/>
            <a:chExt cx="1069" cy="1402"/>
          </a:xfrm>
        </p:grpSpPr>
        <p:sp>
          <p:nvSpPr>
            <p:cNvPr id="64540" name="Freeform 20"/>
            <p:cNvSpPr>
              <a:spLocks/>
            </p:cNvSpPr>
            <p:nvPr/>
          </p:nvSpPr>
          <p:spPr bwMode="auto">
            <a:xfrm>
              <a:off x="3569" y="3595"/>
              <a:ext cx="968" cy="36"/>
            </a:xfrm>
            <a:custGeom>
              <a:avLst/>
              <a:gdLst>
                <a:gd name="T0" fmla="*/ 937 w 968"/>
                <a:gd name="T1" fmla="*/ 33 h 37"/>
                <a:gd name="T2" fmla="*/ 894 w 968"/>
                <a:gd name="T3" fmla="*/ 30 h 37"/>
                <a:gd name="T4" fmla="*/ 866 w 968"/>
                <a:gd name="T5" fmla="*/ 28 h 37"/>
                <a:gd name="T6" fmla="*/ 852 w 968"/>
                <a:gd name="T7" fmla="*/ 28 h 37"/>
                <a:gd name="T8" fmla="*/ 844 w 968"/>
                <a:gd name="T9" fmla="*/ 26 h 37"/>
                <a:gd name="T10" fmla="*/ 837 w 968"/>
                <a:gd name="T11" fmla="*/ 26 h 37"/>
                <a:gd name="T12" fmla="*/ 826 w 968"/>
                <a:gd name="T13" fmla="*/ 25 h 37"/>
                <a:gd name="T14" fmla="*/ 807 w 968"/>
                <a:gd name="T15" fmla="*/ 23 h 37"/>
                <a:gd name="T16" fmla="*/ 776 w 968"/>
                <a:gd name="T17" fmla="*/ 21 h 37"/>
                <a:gd name="T18" fmla="*/ 741 w 968"/>
                <a:gd name="T19" fmla="*/ 18 h 37"/>
                <a:gd name="T20" fmla="*/ 703 w 968"/>
                <a:gd name="T21" fmla="*/ 18 h 37"/>
                <a:gd name="T22" fmla="*/ 665 w 968"/>
                <a:gd name="T23" fmla="*/ 14 h 37"/>
                <a:gd name="T24" fmla="*/ 628 w 968"/>
                <a:gd name="T25" fmla="*/ 12 h 37"/>
                <a:gd name="T26" fmla="*/ 593 w 968"/>
                <a:gd name="T27" fmla="*/ 9 h 37"/>
                <a:gd name="T28" fmla="*/ 562 w 968"/>
                <a:gd name="T29" fmla="*/ 6 h 37"/>
                <a:gd name="T30" fmla="*/ 537 w 968"/>
                <a:gd name="T31" fmla="*/ 3 h 37"/>
                <a:gd name="T32" fmla="*/ 517 w 968"/>
                <a:gd name="T33" fmla="*/ 1 h 37"/>
                <a:gd name="T34" fmla="*/ 491 w 968"/>
                <a:gd name="T35" fmla="*/ 1 h 37"/>
                <a:gd name="T36" fmla="*/ 457 w 968"/>
                <a:gd name="T37" fmla="*/ 0 h 37"/>
                <a:gd name="T38" fmla="*/ 419 w 968"/>
                <a:gd name="T39" fmla="*/ 0 h 37"/>
                <a:gd name="T40" fmla="*/ 380 w 968"/>
                <a:gd name="T41" fmla="*/ 1 h 37"/>
                <a:gd name="T42" fmla="*/ 343 w 968"/>
                <a:gd name="T43" fmla="*/ 1 h 37"/>
                <a:gd name="T44" fmla="*/ 310 w 968"/>
                <a:gd name="T45" fmla="*/ 1 h 37"/>
                <a:gd name="T46" fmla="*/ 285 w 968"/>
                <a:gd name="T47" fmla="*/ 1 h 37"/>
                <a:gd name="T48" fmla="*/ 267 w 968"/>
                <a:gd name="T49" fmla="*/ 2 h 37"/>
                <a:gd name="T50" fmla="*/ 241 w 968"/>
                <a:gd name="T51" fmla="*/ 5 h 37"/>
                <a:gd name="T52" fmla="*/ 209 w 968"/>
                <a:gd name="T53" fmla="*/ 9 h 37"/>
                <a:gd name="T54" fmla="*/ 172 w 968"/>
                <a:gd name="T55" fmla="*/ 14 h 37"/>
                <a:gd name="T56" fmla="*/ 133 w 968"/>
                <a:gd name="T57" fmla="*/ 18 h 37"/>
                <a:gd name="T58" fmla="*/ 92 w 968"/>
                <a:gd name="T59" fmla="*/ 22 h 37"/>
                <a:gd name="T60" fmla="*/ 52 w 968"/>
                <a:gd name="T61" fmla="*/ 26 h 37"/>
                <a:gd name="T62" fmla="*/ 16 w 968"/>
                <a:gd name="T63" fmla="*/ 28 h 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68"/>
                <a:gd name="T97" fmla="*/ 0 h 37"/>
                <a:gd name="T98" fmla="*/ 968 w 968"/>
                <a:gd name="T99" fmla="*/ 37 h 3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68" h="37">
                  <a:moveTo>
                    <a:pt x="967" y="36"/>
                  </a:moveTo>
                  <a:lnTo>
                    <a:pt x="937" y="35"/>
                  </a:lnTo>
                  <a:lnTo>
                    <a:pt x="913" y="33"/>
                  </a:lnTo>
                  <a:lnTo>
                    <a:pt x="894" y="32"/>
                  </a:lnTo>
                  <a:lnTo>
                    <a:pt x="879" y="30"/>
                  </a:lnTo>
                  <a:lnTo>
                    <a:pt x="866" y="30"/>
                  </a:lnTo>
                  <a:lnTo>
                    <a:pt x="858" y="30"/>
                  </a:lnTo>
                  <a:lnTo>
                    <a:pt x="852" y="30"/>
                  </a:lnTo>
                  <a:lnTo>
                    <a:pt x="848" y="28"/>
                  </a:lnTo>
                  <a:lnTo>
                    <a:pt x="844" y="28"/>
                  </a:lnTo>
                  <a:lnTo>
                    <a:pt x="841" y="28"/>
                  </a:lnTo>
                  <a:lnTo>
                    <a:pt x="837" y="28"/>
                  </a:lnTo>
                  <a:lnTo>
                    <a:pt x="833" y="27"/>
                  </a:lnTo>
                  <a:lnTo>
                    <a:pt x="826" y="27"/>
                  </a:lnTo>
                  <a:lnTo>
                    <a:pt x="819" y="26"/>
                  </a:lnTo>
                  <a:lnTo>
                    <a:pt x="807" y="25"/>
                  </a:lnTo>
                  <a:lnTo>
                    <a:pt x="795" y="23"/>
                  </a:lnTo>
                  <a:lnTo>
                    <a:pt x="776" y="23"/>
                  </a:lnTo>
                  <a:lnTo>
                    <a:pt x="759" y="22"/>
                  </a:lnTo>
                  <a:lnTo>
                    <a:pt x="741" y="20"/>
                  </a:lnTo>
                  <a:lnTo>
                    <a:pt x="723" y="19"/>
                  </a:lnTo>
                  <a:lnTo>
                    <a:pt x="703" y="18"/>
                  </a:lnTo>
                  <a:lnTo>
                    <a:pt x="684" y="16"/>
                  </a:lnTo>
                  <a:lnTo>
                    <a:pt x="665" y="14"/>
                  </a:lnTo>
                  <a:lnTo>
                    <a:pt x="647" y="12"/>
                  </a:lnTo>
                  <a:lnTo>
                    <a:pt x="628" y="12"/>
                  </a:lnTo>
                  <a:lnTo>
                    <a:pt x="610" y="10"/>
                  </a:lnTo>
                  <a:lnTo>
                    <a:pt x="593" y="9"/>
                  </a:lnTo>
                  <a:lnTo>
                    <a:pt x="577" y="7"/>
                  </a:lnTo>
                  <a:lnTo>
                    <a:pt x="562" y="6"/>
                  </a:lnTo>
                  <a:lnTo>
                    <a:pt x="549" y="4"/>
                  </a:lnTo>
                  <a:lnTo>
                    <a:pt x="537" y="3"/>
                  </a:lnTo>
                  <a:lnTo>
                    <a:pt x="528" y="1"/>
                  </a:lnTo>
                  <a:lnTo>
                    <a:pt x="517" y="1"/>
                  </a:lnTo>
                  <a:lnTo>
                    <a:pt x="505" y="1"/>
                  </a:lnTo>
                  <a:lnTo>
                    <a:pt x="491" y="1"/>
                  </a:lnTo>
                  <a:lnTo>
                    <a:pt x="475" y="0"/>
                  </a:lnTo>
                  <a:lnTo>
                    <a:pt x="457" y="0"/>
                  </a:lnTo>
                  <a:lnTo>
                    <a:pt x="439" y="0"/>
                  </a:lnTo>
                  <a:lnTo>
                    <a:pt x="419" y="0"/>
                  </a:lnTo>
                  <a:lnTo>
                    <a:pt x="400" y="0"/>
                  </a:lnTo>
                  <a:lnTo>
                    <a:pt x="380" y="1"/>
                  </a:lnTo>
                  <a:lnTo>
                    <a:pt x="361" y="1"/>
                  </a:lnTo>
                  <a:lnTo>
                    <a:pt x="343" y="1"/>
                  </a:lnTo>
                  <a:lnTo>
                    <a:pt x="327" y="1"/>
                  </a:lnTo>
                  <a:lnTo>
                    <a:pt x="310" y="1"/>
                  </a:lnTo>
                  <a:lnTo>
                    <a:pt x="297" y="1"/>
                  </a:lnTo>
                  <a:lnTo>
                    <a:pt x="285" y="1"/>
                  </a:lnTo>
                  <a:lnTo>
                    <a:pt x="277" y="1"/>
                  </a:lnTo>
                  <a:lnTo>
                    <a:pt x="267" y="2"/>
                  </a:lnTo>
                  <a:lnTo>
                    <a:pt x="255" y="3"/>
                  </a:lnTo>
                  <a:lnTo>
                    <a:pt x="241" y="5"/>
                  </a:lnTo>
                  <a:lnTo>
                    <a:pt x="227" y="6"/>
                  </a:lnTo>
                  <a:lnTo>
                    <a:pt x="209" y="9"/>
                  </a:lnTo>
                  <a:lnTo>
                    <a:pt x="192" y="11"/>
                  </a:lnTo>
                  <a:lnTo>
                    <a:pt x="172" y="14"/>
                  </a:lnTo>
                  <a:lnTo>
                    <a:pt x="153" y="16"/>
                  </a:lnTo>
                  <a:lnTo>
                    <a:pt x="133" y="20"/>
                  </a:lnTo>
                  <a:lnTo>
                    <a:pt x="113" y="22"/>
                  </a:lnTo>
                  <a:lnTo>
                    <a:pt x="92" y="24"/>
                  </a:lnTo>
                  <a:lnTo>
                    <a:pt x="72" y="26"/>
                  </a:lnTo>
                  <a:lnTo>
                    <a:pt x="52" y="28"/>
                  </a:lnTo>
                  <a:lnTo>
                    <a:pt x="33" y="29"/>
                  </a:lnTo>
                  <a:lnTo>
                    <a:pt x="16" y="30"/>
                  </a:lnTo>
                  <a:lnTo>
                    <a:pt x="0" y="30"/>
                  </a:lnTo>
                </a:path>
              </a:pathLst>
            </a:custGeom>
            <a:noFill/>
            <a:ln w="476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Freeform 21"/>
            <p:cNvSpPr>
              <a:spLocks/>
            </p:cNvSpPr>
            <p:nvPr/>
          </p:nvSpPr>
          <p:spPr bwMode="auto">
            <a:xfrm>
              <a:off x="3499" y="3990"/>
              <a:ext cx="260" cy="28"/>
            </a:xfrm>
            <a:custGeom>
              <a:avLst/>
              <a:gdLst>
                <a:gd name="T0" fmla="*/ 260 w 260"/>
                <a:gd name="T1" fmla="*/ 28 h 28"/>
                <a:gd name="T2" fmla="*/ 232 w 260"/>
                <a:gd name="T3" fmla="*/ 27 h 28"/>
                <a:gd name="T4" fmla="*/ 210 w 260"/>
                <a:gd name="T5" fmla="*/ 25 h 28"/>
                <a:gd name="T6" fmla="*/ 192 w 260"/>
                <a:gd name="T7" fmla="*/ 25 h 28"/>
                <a:gd name="T8" fmla="*/ 179 w 260"/>
                <a:gd name="T9" fmla="*/ 24 h 28"/>
                <a:gd name="T10" fmla="*/ 168 w 260"/>
                <a:gd name="T11" fmla="*/ 24 h 28"/>
                <a:gd name="T12" fmla="*/ 160 w 260"/>
                <a:gd name="T13" fmla="*/ 23 h 28"/>
                <a:gd name="T14" fmla="*/ 154 w 260"/>
                <a:gd name="T15" fmla="*/ 23 h 28"/>
                <a:gd name="T16" fmla="*/ 150 w 260"/>
                <a:gd name="T17" fmla="*/ 21 h 28"/>
                <a:gd name="T18" fmla="*/ 146 w 260"/>
                <a:gd name="T19" fmla="*/ 21 h 28"/>
                <a:gd name="T20" fmla="*/ 143 w 260"/>
                <a:gd name="T21" fmla="*/ 21 h 28"/>
                <a:gd name="T22" fmla="*/ 140 w 260"/>
                <a:gd name="T23" fmla="*/ 21 h 28"/>
                <a:gd name="T24" fmla="*/ 136 w 260"/>
                <a:gd name="T25" fmla="*/ 20 h 28"/>
                <a:gd name="T26" fmla="*/ 131 w 260"/>
                <a:gd name="T27" fmla="*/ 20 h 28"/>
                <a:gd name="T28" fmla="*/ 124 w 260"/>
                <a:gd name="T29" fmla="*/ 20 h 28"/>
                <a:gd name="T30" fmla="*/ 114 w 260"/>
                <a:gd name="T31" fmla="*/ 19 h 28"/>
                <a:gd name="T32" fmla="*/ 101 w 260"/>
                <a:gd name="T33" fmla="*/ 17 h 28"/>
                <a:gd name="T34" fmla="*/ 86 w 260"/>
                <a:gd name="T35" fmla="*/ 17 h 28"/>
                <a:gd name="T36" fmla="*/ 75 w 260"/>
                <a:gd name="T37" fmla="*/ 16 h 28"/>
                <a:gd name="T38" fmla="*/ 65 w 260"/>
                <a:gd name="T39" fmla="*/ 16 h 28"/>
                <a:gd name="T40" fmla="*/ 58 w 260"/>
                <a:gd name="T41" fmla="*/ 14 h 28"/>
                <a:gd name="T42" fmla="*/ 50 w 260"/>
                <a:gd name="T43" fmla="*/ 14 h 28"/>
                <a:gd name="T44" fmla="*/ 45 w 260"/>
                <a:gd name="T45" fmla="*/ 12 h 28"/>
                <a:gd name="T46" fmla="*/ 39 w 260"/>
                <a:gd name="T47" fmla="*/ 12 h 28"/>
                <a:gd name="T48" fmla="*/ 36 w 260"/>
                <a:gd name="T49" fmla="*/ 10 h 28"/>
                <a:gd name="T50" fmla="*/ 30 w 260"/>
                <a:gd name="T51" fmla="*/ 10 h 28"/>
                <a:gd name="T52" fmla="*/ 26 w 260"/>
                <a:gd name="T53" fmla="*/ 8 h 28"/>
                <a:gd name="T54" fmla="*/ 20 w 260"/>
                <a:gd name="T55" fmla="*/ 7 h 28"/>
                <a:gd name="T56" fmla="*/ 16 w 260"/>
                <a:gd name="T57" fmla="*/ 5 h 28"/>
                <a:gd name="T58" fmla="*/ 0 w 260"/>
                <a:gd name="T59" fmla="*/ 0 h 2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60"/>
                <a:gd name="T91" fmla="*/ 0 h 28"/>
                <a:gd name="T92" fmla="*/ 260 w 260"/>
                <a:gd name="T93" fmla="*/ 28 h 2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60" h="28">
                  <a:moveTo>
                    <a:pt x="260" y="28"/>
                  </a:moveTo>
                  <a:lnTo>
                    <a:pt x="232" y="27"/>
                  </a:lnTo>
                  <a:lnTo>
                    <a:pt x="210" y="25"/>
                  </a:lnTo>
                  <a:lnTo>
                    <a:pt x="192" y="25"/>
                  </a:lnTo>
                  <a:lnTo>
                    <a:pt x="179" y="24"/>
                  </a:lnTo>
                  <a:lnTo>
                    <a:pt x="168" y="24"/>
                  </a:lnTo>
                  <a:lnTo>
                    <a:pt x="160" y="23"/>
                  </a:lnTo>
                  <a:lnTo>
                    <a:pt x="154" y="23"/>
                  </a:lnTo>
                  <a:lnTo>
                    <a:pt x="150" y="21"/>
                  </a:lnTo>
                  <a:lnTo>
                    <a:pt x="146" y="21"/>
                  </a:lnTo>
                  <a:lnTo>
                    <a:pt x="143" y="21"/>
                  </a:lnTo>
                  <a:lnTo>
                    <a:pt x="140" y="21"/>
                  </a:lnTo>
                  <a:lnTo>
                    <a:pt x="136" y="20"/>
                  </a:lnTo>
                  <a:lnTo>
                    <a:pt x="131" y="20"/>
                  </a:lnTo>
                  <a:lnTo>
                    <a:pt x="124" y="20"/>
                  </a:lnTo>
                  <a:lnTo>
                    <a:pt x="114" y="19"/>
                  </a:lnTo>
                  <a:lnTo>
                    <a:pt x="101" y="17"/>
                  </a:lnTo>
                  <a:lnTo>
                    <a:pt x="86" y="17"/>
                  </a:lnTo>
                  <a:lnTo>
                    <a:pt x="75" y="16"/>
                  </a:lnTo>
                  <a:lnTo>
                    <a:pt x="65" y="16"/>
                  </a:lnTo>
                  <a:lnTo>
                    <a:pt x="58" y="14"/>
                  </a:lnTo>
                  <a:lnTo>
                    <a:pt x="50" y="14"/>
                  </a:lnTo>
                  <a:lnTo>
                    <a:pt x="45" y="12"/>
                  </a:lnTo>
                  <a:lnTo>
                    <a:pt x="39" y="12"/>
                  </a:lnTo>
                  <a:lnTo>
                    <a:pt x="36" y="10"/>
                  </a:lnTo>
                  <a:lnTo>
                    <a:pt x="30" y="10"/>
                  </a:lnTo>
                  <a:lnTo>
                    <a:pt x="26" y="8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4762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22"/>
            <p:cNvSpPr>
              <a:spLocks noChangeShapeType="1"/>
            </p:cNvSpPr>
            <p:nvPr/>
          </p:nvSpPr>
          <p:spPr bwMode="auto">
            <a:xfrm>
              <a:off x="3746" y="2886"/>
              <a:ext cx="0" cy="1120"/>
            </a:xfrm>
            <a:prstGeom prst="line">
              <a:avLst/>
            </a:prstGeom>
            <a:noFill/>
            <a:ln w="476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Line 23"/>
            <p:cNvSpPr>
              <a:spLocks noChangeShapeType="1"/>
            </p:cNvSpPr>
            <p:nvPr/>
          </p:nvSpPr>
          <p:spPr bwMode="auto">
            <a:xfrm>
              <a:off x="4568" y="2616"/>
              <a:ext cx="0" cy="1005"/>
            </a:xfrm>
            <a:prstGeom prst="line">
              <a:avLst/>
            </a:prstGeom>
            <a:noFill/>
            <a:ln w="476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27" name="Line 25"/>
          <p:cNvSpPr>
            <a:spLocks noChangeShapeType="1"/>
          </p:cNvSpPr>
          <p:nvPr/>
        </p:nvSpPr>
        <p:spPr bwMode="auto">
          <a:xfrm>
            <a:off x="1152525" y="4492625"/>
            <a:ext cx="3860800" cy="175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64570" name="Group 26"/>
          <p:cNvGrpSpPr>
            <a:grpSpLocks/>
          </p:cNvGrpSpPr>
          <p:nvPr/>
        </p:nvGrpSpPr>
        <p:grpSpPr bwMode="auto">
          <a:xfrm>
            <a:off x="3262313" y="3082925"/>
            <a:ext cx="2625725" cy="563563"/>
            <a:chOff x="2774" y="2475"/>
            <a:chExt cx="1819" cy="403"/>
          </a:xfrm>
        </p:grpSpPr>
        <p:sp>
          <p:nvSpPr>
            <p:cNvPr id="64538" name="Freeform 27"/>
            <p:cNvSpPr>
              <a:spLocks/>
            </p:cNvSpPr>
            <p:nvPr/>
          </p:nvSpPr>
          <p:spPr bwMode="auto">
            <a:xfrm>
              <a:off x="2774" y="2475"/>
              <a:ext cx="956" cy="403"/>
            </a:xfrm>
            <a:custGeom>
              <a:avLst/>
              <a:gdLst>
                <a:gd name="T0" fmla="*/ 934 w 956"/>
                <a:gd name="T1" fmla="*/ 401 h 403"/>
                <a:gd name="T2" fmla="*/ 904 w 956"/>
                <a:gd name="T3" fmla="*/ 399 h 403"/>
                <a:gd name="T4" fmla="*/ 885 w 956"/>
                <a:gd name="T5" fmla="*/ 397 h 403"/>
                <a:gd name="T6" fmla="*/ 875 w 956"/>
                <a:gd name="T7" fmla="*/ 397 h 403"/>
                <a:gd name="T8" fmla="*/ 869 w 956"/>
                <a:gd name="T9" fmla="*/ 395 h 403"/>
                <a:gd name="T10" fmla="*/ 864 w 956"/>
                <a:gd name="T11" fmla="*/ 395 h 403"/>
                <a:gd name="T12" fmla="*/ 858 w 956"/>
                <a:gd name="T13" fmla="*/ 393 h 403"/>
                <a:gd name="T14" fmla="*/ 845 w 956"/>
                <a:gd name="T15" fmla="*/ 392 h 403"/>
                <a:gd name="T16" fmla="*/ 823 w 956"/>
                <a:gd name="T17" fmla="*/ 390 h 403"/>
                <a:gd name="T18" fmla="*/ 797 w 956"/>
                <a:gd name="T19" fmla="*/ 387 h 403"/>
                <a:gd name="T20" fmla="*/ 769 w 956"/>
                <a:gd name="T21" fmla="*/ 382 h 403"/>
                <a:gd name="T22" fmla="*/ 740 w 956"/>
                <a:gd name="T23" fmla="*/ 377 h 403"/>
                <a:gd name="T24" fmla="*/ 710 w 956"/>
                <a:gd name="T25" fmla="*/ 371 h 403"/>
                <a:gd name="T26" fmla="*/ 680 w 956"/>
                <a:gd name="T27" fmla="*/ 363 h 403"/>
                <a:gd name="T28" fmla="*/ 654 w 956"/>
                <a:gd name="T29" fmla="*/ 357 h 403"/>
                <a:gd name="T30" fmla="*/ 631 w 956"/>
                <a:gd name="T31" fmla="*/ 349 h 403"/>
                <a:gd name="T32" fmla="*/ 612 w 956"/>
                <a:gd name="T33" fmla="*/ 342 h 403"/>
                <a:gd name="T34" fmla="*/ 589 w 956"/>
                <a:gd name="T35" fmla="*/ 334 h 403"/>
                <a:gd name="T36" fmla="*/ 564 w 956"/>
                <a:gd name="T37" fmla="*/ 323 h 403"/>
                <a:gd name="T38" fmla="*/ 538 w 956"/>
                <a:gd name="T39" fmla="*/ 312 h 403"/>
                <a:gd name="T40" fmla="*/ 510 w 956"/>
                <a:gd name="T41" fmla="*/ 301 h 403"/>
                <a:gd name="T42" fmla="*/ 483 w 956"/>
                <a:gd name="T43" fmla="*/ 290 h 403"/>
                <a:gd name="T44" fmla="*/ 457 w 956"/>
                <a:gd name="T45" fmla="*/ 279 h 403"/>
                <a:gd name="T46" fmla="*/ 434 w 956"/>
                <a:gd name="T47" fmla="*/ 269 h 403"/>
                <a:gd name="T48" fmla="*/ 414 w 956"/>
                <a:gd name="T49" fmla="*/ 260 h 403"/>
                <a:gd name="T50" fmla="*/ 391 w 956"/>
                <a:gd name="T51" fmla="*/ 249 h 403"/>
                <a:gd name="T52" fmla="*/ 364 w 956"/>
                <a:gd name="T53" fmla="*/ 237 h 403"/>
                <a:gd name="T54" fmla="*/ 335 w 956"/>
                <a:gd name="T55" fmla="*/ 223 h 403"/>
                <a:gd name="T56" fmla="*/ 306 w 956"/>
                <a:gd name="T57" fmla="*/ 209 h 403"/>
                <a:gd name="T58" fmla="*/ 276 w 956"/>
                <a:gd name="T59" fmla="*/ 194 h 403"/>
                <a:gd name="T60" fmla="*/ 248 w 956"/>
                <a:gd name="T61" fmla="*/ 181 h 403"/>
                <a:gd name="T62" fmla="*/ 224 w 956"/>
                <a:gd name="T63" fmla="*/ 168 h 403"/>
                <a:gd name="T64" fmla="*/ 202 w 956"/>
                <a:gd name="T65" fmla="*/ 156 h 403"/>
                <a:gd name="T66" fmla="*/ 178 w 956"/>
                <a:gd name="T67" fmla="*/ 144 h 403"/>
                <a:gd name="T68" fmla="*/ 154 w 956"/>
                <a:gd name="T69" fmla="*/ 129 h 403"/>
                <a:gd name="T70" fmla="*/ 132 w 956"/>
                <a:gd name="T71" fmla="*/ 115 h 403"/>
                <a:gd name="T72" fmla="*/ 109 w 956"/>
                <a:gd name="T73" fmla="*/ 99 h 403"/>
                <a:gd name="T74" fmla="*/ 88 w 956"/>
                <a:gd name="T75" fmla="*/ 84 h 403"/>
                <a:gd name="T76" fmla="*/ 69 w 956"/>
                <a:gd name="T77" fmla="*/ 71 h 403"/>
                <a:gd name="T78" fmla="*/ 56 w 956"/>
                <a:gd name="T79" fmla="*/ 58 h 403"/>
                <a:gd name="T80" fmla="*/ 47 w 956"/>
                <a:gd name="T81" fmla="*/ 48 h 403"/>
                <a:gd name="T82" fmla="*/ 41 w 956"/>
                <a:gd name="T83" fmla="*/ 43 h 403"/>
                <a:gd name="T84" fmla="*/ 38 w 956"/>
                <a:gd name="T85" fmla="*/ 40 h 403"/>
                <a:gd name="T86" fmla="*/ 35 w 956"/>
                <a:gd name="T87" fmla="*/ 37 h 403"/>
                <a:gd name="T88" fmla="*/ 33 w 956"/>
                <a:gd name="T89" fmla="*/ 35 h 403"/>
                <a:gd name="T90" fmla="*/ 28 w 956"/>
                <a:gd name="T91" fmla="*/ 30 h 403"/>
                <a:gd name="T92" fmla="*/ 21 w 956"/>
                <a:gd name="T93" fmla="*/ 23 h 403"/>
                <a:gd name="T94" fmla="*/ 8 w 956"/>
                <a:gd name="T95" fmla="*/ 10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"/>
                <a:gd name="T145" fmla="*/ 0 h 403"/>
                <a:gd name="T146" fmla="*/ 956 w 956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" h="403">
                  <a:moveTo>
                    <a:pt x="955" y="402"/>
                  </a:moveTo>
                  <a:lnTo>
                    <a:pt x="934" y="401"/>
                  </a:lnTo>
                  <a:lnTo>
                    <a:pt x="917" y="400"/>
                  </a:lnTo>
                  <a:lnTo>
                    <a:pt x="904" y="399"/>
                  </a:lnTo>
                  <a:lnTo>
                    <a:pt x="894" y="397"/>
                  </a:lnTo>
                  <a:lnTo>
                    <a:pt x="885" y="397"/>
                  </a:lnTo>
                  <a:lnTo>
                    <a:pt x="879" y="397"/>
                  </a:lnTo>
                  <a:lnTo>
                    <a:pt x="875" y="397"/>
                  </a:lnTo>
                  <a:lnTo>
                    <a:pt x="872" y="395"/>
                  </a:lnTo>
                  <a:lnTo>
                    <a:pt x="869" y="395"/>
                  </a:lnTo>
                  <a:lnTo>
                    <a:pt x="867" y="395"/>
                  </a:lnTo>
                  <a:lnTo>
                    <a:pt x="864" y="395"/>
                  </a:lnTo>
                  <a:lnTo>
                    <a:pt x="862" y="393"/>
                  </a:lnTo>
                  <a:lnTo>
                    <a:pt x="858" y="393"/>
                  </a:lnTo>
                  <a:lnTo>
                    <a:pt x="852" y="393"/>
                  </a:lnTo>
                  <a:lnTo>
                    <a:pt x="845" y="392"/>
                  </a:lnTo>
                  <a:lnTo>
                    <a:pt x="836" y="390"/>
                  </a:lnTo>
                  <a:lnTo>
                    <a:pt x="823" y="390"/>
                  </a:lnTo>
                  <a:lnTo>
                    <a:pt x="811" y="389"/>
                  </a:lnTo>
                  <a:lnTo>
                    <a:pt x="797" y="387"/>
                  </a:lnTo>
                  <a:lnTo>
                    <a:pt x="784" y="384"/>
                  </a:lnTo>
                  <a:lnTo>
                    <a:pt x="769" y="382"/>
                  </a:lnTo>
                  <a:lnTo>
                    <a:pt x="754" y="379"/>
                  </a:lnTo>
                  <a:lnTo>
                    <a:pt x="740" y="377"/>
                  </a:lnTo>
                  <a:lnTo>
                    <a:pt x="724" y="373"/>
                  </a:lnTo>
                  <a:lnTo>
                    <a:pt x="710" y="371"/>
                  </a:lnTo>
                  <a:lnTo>
                    <a:pt x="695" y="367"/>
                  </a:lnTo>
                  <a:lnTo>
                    <a:pt x="680" y="363"/>
                  </a:lnTo>
                  <a:lnTo>
                    <a:pt x="667" y="360"/>
                  </a:lnTo>
                  <a:lnTo>
                    <a:pt x="654" y="357"/>
                  </a:lnTo>
                  <a:lnTo>
                    <a:pt x="642" y="353"/>
                  </a:lnTo>
                  <a:lnTo>
                    <a:pt x="631" y="349"/>
                  </a:lnTo>
                  <a:lnTo>
                    <a:pt x="622" y="345"/>
                  </a:lnTo>
                  <a:lnTo>
                    <a:pt x="612" y="342"/>
                  </a:lnTo>
                  <a:lnTo>
                    <a:pt x="602" y="339"/>
                  </a:lnTo>
                  <a:lnTo>
                    <a:pt x="589" y="334"/>
                  </a:lnTo>
                  <a:lnTo>
                    <a:pt x="578" y="329"/>
                  </a:lnTo>
                  <a:lnTo>
                    <a:pt x="564" y="323"/>
                  </a:lnTo>
                  <a:lnTo>
                    <a:pt x="551" y="318"/>
                  </a:lnTo>
                  <a:lnTo>
                    <a:pt x="538" y="312"/>
                  </a:lnTo>
                  <a:lnTo>
                    <a:pt x="525" y="307"/>
                  </a:lnTo>
                  <a:lnTo>
                    <a:pt x="510" y="301"/>
                  </a:lnTo>
                  <a:lnTo>
                    <a:pt x="497" y="295"/>
                  </a:lnTo>
                  <a:lnTo>
                    <a:pt x="483" y="290"/>
                  </a:lnTo>
                  <a:lnTo>
                    <a:pt x="470" y="284"/>
                  </a:lnTo>
                  <a:lnTo>
                    <a:pt x="457" y="279"/>
                  </a:lnTo>
                  <a:lnTo>
                    <a:pt x="446" y="274"/>
                  </a:lnTo>
                  <a:lnTo>
                    <a:pt x="434" y="269"/>
                  </a:lnTo>
                  <a:lnTo>
                    <a:pt x="425" y="264"/>
                  </a:lnTo>
                  <a:lnTo>
                    <a:pt x="414" y="260"/>
                  </a:lnTo>
                  <a:lnTo>
                    <a:pt x="403" y="255"/>
                  </a:lnTo>
                  <a:lnTo>
                    <a:pt x="391" y="249"/>
                  </a:lnTo>
                  <a:lnTo>
                    <a:pt x="378" y="243"/>
                  </a:lnTo>
                  <a:lnTo>
                    <a:pt x="364" y="237"/>
                  </a:lnTo>
                  <a:lnTo>
                    <a:pt x="350" y="230"/>
                  </a:lnTo>
                  <a:lnTo>
                    <a:pt x="335" y="223"/>
                  </a:lnTo>
                  <a:lnTo>
                    <a:pt x="322" y="215"/>
                  </a:lnTo>
                  <a:lnTo>
                    <a:pt x="306" y="209"/>
                  </a:lnTo>
                  <a:lnTo>
                    <a:pt x="291" y="201"/>
                  </a:lnTo>
                  <a:lnTo>
                    <a:pt x="276" y="194"/>
                  </a:lnTo>
                  <a:lnTo>
                    <a:pt x="262" y="187"/>
                  </a:lnTo>
                  <a:lnTo>
                    <a:pt x="248" y="181"/>
                  </a:lnTo>
                  <a:lnTo>
                    <a:pt x="235" y="174"/>
                  </a:lnTo>
                  <a:lnTo>
                    <a:pt x="224" y="168"/>
                  </a:lnTo>
                  <a:lnTo>
                    <a:pt x="213" y="161"/>
                  </a:lnTo>
                  <a:lnTo>
                    <a:pt x="202" y="156"/>
                  </a:lnTo>
                  <a:lnTo>
                    <a:pt x="190" y="150"/>
                  </a:lnTo>
                  <a:lnTo>
                    <a:pt x="178" y="144"/>
                  </a:lnTo>
                  <a:lnTo>
                    <a:pt x="167" y="136"/>
                  </a:lnTo>
                  <a:lnTo>
                    <a:pt x="154" y="129"/>
                  </a:lnTo>
                  <a:lnTo>
                    <a:pt x="143" y="122"/>
                  </a:lnTo>
                  <a:lnTo>
                    <a:pt x="132" y="115"/>
                  </a:lnTo>
                  <a:lnTo>
                    <a:pt x="120" y="106"/>
                  </a:lnTo>
                  <a:lnTo>
                    <a:pt x="109" y="99"/>
                  </a:lnTo>
                  <a:lnTo>
                    <a:pt x="98" y="91"/>
                  </a:lnTo>
                  <a:lnTo>
                    <a:pt x="88" y="84"/>
                  </a:lnTo>
                  <a:lnTo>
                    <a:pt x="79" y="77"/>
                  </a:lnTo>
                  <a:lnTo>
                    <a:pt x="69" y="71"/>
                  </a:lnTo>
                  <a:lnTo>
                    <a:pt x="62" y="63"/>
                  </a:lnTo>
                  <a:lnTo>
                    <a:pt x="56" y="58"/>
                  </a:lnTo>
                  <a:lnTo>
                    <a:pt x="51" y="51"/>
                  </a:lnTo>
                  <a:lnTo>
                    <a:pt x="47" y="48"/>
                  </a:lnTo>
                  <a:lnTo>
                    <a:pt x="44" y="45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5" y="37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3"/>
                  </a:lnTo>
                  <a:lnTo>
                    <a:pt x="28" y="30"/>
                  </a:lnTo>
                  <a:lnTo>
                    <a:pt x="26" y="27"/>
                  </a:lnTo>
                  <a:lnTo>
                    <a:pt x="21" y="23"/>
                  </a:lnTo>
                  <a:lnTo>
                    <a:pt x="15" y="17"/>
                  </a:lnTo>
                  <a:lnTo>
                    <a:pt x="8" y="10"/>
                  </a:lnTo>
                  <a:lnTo>
                    <a:pt x="0" y="0"/>
                  </a:lnTo>
                </a:path>
              </a:pathLst>
            </a:custGeom>
            <a:noFill/>
            <a:ln w="47625" cap="flat" cmpd="sng">
              <a:solidFill>
                <a:srgbClr val="C2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Freeform 28"/>
            <p:cNvSpPr>
              <a:spLocks/>
            </p:cNvSpPr>
            <p:nvPr/>
          </p:nvSpPr>
          <p:spPr bwMode="auto">
            <a:xfrm>
              <a:off x="3840" y="2556"/>
              <a:ext cx="753" cy="24"/>
            </a:xfrm>
            <a:custGeom>
              <a:avLst/>
              <a:gdLst>
                <a:gd name="T0" fmla="*/ 752 w 753"/>
                <a:gd name="T1" fmla="*/ 25 h 22"/>
                <a:gd name="T2" fmla="*/ 726 w 753"/>
                <a:gd name="T3" fmla="*/ 24 h 22"/>
                <a:gd name="T4" fmla="*/ 705 w 753"/>
                <a:gd name="T5" fmla="*/ 22 h 22"/>
                <a:gd name="T6" fmla="*/ 688 w 753"/>
                <a:gd name="T7" fmla="*/ 22 h 22"/>
                <a:gd name="T8" fmla="*/ 675 w 753"/>
                <a:gd name="T9" fmla="*/ 21 h 22"/>
                <a:gd name="T10" fmla="*/ 664 w 753"/>
                <a:gd name="T11" fmla="*/ 21 h 22"/>
                <a:gd name="T12" fmla="*/ 658 w 753"/>
                <a:gd name="T13" fmla="*/ 19 h 22"/>
                <a:gd name="T14" fmla="*/ 652 w 753"/>
                <a:gd name="T15" fmla="*/ 19 h 22"/>
                <a:gd name="T16" fmla="*/ 649 w 753"/>
                <a:gd name="T17" fmla="*/ 16 h 22"/>
                <a:gd name="T18" fmla="*/ 645 w 753"/>
                <a:gd name="T19" fmla="*/ 16 h 22"/>
                <a:gd name="T20" fmla="*/ 642 w 753"/>
                <a:gd name="T21" fmla="*/ 16 h 22"/>
                <a:gd name="T22" fmla="*/ 638 w 753"/>
                <a:gd name="T23" fmla="*/ 16 h 22"/>
                <a:gd name="T24" fmla="*/ 635 w 753"/>
                <a:gd name="T25" fmla="*/ 16 h 22"/>
                <a:gd name="T26" fmla="*/ 630 w 753"/>
                <a:gd name="T27" fmla="*/ 16 h 22"/>
                <a:gd name="T28" fmla="*/ 623 w 753"/>
                <a:gd name="T29" fmla="*/ 15 h 22"/>
                <a:gd name="T30" fmla="*/ 613 w 753"/>
                <a:gd name="T31" fmla="*/ 14 h 22"/>
                <a:gd name="T32" fmla="*/ 602 w 753"/>
                <a:gd name="T33" fmla="*/ 12 h 22"/>
                <a:gd name="T34" fmla="*/ 586 w 753"/>
                <a:gd name="T35" fmla="*/ 12 h 22"/>
                <a:gd name="T36" fmla="*/ 568 w 753"/>
                <a:gd name="T37" fmla="*/ 10 h 22"/>
                <a:gd name="T38" fmla="*/ 548 w 753"/>
                <a:gd name="T39" fmla="*/ 10 h 22"/>
                <a:gd name="T40" fmla="*/ 526 w 753"/>
                <a:gd name="T41" fmla="*/ 9 h 22"/>
                <a:gd name="T42" fmla="*/ 503 w 753"/>
                <a:gd name="T43" fmla="*/ 9 h 22"/>
                <a:gd name="T44" fmla="*/ 478 w 753"/>
                <a:gd name="T45" fmla="*/ 5 h 22"/>
                <a:gd name="T46" fmla="*/ 452 w 753"/>
                <a:gd name="T47" fmla="*/ 5 h 22"/>
                <a:gd name="T48" fmla="*/ 427 w 753"/>
                <a:gd name="T49" fmla="*/ 3 h 22"/>
                <a:gd name="T50" fmla="*/ 399 w 753"/>
                <a:gd name="T51" fmla="*/ 3 h 22"/>
                <a:gd name="T52" fmla="*/ 373 w 753"/>
                <a:gd name="T53" fmla="*/ 2 h 22"/>
                <a:gd name="T54" fmla="*/ 346 w 753"/>
                <a:gd name="T55" fmla="*/ 2 h 22"/>
                <a:gd name="T56" fmla="*/ 320 w 753"/>
                <a:gd name="T57" fmla="*/ 0 h 22"/>
                <a:gd name="T58" fmla="*/ 294 w 753"/>
                <a:gd name="T59" fmla="*/ 0 h 22"/>
                <a:gd name="T60" fmla="*/ 270 w 753"/>
                <a:gd name="T61" fmla="*/ 0 h 22"/>
                <a:gd name="T62" fmla="*/ 246 w 753"/>
                <a:gd name="T63" fmla="*/ 0 h 22"/>
                <a:gd name="T64" fmla="*/ 225 w 753"/>
                <a:gd name="T65" fmla="*/ 0 h 22"/>
                <a:gd name="T66" fmla="*/ 206 w 753"/>
                <a:gd name="T67" fmla="*/ 0 h 22"/>
                <a:gd name="T68" fmla="*/ 192 w 753"/>
                <a:gd name="T69" fmla="*/ 0 h 22"/>
                <a:gd name="T70" fmla="*/ 181 w 753"/>
                <a:gd name="T71" fmla="*/ 0 h 22"/>
                <a:gd name="T72" fmla="*/ 174 w 753"/>
                <a:gd name="T73" fmla="*/ 0 h 22"/>
                <a:gd name="T74" fmla="*/ 168 w 753"/>
                <a:gd name="T75" fmla="*/ 0 h 22"/>
                <a:gd name="T76" fmla="*/ 163 w 753"/>
                <a:gd name="T77" fmla="*/ 0 h 22"/>
                <a:gd name="T78" fmla="*/ 158 w 753"/>
                <a:gd name="T79" fmla="*/ 0 h 22"/>
                <a:gd name="T80" fmla="*/ 155 w 753"/>
                <a:gd name="T81" fmla="*/ 0 h 22"/>
                <a:gd name="T82" fmla="*/ 148 w 753"/>
                <a:gd name="T83" fmla="*/ 1 h 22"/>
                <a:gd name="T84" fmla="*/ 139 w 753"/>
                <a:gd name="T85" fmla="*/ 1 h 22"/>
                <a:gd name="T86" fmla="*/ 128 w 753"/>
                <a:gd name="T87" fmla="*/ 1 h 22"/>
                <a:gd name="T88" fmla="*/ 114 w 753"/>
                <a:gd name="T89" fmla="*/ 1 h 22"/>
                <a:gd name="T90" fmla="*/ 94 w 753"/>
                <a:gd name="T91" fmla="*/ 1 h 22"/>
                <a:gd name="T92" fmla="*/ 69 w 753"/>
                <a:gd name="T93" fmla="*/ 1 h 22"/>
                <a:gd name="T94" fmla="*/ 37 w 753"/>
                <a:gd name="T95" fmla="*/ 1 h 22"/>
                <a:gd name="T96" fmla="*/ 0 w 753"/>
                <a:gd name="T97" fmla="*/ 1 h 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3"/>
                <a:gd name="T148" fmla="*/ 0 h 22"/>
                <a:gd name="T149" fmla="*/ 753 w 753"/>
                <a:gd name="T150" fmla="*/ 22 h 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3" h="22">
                  <a:moveTo>
                    <a:pt x="752" y="21"/>
                  </a:moveTo>
                  <a:lnTo>
                    <a:pt x="726" y="20"/>
                  </a:lnTo>
                  <a:lnTo>
                    <a:pt x="705" y="18"/>
                  </a:lnTo>
                  <a:lnTo>
                    <a:pt x="688" y="18"/>
                  </a:lnTo>
                  <a:lnTo>
                    <a:pt x="675" y="17"/>
                  </a:lnTo>
                  <a:lnTo>
                    <a:pt x="664" y="17"/>
                  </a:lnTo>
                  <a:lnTo>
                    <a:pt x="658" y="16"/>
                  </a:lnTo>
                  <a:lnTo>
                    <a:pt x="652" y="16"/>
                  </a:lnTo>
                  <a:lnTo>
                    <a:pt x="649" y="14"/>
                  </a:lnTo>
                  <a:lnTo>
                    <a:pt x="645" y="14"/>
                  </a:lnTo>
                  <a:lnTo>
                    <a:pt x="642" y="14"/>
                  </a:lnTo>
                  <a:lnTo>
                    <a:pt x="638" y="14"/>
                  </a:lnTo>
                  <a:lnTo>
                    <a:pt x="635" y="14"/>
                  </a:lnTo>
                  <a:lnTo>
                    <a:pt x="630" y="14"/>
                  </a:lnTo>
                  <a:lnTo>
                    <a:pt x="623" y="13"/>
                  </a:lnTo>
                  <a:lnTo>
                    <a:pt x="613" y="12"/>
                  </a:lnTo>
                  <a:lnTo>
                    <a:pt x="602" y="10"/>
                  </a:lnTo>
                  <a:lnTo>
                    <a:pt x="586" y="10"/>
                  </a:lnTo>
                  <a:lnTo>
                    <a:pt x="568" y="8"/>
                  </a:lnTo>
                  <a:lnTo>
                    <a:pt x="548" y="8"/>
                  </a:lnTo>
                  <a:lnTo>
                    <a:pt x="526" y="7"/>
                  </a:lnTo>
                  <a:lnTo>
                    <a:pt x="503" y="7"/>
                  </a:lnTo>
                  <a:lnTo>
                    <a:pt x="478" y="5"/>
                  </a:lnTo>
                  <a:lnTo>
                    <a:pt x="452" y="5"/>
                  </a:lnTo>
                  <a:lnTo>
                    <a:pt x="427" y="3"/>
                  </a:lnTo>
                  <a:lnTo>
                    <a:pt x="399" y="3"/>
                  </a:lnTo>
                  <a:lnTo>
                    <a:pt x="373" y="2"/>
                  </a:lnTo>
                  <a:lnTo>
                    <a:pt x="346" y="2"/>
                  </a:lnTo>
                  <a:lnTo>
                    <a:pt x="320" y="0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81" y="0"/>
                  </a:lnTo>
                  <a:lnTo>
                    <a:pt x="174" y="0"/>
                  </a:lnTo>
                  <a:lnTo>
                    <a:pt x="168" y="0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48" y="1"/>
                  </a:lnTo>
                  <a:lnTo>
                    <a:pt x="139" y="1"/>
                  </a:lnTo>
                  <a:lnTo>
                    <a:pt x="128" y="1"/>
                  </a:lnTo>
                  <a:lnTo>
                    <a:pt x="114" y="1"/>
                  </a:lnTo>
                  <a:lnTo>
                    <a:pt x="94" y="1"/>
                  </a:lnTo>
                  <a:lnTo>
                    <a:pt x="69" y="1"/>
                  </a:lnTo>
                  <a:lnTo>
                    <a:pt x="37" y="1"/>
                  </a:lnTo>
                  <a:lnTo>
                    <a:pt x="0" y="1"/>
                  </a:lnTo>
                </a:path>
              </a:pathLst>
            </a:custGeom>
            <a:noFill/>
            <a:ln w="47625" cap="flat" cmpd="sng">
              <a:solidFill>
                <a:srgbClr val="C2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4574" name="Freeform 30" descr="Zig zag"/>
          <p:cNvSpPr>
            <a:spLocks/>
          </p:cNvSpPr>
          <p:nvPr/>
        </p:nvSpPr>
        <p:spPr bwMode="auto">
          <a:xfrm>
            <a:off x="1098550" y="3073400"/>
            <a:ext cx="6515100" cy="1069975"/>
          </a:xfrm>
          <a:custGeom>
            <a:avLst/>
            <a:gdLst>
              <a:gd name="T0" fmla="*/ 2147483647 w 4514"/>
              <a:gd name="T1" fmla="*/ 825739288 h 764"/>
              <a:gd name="T2" fmla="*/ 2147483647 w 4514"/>
              <a:gd name="T3" fmla="*/ 774743231 h 764"/>
              <a:gd name="T4" fmla="*/ 2147483647 w 4514"/>
              <a:gd name="T5" fmla="*/ 668828169 h 764"/>
              <a:gd name="T6" fmla="*/ 2147483647 w 4514"/>
              <a:gd name="T7" fmla="*/ 439348015 h 764"/>
              <a:gd name="T8" fmla="*/ 2147483647 w 4514"/>
              <a:gd name="T9" fmla="*/ 284399072 h 764"/>
              <a:gd name="T10" fmla="*/ 2147483647 w 4514"/>
              <a:gd name="T11" fmla="*/ 178485542 h 764"/>
              <a:gd name="T12" fmla="*/ 2147483647 w 4514"/>
              <a:gd name="T13" fmla="*/ 0 h 764"/>
              <a:gd name="T14" fmla="*/ 0 w 4514"/>
              <a:gd name="T15" fmla="*/ 52956765 h 764"/>
              <a:gd name="T16" fmla="*/ 2147483647 w 4514"/>
              <a:gd name="T17" fmla="*/ 1498490405 h 764"/>
              <a:gd name="T18" fmla="*/ 2147483647 w 4514"/>
              <a:gd name="T19" fmla="*/ 1421996671 h 764"/>
              <a:gd name="T20" fmla="*/ 2147483647 w 4514"/>
              <a:gd name="T21" fmla="*/ 1059142215 h 764"/>
              <a:gd name="T22" fmla="*/ 2147483647 w 4514"/>
              <a:gd name="T23" fmla="*/ 1110138272 h 764"/>
              <a:gd name="T24" fmla="*/ 2147483647 w 4514"/>
              <a:gd name="T25" fmla="*/ 1006185472 h 764"/>
              <a:gd name="T26" fmla="*/ 2147483647 w 4514"/>
              <a:gd name="T27" fmla="*/ 798279873 h 764"/>
              <a:gd name="T28" fmla="*/ 2147483647 w 4514"/>
              <a:gd name="T29" fmla="*/ 798279873 h 764"/>
              <a:gd name="T30" fmla="*/ 2147483647 w 4514"/>
              <a:gd name="T31" fmla="*/ 619794200 h 764"/>
              <a:gd name="T32" fmla="*/ 2147483647 w 4514"/>
              <a:gd name="T33" fmla="*/ 409927914 h 764"/>
              <a:gd name="T34" fmla="*/ 2147483647 w 4514"/>
              <a:gd name="T35" fmla="*/ 215751234 h 764"/>
              <a:gd name="T36" fmla="*/ 2147483647 w 4514"/>
              <a:gd name="T37" fmla="*/ 205945000 h 764"/>
              <a:gd name="T38" fmla="*/ 2147483647 w 4514"/>
              <a:gd name="T39" fmla="*/ 192214593 h 764"/>
              <a:gd name="T40" fmla="*/ 2147483647 w 4514"/>
              <a:gd name="T41" fmla="*/ 196137366 h 764"/>
              <a:gd name="T42" fmla="*/ 2147483647 w 4514"/>
              <a:gd name="T43" fmla="*/ 192214593 h 764"/>
              <a:gd name="T44" fmla="*/ 2147483647 w 4514"/>
              <a:gd name="T45" fmla="*/ 192214593 h 764"/>
              <a:gd name="T46" fmla="*/ 2147483647 w 4514"/>
              <a:gd name="T47" fmla="*/ 176523455 h 764"/>
              <a:gd name="T48" fmla="*/ 2147483647 w 4514"/>
              <a:gd name="T49" fmla="*/ 168677907 h 764"/>
              <a:gd name="T50" fmla="*/ 2147483647 w 4514"/>
              <a:gd name="T51" fmla="*/ 549184275 h 764"/>
              <a:gd name="T52" fmla="*/ 2147483647 w 4514"/>
              <a:gd name="T53" fmla="*/ 741400356 h 764"/>
              <a:gd name="T54" fmla="*/ 2147483647 w 4514"/>
              <a:gd name="T55" fmla="*/ 812008880 h 764"/>
              <a:gd name="T56" fmla="*/ 2147483647 w 4514"/>
              <a:gd name="T57" fmla="*/ 825739288 h 764"/>
              <a:gd name="T58" fmla="*/ 2147483647 w 4514"/>
              <a:gd name="T59" fmla="*/ 825739288 h 764"/>
              <a:gd name="T60" fmla="*/ 2147483647 w 4514"/>
              <a:gd name="T61" fmla="*/ 825739288 h 76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514"/>
              <a:gd name="T94" fmla="*/ 0 h 764"/>
              <a:gd name="T95" fmla="*/ 4514 w 4514"/>
              <a:gd name="T96" fmla="*/ 764 h 76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514" h="764">
                <a:moveTo>
                  <a:pt x="2439" y="421"/>
                </a:moveTo>
                <a:lnTo>
                  <a:pt x="2220" y="395"/>
                </a:lnTo>
                <a:lnTo>
                  <a:pt x="2039" y="341"/>
                </a:lnTo>
                <a:lnTo>
                  <a:pt x="1801" y="224"/>
                </a:lnTo>
                <a:lnTo>
                  <a:pt x="1638" y="145"/>
                </a:lnTo>
                <a:lnTo>
                  <a:pt x="1562" y="91"/>
                </a:lnTo>
                <a:lnTo>
                  <a:pt x="1485" y="0"/>
                </a:lnTo>
                <a:lnTo>
                  <a:pt x="0" y="27"/>
                </a:lnTo>
                <a:lnTo>
                  <a:pt x="3843" y="764"/>
                </a:lnTo>
                <a:lnTo>
                  <a:pt x="3870" y="725"/>
                </a:lnTo>
                <a:lnTo>
                  <a:pt x="3934" y="540"/>
                </a:lnTo>
                <a:lnTo>
                  <a:pt x="4037" y="566"/>
                </a:lnTo>
                <a:lnTo>
                  <a:pt x="4115" y="513"/>
                </a:lnTo>
                <a:lnTo>
                  <a:pt x="4101" y="407"/>
                </a:lnTo>
                <a:lnTo>
                  <a:pt x="4308" y="407"/>
                </a:lnTo>
                <a:lnTo>
                  <a:pt x="4398" y="316"/>
                </a:lnTo>
                <a:lnTo>
                  <a:pt x="4514" y="209"/>
                </a:lnTo>
                <a:lnTo>
                  <a:pt x="3287" y="110"/>
                </a:lnTo>
                <a:lnTo>
                  <a:pt x="3199" y="105"/>
                </a:lnTo>
                <a:lnTo>
                  <a:pt x="3088" y="98"/>
                </a:lnTo>
                <a:lnTo>
                  <a:pt x="2992" y="100"/>
                </a:lnTo>
                <a:lnTo>
                  <a:pt x="2930" y="98"/>
                </a:lnTo>
                <a:lnTo>
                  <a:pt x="2843" y="98"/>
                </a:lnTo>
                <a:lnTo>
                  <a:pt x="2632" y="90"/>
                </a:lnTo>
                <a:lnTo>
                  <a:pt x="2560" y="86"/>
                </a:lnTo>
                <a:lnTo>
                  <a:pt x="2503" y="280"/>
                </a:lnTo>
                <a:lnTo>
                  <a:pt x="2476" y="378"/>
                </a:lnTo>
                <a:lnTo>
                  <a:pt x="2462" y="414"/>
                </a:lnTo>
                <a:lnTo>
                  <a:pt x="2414" y="421"/>
                </a:lnTo>
                <a:lnTo>
                  <a:pt x="2439" y="421"/>
                </a:lnTo>
              </a:path>
            </a:pathLst>
          </a:custGeom>
          <a:pattFill prst="zigZag">
            <a:fgClr>
              <a:srgbClr val="FF0000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Rectangle 32"/>
          <p:cNvSpPr>
            <a:spLocks noChangeArrowheads="1"/>
          </p:cNvSpPr>
          <p:nvPr/>
        </p:nvSpPr>
        <p:spPr bwMode="auto">
          <a:xfrm>
            <a:off x="6097588" y="1413198"/>
            <a:ext cx="2938462" cy="908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6048375" y="170497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</a:t>
            </a:r>
            <a:r>
              <a:rPr lang="en-US" sz="1400" b="1" i="1"/>
              <a:t>Again take a slice… </a:t>
            </a:r>
            <a:endParaRPr lang="en-GB" sz="1400" b="1" i="1"/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6048375" y="1947863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/>
              <a:t> </a:t>
            </a:r>
            <a:r>
              <a:rPr lang="en-US" sz="1400" b="1" i="1"/>
              <a:t>Project down … </a:t>
            </a:r>
            <a:endParaRPr lang="en-GB" sz="1400" b="1" i="1"/>
          </a:p>
        </p:txBody>
      </p:sp>
      <p:sp>
        <p:nvSpPr>
          <p:cNvPr id="364579" name="AutoShape 35"/>
          <p:cNvSpPr>
            <a:spLocks noChangeArrowheads="1"/>
          </p:cNvSpPr>
          <p:nvPr/>
        </p:nvSpPr>
        <p:spPr bwMode="auto">
          <a:xfrm>
            <a:off x="2482850" y="1885950"/>
            <a:ext cx="1169988" cy="415925"/>
          </a:xfrm>
          <a:prstGeom prst="wedgeRoundRectCallout">
            <a:avLst>
              <a:gd name="adj1" fmla="val 46880"/>
              <a:gd name="adj2" fmla="val 136644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 eaLnBrk="0" hangingPunct="0">
              <a:buClr>
                <a:srgbClr val="104160"/>
              </a:buClr>
              <a:buSzPct val="90000"/>
              <a:defRPr/>
            </a:pP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U*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64580" name="AutoShape 36"/>
          <p:cNvSpPr>
            <a:spLocks noChangeArrowheads="1"/>
          </p:cNvSpPr>
          <p:nvPr/>
        </p:nvSpPr>
        <p:spPr bwMode="auto">
          <a:xfrm>
            <a:off x="5792788" y="3829050"/>
            <a:ext cx="1441450" cy="544513"/>
          </a:xfrm>
          <a:prstGeom prst="wedgeRoundRectCallout">
            <a:avLst>
              <a:gd name="adj1" fmla="val -64537"/>
              <a:gd name="adj2" fmla="val 108310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13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indifference curve</a:t>
            </a:r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6062663" y="1406525"/>
            <a:ext cx="3095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 By construction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1400" b="1" i="1" dirty="0"/>
              <a:t>* = </a:t>
            </a:r>
            <a:r>
              <a:rPr lang="el-GR" sz="1400" b="1" i="1" dirty="0">
                <a:cs typeface="Arial" charset="0"/>
              </a:rPr>
              <a:t>φ</a:t>
            </a:r>
            <a:r>
              <a:rPr lang="en-GB" sz="1400" b="1" dirty="0">
                <a:cs typeface="Arial" charset="0"/>
              </a:rPr>
              <a:t>(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sz="1400" b="1" dirty="0">
                <a:cs typeface="Arial" charset="0"/>
              </a:rPr>
              <a:t>)</a:t>
            </a:r>
            <a:r>
              <a:rPr lang="en-US" sz="1400" b="1" i="1" dirty="0"/>
              <a:t> </a:t>
            </a:r>
            <a:endParaRPr lang="en-GB" sz="1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 animBg="1"/>
      <p:bldP spid="364554" grpId="0" animBg="1"/>
      <p:bldP spid="364558" grpId="0" animBg="1"/>
      <p:bldP spid="364574" grpId="0" animBg="1"/>
      <p:bldP spid="364577" grpId="0"/>
      <p:bldP spid="364578" grpId="0"/>
      <p:bldP spid="364579" grpId="0" animBg="1"/>
      <p:bldP spid="364580" grpId="0" animBg="1"/>
      <p:bldP spid="3645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Assumptions to give the </a:t>
            </a:r>
            <a:r>
              <a:rPr lang="en-US" i="1" smtClean="0"/>
              <a:t>U</a:t>
            </a:r>
            <a:r>
              <a:rPr lang="en-US" smtClean="0"/>
              <a:t>-function shape</a:t>
            </a:r>
            <a:endParaRPr lang="en-GB" smtClean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Completeness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Transitivity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Continuity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Greed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(Strict) Quasi-concavity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 smtClean="0"/>
              <a:t>Smoothness</a:t>
            </a:r>
            <a:endParaRPr lang="en-GB" sz="3200" smtClean="0"/>
          </a:p>
        </p:txBody>
      </p:sp>
      <p:sp>
        <p:nvSpPr>
          <p:cNvPr id="655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1E7598-D8BA-4EAD-8474-0F4047A393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mtClean="0"/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250825" y="3141663"/>
            <a:ext cx="480060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56" name="Rectangle 20"/>
          <p:cNvSpPr>
            <a:spLocks noChangeArrowheads="1"/>
          </p:cNvSpPr>
          <p:nvPr/>
        </p:nvSpPr>
        <p:spPr bwMode="auto">
          <a:xfrm>
            <a:off x="3422513" y="1168814"/>
            <a:ext cx="1971675" cy="3073400"/>
          </a:xfrm>
          <a:prstGeom prst="rect">
            <a:avLst/>
          </a:prstGeom>
          <a:gradFill>
            <a:gsLst>
              <a:gs pos="70000">
                <a:schemeClr val="bg1">
                  <a:lumMod val="47000"/>
                  <a:lumOff val="53000"/>
                </a:schemeClr>
              </a:gs>
              <a:gs pos="0">
                <a:srgbClr val="5E9EFF"/>
              </a:gs>
              <a:gs pos="100000">
                <a:srgbClr val="FFEBFA"/>
              </a:gs>
            </a:gsLst>
            <a:path path="circle">
              <a:fillToRect t="100000" r="100000"/>
            </a:path>
          </a:gra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The greed axiom</a:t>
            </a:r>
          </a:p>
        </p:txBody>
      </p:sp>
      <p:sp>
        <p:nvSpPr>
          <p:cNvPr id="6656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4F8D17-4D63-417A-BFEC-29CDF9A2A3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mtClean="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081588" y="52578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grpSp>
        <p:nvGrpSpPr>
          <p:cNvPr id="372750" name="Group 14"/>
          <p:cNvGrpSpPr>
            <a:grpSpLocks/>
          </p:cNvGrpSpPr>
          <p:nvPr/>
        </p:nvGrpSpPr>
        <p:grpSpPr bwMode="auto">
          <a:xfrm>
            <a:off x="1312863" y="3976688"/>
            <a:ext cx="1674812" cy="882650"/>
            <a:chOff x="1255" y="2976"/>
            <a:chExt cx="1769" cy="960"/>
          </a:xfrm>
        </p:grpSpPr>
        <p:sp>
          <p:nvSpPr>
            <p:cNvPr id="66599" name="Freeform 15"/>
            <p:cNvSpPr>
              <a:spLocks/>
            </p:cNvSpPr>
            <p:nvPr/>
          </p:nvSpPr>
          <p:spPr bwMode="auto">
            <a:xfrm>
              <a:off x="1652" y="3226"/>
              <a:ext cx="1372" cy="710"/>
            </a:xfrm>
            <a:custGeom>
              <a:avLst/>
              <a:gdLst>
                <a:gd name="T0" fmla="*/ 0 w 1372"/>
                <a:gd name="T1" fmla="*/ 554 h 709"/>
                <a:gd name="T2" fmla="*/ 806 w 1372"/>
                <a:gd name="T3" fmla="*/ 91 h 709"/>
                <a:gd name="T4" fmla="*/ 699 w 1372"/>
                <a:gd name="T5" fmla="*/ 0 h 709"/>
                <a:gd name="T6" fmla="*/ 1345 w 1372"/>
                <a:gd name="T7" fmla="*/ 47 h 709"/>
                <a:gd name="T8" fmla="*/ 1371 w 1372"/>
                <a:gd name="T9" fmla="*/ 408 h 709"/>
                <a:gd name="T10" fmla="*/ 1268 w 1372"/>
                <a:gd name="T11" fmla="*/ 343 h 709"/>
                <a:gd name="T12" fmla="*/ 245 w 1372"/>
                <a:gd name="T13" fmla="*/ 710 h 709"/>
                <a:gd name="T14" fmla="*/ 0 w 1372"/>
                <a:gd name="T15" fmla="*/ 554 h 709"/>
                <a:gd name="T16" fmla="*/ 0 w 1372"/>
                <a:gd name="T17" fmla="*/ 554 h 7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2"/>
                <a:gd name="T28" fmla="*/ 0 h 709"/>
                <a:gd name="T29" fmla="*/ 1372 w 1372"/>
                <a:gd name="T30" fmla="*/ 709 h 7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2" h="709">
                  <a:moveTo>
                    <a:pt x="0" y="552"/>
                  </a:moveTo>
                  <a:lnTo>
                    <a:pt x="806" y="91"/>
                  </a:lnTo>
                  <a:lnTo>
                    <a:pt x="699" y="0"/>
                  </a:lnTo>
                  <a:lnTo>
                    <a:pt x="1345" y="47"/>
                  </a:lnTo>
                  <a:lnTo>
                    <a:pt x="1371" y="406"/>
                  </a:lnTo>
                  <a:lnTo>
                    <a:pt x="1268" y="343"/>
                  </a:lnTo>
                  <a:lnTo>
                    <a:pt x="245" y="708"/>
                  </a:lnTo>
                  <a:lnTo>
                    <a:pt x="0" y="552"/>
                  </a:lnTo>
                </a:path>
              </a:pathLst>
            </a:custGeom>
            <a:gradFill rotWithShape="0">
              <a:gsLst>
                <a:gs pos="0">
                  <a:srgbClr val="FF8100"/>
                </a:gs>
                <a:gs pos="50000">
                  <a:srgbClr val="FFFFC2"/>
                </a:gs>
                <a:gs pos="100000">
                  <a:srgbClr val="FF8100"/>
                </a:gs>
              </a:gsLst>
              <a:lin ang="18900000" scaled="1"/>
            </a:gradFill>
            <a:ln w="9525" cap="flat" cmpd="sng">
              <a:solidFill>
                <a:srgbClr val="FF81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Text Box 16"/>
            <p:cNvSpPr txBox="1">
              <a:spLocks noChangeArrowheads="1"/>
            </p:cNvSpPr>
            <p:nvPr/>
          </p:nvSpPr>
          <p:spPr bwMode="auto">
            <a:xfrm rot="-1500000">
              <a:off x="1255" y="2976"/>
              <a:ext cx="1337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400" b="1">
                  <a:solidFill>
                    <a:srgbClr val="FF8100"/>
                  </a:solidFill>
                  <a:latin typeface="Courier New" pitchFamily="49" charset="0"/>
                </a:rPr>
                <a:t>increasing</a:t>
              </a:r>
            </a:p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400" b="1">
                  <a:solidFill>
                    <a:srgbClr val="FF8100"/>
                  </a:solidFill>
                  <a:latin typeface="Courier New" pitchFamily="49" charset="0"/>
                </a:rPr>
                <a:t>preference</a:t>
              </a:r>
              <a:endParaRPr lang="en-GB" sz="1400">
                <a:latin typeface="Times New Roman" pitchFamily="18" charset="0"/>
              </a:endParaRPr>
            </a:p>
          </p:txBody>
        </p:sp>
      </p:grpSp>
      <p:sp>
        <p:nvSpPr>
          <p:cNvPr id="45062" name="Rectangle 18"/>
          <p:cNvSpPr>
            <a:spLocks noChangeArrowheads="1"/>
          </p:cNvSpPr>
          <p:nvPr/>
        </p:nvSpPr>
        <p:spPr bwMode="auto">
          <a:xfrm>
            <a:off x="5639818" y="1269926"/>
            <a:ext cx="2592387" cy="20558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72755" name="Rectangle 19"/>
          <p:cNvSpPr>
            <a:spLocks noChangeArrowheads="1"/>
          </p:cNvSpPr>
          <p:nvPr/>
        </p:nvSpPr>
        <p:spPr bwMode="auto">
          <a:xfrm>
            <a:off x="5662613" y="1327150"/>
            <a:ext cx="2497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Pick any consumption </a:t>
            </a:r>
            <a:br>
              <a:rPr lang="en-US" sz="1400" b="1" i="1">
                <a:cs typeface="Arial" charset="0"/>
              </a:rPr>
            </a:br>
            <a:r>
              <a:rPr lang="en-US" sz="1400" b="1" i="1">
                <a:cs typeface="Arial" charset="0"/>
              </a:rPr>
              <a:t>bundle in </a:t>
            </a:r>
            <a:r>
              <a:rPr lang="en-US" sz="1400" i="1">
                <a:latin typeface="Times New Roman" pitchFamily="18" charset="0"/>
                <a:cs typeface="Arial" charset="0"/>
              </a:rPr>
              <a:t>X</a:t>
            </a:r>
            <a:endParaRPr lang="en-US" sz="1400">
              <a:latin typeface="Times New Roman" pitchFamily="18" charset="0"/>
              <a:cs typeface="Arial" charset="0"/>
            </a:endParaRPr>
          </a:p>
        </p:txBody>
      </p:sp>
      <p:sp>
        <p:nvSpPr>
          <p:cNvPr id="372757" name="Rectangle 21"/>
          <p:cNvSpPr>
            <a:spLocks noChangeArrowheads="1"/>
          </p:cNvSpPr>
          <p:nvPr/>
        </p:nvSpPr>
        <p:spPr bwMode="auto">
          <a:xfrm>
            <a:off x="5649913" y="2282825"/>
            <a:ext cx="2497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Gives a clear “North-East” direction of preference</a:t>
            </a:r>
          </a:p>
        </p:txBody>
      </p:sp>
      <p:sp>
        <p:nvSpPr>
          <p:cNvPr id="66573" name="Text Box 6"/>
          <p:cNvSpPr txBox="1">
            <a:spLocks noChangeArrowheads="1"/>
          </p:cNvSpPr>
          <p:nvPr/>
        </p:nvSpPr>
        <p:spPr bwMode="auto">
          <a:xfrm>
            <a:off x="1127125" y="1412875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66574" name="Freeform 7"/>
          <p:cNvSpPr>
            <a:spLocks/>
          </p:cNvSpPr>
          <p:nvPr/>
        </p:nvSpPr>
        <p:spPr bwMode="auto">
          <a:xfrm>
            <a:off x="1270000" y="1846263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59" name="Rectangle 23"/>
          <p:cNvSpPr>
            <a:spLocks noChangeArrowheads="1"/>
          </p:cNvSpPr>
          <p:nvPr/>
        </p:nvSpPr>
        <p:spPr bwMode="auto">
          <a:xfrm>
            <a:off x="5651500" y="2801938"/>
            <a:ext cx="2497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What can happen if consumers are not greedy</a:t>
            </a:r>
          </a:p>
        </p:txBody>
      </p:sp>
      <p:grpSp>
        <p:nvGrpSpPr>
          <p:cNvPr id="372764" name="Group 28"/>
          <p:cNvGrpSpPr>
            <a:grpSpLocks/>
          </p:cNvGrpSpPr>
          <p:nvPr/>
        </p:nvGrpSpPr>
        <p:grpSpPr bwMode="auto">
          <a:xfrm>
            <a:off x="4084638" y="1609725"/>
            <a:ext cx="1277937" cy="1065213"/>
            <a:chOff x="3312" y="1392"/>
            <a:chExt cx="1359" cy="1167"/>
          </a:xfrm>
        </p:grpSpPr>
        <p:sp>
          <p:nvSpPr>
            <p:cNvPr id="66595" name="Freeform 29" descr="75%"/>
            <p:cNvSpPr>
              <a:spLocks/>
            </p:cNvSpPr>
            <p:nvPr/>
          </p:nvSpPr>
          <p:spPr bwMode="auto">
            <a:xfrm>
              <a:off x="3341" y="1804"/>
              <a:ext cx="1330" cy="755"/>
            </a:xfrm>
            <a:custGeom>
              <a:avLst/>
              <a:gdLst>
                <a:gd name="T0" fmla="*/ 1329 w 1330"/>
                <a:gd name="T1" fmla="*/ 166 h 755"/>
                <a:gd name="T2" fmla="*/ 547 w 1330"/>
                <a:gd name="T3" fmla="*/ 657 h 755"/>
                <a:gd name="T4" fmla="*/ 651 w 1330"/>
                <a:gd name="T5" fmla="*/ 754 h 755"/>
                <a:gd name="T6" fmla="*/ 25 w 1330"/>
                <a:gd name="T7" fmla="*/ 704 h 755"/>
                <a:gd name="T8" fmla="*/ 0 w 1330"/>
                <a:gd name="T9" fmla="*/ 322 h 755"/>
                <a:gd name="T10" fmla="*/ 100 w 1330"/>
                <a:gd name="T11" fmla="*/ 389 h 755"/>
                <a:gd name="T12" fmla="*/ 1092 w 1330"/>
                <a:gd name="T13" fmla="*/ 0 h 755"/>
                <a:gd name="T14" fmla="*/ 1329 w 1330"/>
                <a:gd name="T15" fmla="*/ 166 h 755"/>
                <a:gd name="T16" fmla="*/ 1329 w 1330"/>
                <a:gd name="T17" fmla="*/ 166 h 7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0"/>
                <a:gd name="T28" fmla="*/ 0 h 755"/>
                <a:gd name="T29" fmla="*/ 1330 w 1330"/>
                <a:gd name="T30" fmla="*/ 755 h 7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0" h="755">
                  <a:moveTo>
                    <a:pt x="1329" y="166"/>
                  </a:moveTo>
                  <a:lnTo>
                    <a:pt x="547" y="657"/>
                  </a:lnTo>
                  <a:lnTo>
                    <a:pt x="651" y="754"/>
                  </a:lnTo>
                  <a:lnTo>
                    <a:pt x="25" y="704"/>
                  </a:lnTo>
                  <a:lnTo>
                    <a:pt x="0" y="322"/>
                  </a:lnTo>
                  <a:lnTo>
                    <a:pt x="100" y="389"/>
                  </a:lnTo>
                  <a:lnTo>
                    <a:pt x="1092" y="0"/>
                  </a:lnTo>
                  <a:lnTo>
                    <a:pt x="1329" y="166"/>
                  </a:lnTo>
                </a:path>
              </a:pathLst>
            </a:custGeom>
            <a:pattFill prst="pct75">
              <a:fgClr>
                <a:srgbClr val="808080"/>
              </a:fgClr>
              <a:bgClr>
                <a:srgbClr val="FFFFC2"/>
              </a:bgClr>
            </a:patt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Text Box 30"/>
            <p:cNvSpPr txBox="1">
              <a:spLocks noChangeArrowheads="1"/>
            </p:cNvSpPr>
            <p:nvPr/>
          </p:nvSpPr>
          <p:spPr bwMode="auto">
            <a:xfrm rot="-1500000">
              <a:off x="3312" y="1392"/>
              <a:ext cx="131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increasing</a:t>
              </a:r>
            </a:p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preference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3660775" y="2733675"/>
            <a:ext cx="687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3200" b="1">
                <a:solidFill>
                  <a:srgbClr val="FF0000"/>
                </a:solidFill>
                <a:latin typeface="Times New Roman" pitchFamily="18" charset="0"/>
              </a:rPr>
              <a:t>  B</a:t>
            </a:r>
            <a:endParaRPr lang="en-GB" sz="2200">
              <a:latin typeface="Times New Roman" pitchFamily="18" charset="0"/>
            </a:endParaRPr>
          </a:p>
        </p:txBody>
      </p:sp>
      <p:grpSp>
        <p:nvGrpSpPr>
          <p:cNvPr id="372771" name="Group 35"/>
          <p:cNvGrpSpPr>
            <a:grpSpLocks/>
          </p:cNvGrpSpPr>
          <p:nvPr/>
        </p:nvGrpSpPr>
        <p:grpSpPr bwMode="auto">
          <a:xfrm>
            <a:off x="1649413" y="3435350"/>
            <a:ext cx="1858962" cy="842963"/>
            <a:chOff x="972" y="3055"/>
            <a:chExt cx="1851" cy="865"/>
          </a:xfrm>
        </p:grpSpPr>
        <p:sp>
          <p:nvSpPr>
            <p:cNvPr id="66593" name="Freeform 36" descr="75%"/>
            <p:cNvSpPr>
              <a:spLocks/>
            </p:cNvSpPr>
            <p:nvPr/>
          </p:nvSpPr>
          <p:spPr bwMode="auto">
            <a:xfrm>
              <a:off x="1492" y="3166"/>
              <a:ext cx="1331" cy="754"/>
            </a:xfrm>
            <a:custGeom>
              <a:avLst/>
              <a:gdLst>
                <a:gd name="T0" fmla="*/ 0 w 1331"/>
                <a:gd name="T1" fmla="*/ 587 h 754"/>
                <a:gd name="T2" fmla="*/ 782 w 1331"/>
                <a:gd name="T3" fmla="*/ 97 h 754"/>
                <a:gd name="T4" fmla="*/ 679 w 1331"/>
                <a:gd name="T5" fmla="*/ 0 h 754"/>
                <a:gd name="T6" fmla="*/ 1304 w 1331"/>
                <a:gd name="T7" fmla="*/ 50 h 754"/>
                <a:gd name="T8" fmla="*/ 1330 w 1331"/>
                <a:gd name="T9" fmla="*/ 432 h 754"/>
                <a:gd name="T10" fmla="*/ 1230 w 1331"/>
                <a:gd name="T11" fmla="*/ 365 h 754"/>
                <a:gd name="T12" fmla="*/ 238 w 1331"/>
                <a:gd name="T13" fmla="*/ 753 h 754"/>
                <a:gd name="T14" fmla="*/ 0 w 1331"/>
                <a:gd name="T15" fmla="*/ 587 h 754"/>
                <a:gd name="T16" fmla="*/ 0 w 1331"/>
                <a:gd name="T17" fmla="*/ 587 h 7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1"/>
                <a:gd name="T28" fmla="*/ 0 h 754"/>
                <a:gd name="T29" fmla="*/ 1331 w 1331"/>
                <a:gd name="T30" fmla="*/ 754 h 7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1" h="754">
                  <a:moveTo>
                    <a:pt x="0" y="587"/>
                  </a:moveTo>
                  <a:lnTo>
                    <a:pt x="782" y="97"/>
                  </a:lnTo>
                  <a:lnTo>
                    <a:pt x="679" y="0"/>
                  </a:lnTo>
                  <a:lnTo>
                    <a:pt x="1304" y="50"/>
                  </a:lnTo>
                  <a:lnTo>
                    <a:pt x="1330" y="432"/>
                  </a:lnTo>
                  <a:lnTo>
                    <a:pt x="1230" y="365"/>
                  </a:lnTo>
                  <a:lnTo>
                    <a:pt x="238" y="753"/>
                  </a:lnTo>
                  <a:lnTo>
                    <a:pt x="0" y="587"/>
                  </a:lnTo>
                </a:path>
              </a:pathLst>
            </a:custGeom>
            <a:pattFill prst="pct75">
              <a:fgClr>
                <a:srgbClr val="808080"/>
              </a:fgClr>
              <a:bgClr>
                <a:srgbClr val="FFFFC2"/>
              </a:bgClr>
            </a:patt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Text Box 37"/>
            <p:cNvSpPr txBox="1">
              <a:spLocks noChangeArrowheads="1"/>
            </p:cNvSpPr>
            <p:nvPr/>
          </p:nvSpPr>
          <p:spPr bwMode="auto">
            <a:xfrm rot="-1500000">
              <a:off x="972" y="3055"/>
              <a:ext cx="131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Increasing</a:t>
              </a:r>
            </a:p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preference</a:t>
              </a:r>
              <a:endParaRPr lang="en-GB" sz="1600">
                <a:latin typeface="Times New Roman" pitchFamily="18" charset="0"/>
              </a:endParaRPr>
            </a:p>
          </p:txBody>
        </p:sp>
      </p:grpSp>
      <p:grpSp>
        <p:nvGrpSpPr>
          <p:cNvPr id="372774" name="Group 38"/>
          <p:cNvGrpSpPr>
            <a:grpSpLocks/>
          </p:cNvGrpSpPr>
          <p:nvPr/>
        </p:nvGrpSpPr>
        <p:grpSpPr bwMode="auto">
          <a:xfrm>
            <a:off x="2265363" y="2027238"/>
            <a:ext cx="1671637" cy="908050"/>
            <a:chOff x="1342" y="1336"/>
            <a:chExt cx="1730" cy="969"/>
          </a:xfrm>
        </p:grpSpPr>
        <p:sp>
          <p:nvSpPr>
            <p:cNvPr id="66591" name="Freeform 39" descr="75%"/>
            <p:cNvSpPr>
              <a:spLocks/>
            </p:cNvSpPr>
            <p:nvPr/>
          </p:nvSpPr>
          <p:spPr bwMode="auto">
            <a:xfrm>
              <a:off x="1342" y="1551"/>
              <a:ext cx="1329" cy="754"/>
            </a:xfrm>
            <a:custGeom>
              <a:avLst/>
              <a:gdLst>
                <a:gd name="T0" fmla="*/ 0 w 1329"/>
                <a:gd name="T1" fmla="*/ 165 h 754"/>
                <a:gd name="T2" fmla="*/ 781 w 1329"/>
                <a:gd name="T3" fmla="*/ 656 h 754"/>
                <a:gd name="T4" fmla="*/ 678 w 1329"/>
                <a:gd name="T5" fmla="*/ 753 h 754"/>
                <a:gd name="T6" fmla="*/ 1304 w 1329"/>
                <a:gd name="T7" fmla="*/ 703 h 754"/>
                <a:gd name="T8" fmla="*/ 1328 w 1329"/>
                <a:gd name="T9" fmla="*/ 321 h 754"/>
                <a:gd name="T10" fmla="*/ 1228 w 1329"/>
                <a:gd name="T11" fmla="*/ 388 h 754"/>
                <a:gd name="T12" fmla="*/ 237 w 1329"/>
                <a:gd name="T13" fmla="*/ 0 h 754"/>
                <a:gd name="T14" fmla="*/ 0 w 1329"/>
                <a:gd name="T15" fmla="*/ 165 h 754"/>
                <a:gd name="T16" fmla="*/ 0 w 1329"/>
                <a:gd name="T17" fmla="*/ 165 h 7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29"/>
                <a:gd name="T28" fmla="*/ 0 h 754"/>
                <a:gd name="T29" fmla="*/ 1329 w 1329"/>
                <a:gd name="T30" fmla="*/ 754 h 7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29" h="754">
                  <a:moveTo>
                    <a:pt x="0" y="165"/>
                  </a:moveTo>
                  <a:lnTo>
                    <a:pt x="781" y="656"/>
                  </a:lnTo>
                  <a:lnTo>
                    <a:pt x="678" y="753"/>
                  </a:lnTo>
                  <a:lnTo>
                    <a:pt x="1304" y="703"/>
                  </a:lnTo>
                  <a:lnTo>
                    <a:pt x="1328" y="321"/>
                  </a:lnTo>
                  <a:lnTo>
                    <a:pt x="1228" y="388"/>
                  </a:lnTo>
                  <a:lnTo>
                    <a:pt x="237" y="0"/>
                  </a:lnTo>
                  <a:lnTo>
                    <a:pt x="0" y="165"/>
                  </a:lnTo>
                </a:path>
              </a:pathLst>
            </a:custGeom>
            <a:pattFill prst="pct75">
              <a:fgClr>
                <a:srgbClr val="808080"/>
              </a:fgClr>
              <a:bgClr>
                <a:srgbClr val="FFFFC2"/>
              </a:bgClr>
            </a:patt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2" name="Text Box 40"/>
            <p:cNvSpPr txBox="1">
              <a:spLocks noChangeArrowheads="1"/>
            </p:cNvSpPr>
            <p:nvPr/>
          </p:nvSpPr>
          <p:spPr bwMode="auto">
            <a:xfrm rot="1258575">
              <a:off x="1755" y="1336"/>
              <a:ext cx="131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Increasing</a:t>
              </a:r>
            </a:p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preference</a:t>
              </a:r>
              <a:endParaRPr lang="en-GB" sz="1600">
                <a:latin typeface="Times New Roman" pitchFamily="18" charset="0"/>
              </a:endParaRPr>
            </a:p>
          </p:txBody>
        </p:sp>
      </p:grpSp>
      <p:grpSp>
        <p:nvGrpSpPr>
          <p:cNvPr id="372777" name="Group 41"/>
          <p:cNvGrpSpPr>
            <a:grpSpLocks/>
          </p:cNvGrpSpPr>
          <p:nvPr/>
        </p:nvGrpSpPr>
        <p:grpSpPr bwMode="auto">
          <a:xfrm>
            <a:off x="3941763" y="3497263"/>
            <a:ext cx="1660525" cy="608012"/>
            <a:chOff x="3493" y="3002"/>
            <a:chExt cx="2000" cy="755"/>
          </a:xfrm>
        </p:grpSpPr>
        <p:sp>
          <p:nvSpPr>
            <p:cNvPr id="66589" name="Freeform 42" descr="75%"/>
            <p:cNvSpPr>
              <a:spLocks/>
            </p:cNvSpPr>
            <p:nvPr/>
          </p:nvSpPr>
          <p:spPr bwMode="auto">
            <a:xfrm>
              <a:off x="3493" y="3002"/>
              <a:ext cx="1247" cy="755"/>
            </a:xfrm>
            <a:custGeom>
              <a:avLst/>
              <a:gdLst>
                <a:gd name="T0" fmla="*/ 1246 w 1247"/>
                <a:gd name="T1" fmla="*/ 588 h 755"/>
                <a:gd name="T2" fmla="*/ 513 w 1247"/>
                <a:gd name="T3" fmla="*/ 97 h 755"/>
                <a:gd name="T4" fmla="*/ 610 w 1247"/>
                <a:gd name="T5" fmla="*/ 0 h 755"/>
                <a:gd name="T6" fmla="*/ 24 w 1247"/>
                <a:gd name="T7" fmla="*/ 50 h 755"/>
                <a:gd name="T8" fmla="*/ 0 w 1247"/>
                <a:gd name="T9" fmla="*/ 432 h 755"/>
                <a:gd name="T10" fmla="*/ 93 w 1247"/>
                <a:gd name="T11" fmla="*/ 366 h 755"/>
                <a:gd name="T12" fmla="*/ 1024 w 1247"/>
                <a:gd name="T13" fmla="*/ 754 h 755"/>
                <a:gd name="T14" fmla="*/ 1246 w 1247"/>
                <a:gd name="T15" fmla="*/ 588 h 755"/>
                <a:gd name="T16" fmla="*/ 1246 w 1247"/>
                <a:gd name="T17" fmla="*/ 588 h 7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7"/>
                <a:gd name="T28" fmla="*/ 0 h 755"/>
                <a:gd name="T29" fmla="*/ 1247 w 1247"/>
                <a:gd name="T30" fmla="*/ 755 h 7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7" h="755">
                  <a:moveTo>
                    <a:pt x="1246" y="588"/>
                  </a:moveTo>
                  <a:lnTo>
                    <a:pt x="513" y="97"/>
                  </a:lnTo>
                  <a:lnTo>
                    <a:pt x="610" y="0"/>
                  </a:lnTo>
                  <a:lnTo>
                    <a:pt x="24" y="50"/>
                  </a:lnTo>
                  <a:lnTo>
                    <a:pt x="0" y="432"/>
                  </a:lnTo>
                  <a:lnTo>
                    <a:pt x="93" y="366"/>
                  </a:lnTo>
                  <a:lnTo>
                    <a:pt x="1024" y="754"/>
                  </a:lnTo>
                  <a:lnTo>
                    <a:pt x="1246" y="588"/>
                  </a:lnTo>
                </a:path>
              </a:pathLst>
            </a:custGeom>
            <a:pattFill prst="pct75">
              <a:fgClr>
                <a:srgbClr val="808080"/>
              </a:fgClr>
              <a:bgClr>
                <a:srgbClr val="FFFFC2"/>
              </a:bgClr>
            </a:pattFill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0" name="Text Box 43"/>
            <p:cNvSpPr txBox="1">
              <a:spLocks noChangeArrowheads="1"/>
            </p:cNvSpPr>
            <p:nvPr/>
          </p:nvSpPr>
          <p:spPr bwMode="auto">
            <a:xfrm rot="2106334">
              <a:off x="4176" y="3024"/>
              <a:ext cx="131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increasing</a:t>
              </a:r>
            </a:p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1600">
                  <a:solidFill>
                    <a:srgbClr val="808080"/>
                  </a:solidFill>
                  <a:latin typeface="Times New Roman" pitchFamily="18" charset="0"/>
                </a:rPr>
                <a:t>preference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372784" name="Rectangle 48"/>
          <p:cNvSpPr>
            <a:spLocks noChangeArrowheads="1"/>
          </p:cNvSpPr>
          <p:nvPr/>
        </p:nvSpPr>
        <p:spPr bwMode="auto">
          <a:xfrm>
            <a:off x="5705475" y="1770063"/>
            <a:ext cx="2873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>
                <a:cs typeface="Arial" charset="0"/>
              </a:rPr>
              <a:t>Greed implies that these bundles are preferred to </a:t>
            </a:r>
            <a:r>
              <a:rPr lang="en-GB" sz="1400" b="1">
                <a:latin typeface="Times New Roman" pitchFamily="18" charset="0"/>
                <a:cs typeface="Arial" charset="0"/>
              </a:rPr>
              <a:t>x'</a:t>
            </a:r>
          </a:p>
        </p:txBody>
      </p:sp>
      <p:sp>
        <p:nvSpPr>
          <p:cNvPr id="372787" name="Freeform 51"/>
          <p:cNvSpPr>
            <a:spLocks/>
          </p:cNvSpPr>
          <p:nvPr/>
        </p:nvSpPr>
        <p:spPr bwMode="auto">
          <a:xfrm>
            <a:off x="1479550" y="2122488"/>
            <a:ext cx="3232150" cy="3154362"/>
          </a:xfrm>
          <a:custGeom>
            <a:avLst/>
            <a:gdLst>
              <a:gd name="T0" fmla="*/ 10080626 w 2036"/>
              <a:gd name="T1" fmla="*/ 0 h 1987"/>
              <a:gd name="T2" fmla="*/ 10080626 w 2036"/>
              <a:gd name="T3" fmla="*/ 682963060 h 1987"/>
              <a:gd name="T4" fmla="*/ 73085332 w 2036"/>
              <a:gd name="T5" fmla="*/ 1202115236 h 1987"/>
              <a:gd name="T6" fmla="*/ 216733485 w 2036"/>
              <a:gd name="T7" fmla="*/ 1867436614 h 1987"/>
              <a:gd name="T8" fmla="*/ 549394129 w 2036"/>
              <a:gd name="T9" fmla="*/ 2147483647 h 1987"/>
              <a:gd name="T10" fmla="*/ 1020664227 w 2036"/>
              <a:gd name="T11" fmla="*/ 2147483647 h 1987"/>
              <a:gd name="T12" fmla="*/ 1418848819 w 2036"/>
              <a:gd name="T13" fmla="*/ 2147483647 h 1987"/>
              <a:gd name="T14" fmla="*/ 2147483647 w 2036"/>
              <a:gd name="T15" fmla="*/ 2147483647 h 1987"/>
              <a:gd name="T16" fmla="*/ 2147483647 w 2036"/>
              <a:gd name="T17" fmla="*/ 2147483647 h 1987"/>
              <a:gd name="T18" fmla="*/ 2147483647 w 2036"/>
              <a:gd name="T19" fmla="*/ 2147483647 h 1987"/>
              <a:gd name="T20" fmla="*/ 2147483647 w 2036"/>
              <a:gd name="T21" fmla="*/ 2147483647 h 1987"/>
              <a:gd name="T22" fmla="*/ 2147483647 w 2036"/>
              <a:gd name="T23" fmla="*/ 2147483647 h 19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36"/>
              <a:gd name="T37" fmla="*/ 0 h 1987"/>
              <a:gd name="T38" fmla="*/ 2036 w 2036"/>
              <a:gd name="T39" fmla="*/ 1987 h 19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36" h="1987">
                <a:moveTo>
                  <a:pt x="4" y="0"/>
                </a:moveTo>
                <a:cubicBezTo>
                  <a:pt x="5" y="45"/>
                  <a:pt x="0" y="192"/>
                  <a:pt x="4" y="271"/>
                </a:cubicBezTo>
                <a:cubicBezTo>
                  <a:pt x="8" y="350"/>
                  <a:pt x="15" y="399"/>
                  <a:pt x="29" y="477"/>
                </a:cubicBezTo>
                <a:cubicBezTo>
                  <a:pt x="43" y="555"/>
                  <a:pt x="55" y="640"/>
                  <a:pt x="86" y="741"/>
                </a:cubicBezTo>
                <a:cubicBezTo>
                  <a:pt x="117" y="842"/>
                  <a:pt x="165" y="984"/>
                  <a:pt x="218" y="1086"/>
                </a:cubicBezTo>
                <a:cubicBezTo>
                  <a:pt x="271" y="1188"/>
                  <a:pt x="348" y="1278"/>
                  <a:pt x="405" y="1353"/>
                </a:cubicBezTo>
                <a:cubicBezTo>
                  <a:pt x="462" y="1428"/>
                  <a:pt x="487" y="1467"/>
                  <a:pt x="563" y="1539"/>
                </a:cubicBezTo>
                <a:cubicBezTo>
                  <a:pt x="639" y="1611"/>
                  <a:pt x="775" y="1727"/>
                  <a:pt x="860" y="1786"/>
                </a:cubicBezTo>
                <a:cubicBezTo>
                  <a:pt x="945" y="1845"/>
                  <a:pt x="989" y="1864"/>
                  <a:pt x="1074" y="1893"/>
                </a:cubicBezTo>
                <a:cubicBezTo>
                  <a:pt x="1159" y="1922"/>
                  <a:pt x="1265" y="1943"/>
                  <a:pt x="1370" y="1958"/>
                </a:cubicBezTo>
                <a:cubicBezTo>
                  <a:pt x="1475" y="1973"/>
                  <a:pt x="1596" y="1979"/>
                  <a:pt x="1707" y="1983"/>
                </a:cubicBezTo>
                <a:cubicBezTo>
                  <a:pt x="1818" y="1987"/>
                  <a:pt x="1968" y="1983"/>
                  <a:pt x="2036" y="1983"/>
                </a:cubicBezTo>
              </a:path>
            </a:pathLst>
          </a:custGeom>
          <a:noFill/>
          <a:ln w="3175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88" name="Freeform 52"/>
          <p:cNvSpPr>
            <a:spLocks/>
          </p:cNvSpPr>
          <p:nvPr/>
        </p:nvSpPr>
        <p:spPr bwMode="auto">
          <a:xfrm>
            <a:off x="3316242" y="2581498"/>
            <a:ext cx="1109050" cy="1073234"/>
          </a:xfrm>
          <a:custGeom>
            <a:avLst/>
            <a:gdLst>
              <a:gd name="T0" fmla="*/ 577905396 w 572"/>
              <a:gd name="T1" fmla="*/ 0 h 752"/>
              <a:gd name="T2" fmla="*/ 31237376 w 572"/>
              <a:gd name="T3" fmla="*/ 377496292 h 752"/>
              <a:gd name="T4" fmla="*/ 382667768 w 572"/>
              <a:gd name="T5" fmla="*/ 1075864030 h 752"/>
              <a:gd name="T6" fmla="*/ 995715080 w 572"/>
              <a:gd name="T7" fmla="*/ 1453360231 h 752"/>
              <a:gd name="T8" fmla="*/ 1928955423 w 572"/>
              <a:gd name="T9" fmla="*/ 1501595913 h 752"/>
              <a:gd name="T10" fmla="*/ 2147483647 w 572"/>
              <a:gd name="T11" fmla="*/ 1000365079 h 752"/>
              <a:gd name="T12" fmla="*/ 2022669505 w 572"/>
              <a:gd name="T13" fmla="*/ 415245858 h 752"/>
              <a:gd name="T14" fmla="*/ 1444764355 w 572"/>
              <a:gd name="T15" fmla="*/ 85985180 h 752"/>
              <a:gd name="T16" fmla="*/ 577905396 w 572"/>
              <a:gd name="T17" fmla="*/ 0 h 7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2"/>
              <a:gd name="T28" fmla="*/ 0 h 752"/>
              <a:gd name="T29" fmla="*/ 572 w 572"/>
              <a:gd name="T30" fmla="*/ 752 h 752"/>
              <a:gd name="connsiteX0" fmla="*/ 2461 w 9812"/>
              <a:gd name="connsiteY0" fmla="*/ 100 h 9855"/>
              <a:gd name="connsiteX1" fmla="*/ 14 w 9812"/>
              <a:gd name="connsiteY1" fmla="*/ 2494 h 9855"/>
              <a:gd name="connsiteX2" fmla="*/ 1587 w 9812"/>
              <a:gd name="connsiteY2" fmla="*/ 6922 h 9855"/>
              <a:gd name="connsiteX3" fmla="*/ 4332 w 9812"/>
              <a:gd name="connsiteY3" fmla="*/ 9315 h 9855"/>
              <a:gd name="connsiteX4" fmla="*/ 8510 w 9812"/>
              <a:gd name="connsiteY4" fmla="*/ 9621 h 9855"/>
              <a:gd name="connsiteX5" fmla="*/ 9804 w 9812"/>
              <a:gd name="connsiteY5" fmla="*/ 6443 h 9855"/>
              <a:gd name="connsiteX6" fmla="*/ 8930 w 9812"/>
              <a:gd name="connsiteY6" fmla="*/ 2733 h 9855"/>
              <a:gd name="connsiteX7" fmla="*/ 6343 w 9812"/>
              <a:gd name="connsiteY7" fmla="*/ 645 h 9855"/>
              <a:gd name="connsiteX8" fmla="*/ 2461 w 9812"/>
              <a:gd name="connsiteY8" fmla="*/ 100 h 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12" h="9855">
                <a:moveTo>
                  <a:pt x="2461" y="100"/>
                </a:moveTo>
                <a:cubicBezTo>
                  <a:pt x="1762" y="393"/>
                  <a:pt x="154" y="1350"/>
                  <a:pt x="14" y="2494"/>
                </a:cubicBezTo>
                <a:cubicBezTo>
                  <a:pt x="-126" y="3624"/>
                  <a:pt x="871" y="5791"/>
                  <a:pt x="1587" y="6922"/>
                </a:cubicBezTo>
                <a:cubicBezTo>
                  <a:pt x="2304" y="8065"/>
                  <a:pt x="3178" y="8863"/>
                  <a:pt x="4332" y="9315"/>
                </a:cubicBezTo>
                <a:cubicBezTo>
                  <a:pt x="5486" y="9768"/>
                  <a:pt x="7601" y="10100"/>
                  <a:pt x="8510" y="9621"/>
                </a:cubicBezTo>
                <a:cubicBezTo>
                  <a:pt x="9419" y="9143"/>
                  <a:pt x="9734" y="7587"/>
                  <a:pt x="9804" y="6443"/>
                </a:cubicBezTo>
                <a:cubicBezTo>
                  <a:pt x="9874" y="5299"/>
                  <a:pt x="9507" y="3704"/>
                  <a:pt x="8930" y="2733"/>
                </a:cubicBezTo>
                <a:cubicBezTo>
                  <a:pt x="8353" y="1762"/>
                  <a:pt x="7426" y="1084"/>
                  <a:pt x="6343" y="645"/>
                </a:cubicBezTo>
                <a:cubicBezTo>
                  <a:pt x="5259" y="206"/>
                  <a:pt x="3160" y="-193"/>
                  <a:pt x="2461" y="100"/>
                </a:cubicBezTo>
                <a:close/>
              </a:path>
            </a:pathLst>
          </a:custGeom>
          <a:noFill/>
          <a:ln w="3175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89" name="Freeform 53"/>
          <p:cNvSpPr>
            <a:spLocks/>
          </p:cNvSpPr>
          <p:nvPr/>
        </p:nvSpPr>
        <p:spPr bwMode="auto">
          <a:xfrm>
            <a:off x="2907363" y="1995853"/>
            <a:ext cx="1905013" cy="2154290"/>
          </a:xfrm>
          <a:custGeom>
            <a:avLst/>
            <a:gdLst>
              <a:gd name="T0" fmla="*/ 1705102940 w 572"/>
              <a:gd name="T1" fmla="*/ 0 h 752"/>
              <a:gd name="T2" fmla="*/ 92167547 w 572"/>
              <a:gd name="T3" fmla="*/ 1521010787 h 752"/>
              <a:gd name="T4" fmla="*/ 1129054243 w 572"/>
              <a:gd name="T5" fmla="*/ 2147483647 h 752"/>
              <a:gd name="T6" fmla="*/ 2147483647 w 572"/>
              <a:gd name="T7" fmla="*/ 2147483647 h 752"/>
              <a:gd name="T8" fmla="*/ 2147483647 w 572"/>
              <a:gd name="T9" fmla="*/ 2147483647 h 752"/>
              <a:gd name="T10" fmla="*/ 2147483647 w 572"/>
              <a:gd name="T11" fmla="*/ 2147483647 h 752"/>
              <a:gd name="T12" fmla="*/ 2147483647 w 572"/>
              <a:gd name="T13" fmla="*/ 1673111611 h 752"/>
              <a:gd name="T14" fmla="*/ 2147483647 w 572"/>
              <a:gd name="T15" fmla="*/ 346452756 h 752"/>
              <a:gd name="T16" fmla="*/ 1705102940 w 572"/>
              <a:gd name="T17" fmla="*/ 0 h 7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2"/>
              <a:gd name="T28" fmla="*/ 0 h 752"/>
              <a:gd name="T29" fmla="*/ 572 w 572"/>
              <a:gd name="T30" fmla="*/ 752 h 752"/>
              <a:gd name="connsiteX0" fmla="*/ 2461 w 9812"/>
              <a:gd name="connsiteY0" fmla="*/ 100 h 9855"/>
              <a:gd name="connsiteX1" fmla="*/ 14 w 9812"/>
              <a:gd name="connsiteY1" fmla="*/ 2494 h 9855"/>
              <a:gd name="connsiteX2" fmla="*/ 1587 w 9812"/>
              <a:gd name="connsiteY2" fmla="*/ 6922 h 9855"/>
              <a:gd name="connsiteX3" fmla="*/ 4332 w 9812"/>
              <a:gd name="connsiteY3" fmla="*/ 9315 h 9855"/>
              <a:gd name="connsiteX4" fmla="*/ 8510 w 9812"/>
              <a:gd name="connsiteY4" fmla="*/ 9621 h 9855"/>
              <a:gd name="connsiteX5" fmla="*/ 9804 w 9812"/>
              <a:gd name="connsiteY5" fmla="*/ 6443 h 9855"/>
              <a:gd name="connsiteX6" fmla="*/ 8930 w 9812"/>
              <a:gd name="connsiteY6" fmla="*/ 2733 h 9855"/>
              <a:gd name="connsiteX7" fmla="*/ 6343 w 9812"/>
              <a:gd name="connsiteY7" fmla="*/ 645 h 9855"/>
              <a:gd name="connsiteX8" fmla="*/ 2461 w 9812"/>
              <a:gd name="connsiteY8" fmla="*/ 100 h 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12" h="9855">
                <a:moveTo>
                  <a:pt x="2461" y="100"/>
                </a:moveTo>
                <a:cubicBezTo>
                  <a:pt x="1762" y="393"/>
                  <a:pt x="154" y="1350"/>
                  <a:pt x="14" y="2494"/>
                </a:cubicBezTo>
                <a:cubicBezTo>
                  <a:pt x="-126" y="3624"/>
                  <a:pt x="871" y="5791"/>
                  <a:pt x="1587" y="6922"/>
                </a:cubicBezTo>
                <a:cubicBezTo>
                  <a:pt x="2304" y="8065"/>
                  <a:pt x="3178" y="8863"/>
                  <a:pt x="4332" y="9315"/>
                </a:cubicBezTo>
                <a:cubicBezTo>
                  <a:pt x="5486" y="9768"/>
                  <a:pt x="7601" y="10100"/>
                  <a:pt x="8510" y="9621"/>
                </a:cubicBezTo>
                <a:cubicBezTo>
                  <a:pt x="9419" y="9143"/>
                  <a:pt x="9734" y="7587"/>
                  <a:pt x="9804" y="6443"/>
                </a:cubicBezTo>
                <a:cubicBezTo>
                  <a:pt x="9874" y="5299"/>
                  <a:pt x="9507" y="3704"/>
                  <a:pt x="8930" y="2733"/>
                </a:cubicBezTo>
                <a:cubicBezTo>
                  <a:pt x="8353" y="1762"/>
                  <a:pt x="7426" y="1084"/>
                  <a:pt x="6343" y="645"/>
                </a:cubicBezTo>
                <a:cubicBezTo>
                  <a:pt x="5259" y="206"/>
                  <a:pt x="3160" y="-193"/>
                  <a:pt x="2461" y="100"/>
                </a:cubicBezTo>
                <a:close/>
              </a:path>
            </a:pathLst>
          </a:custGeom>
          <a:noFill/>
          <a:ln w="3175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90" name="Freeform 54"/>
          <p:cNvSpPr>
            <a:spLocks/>
          </p:cNvSpPr>
          <p:nvPr/>
        </p:nvSpPr>
        <p:spPr bwMode="auto">
          <a:xfrm>
            <a:off x="2462213" y="1495425"/>
            <a:ext cx="2670175" cy="2994025"/>
          </a:xfrm>
          <a:custGeom>
            <a:avLst/>
            <a:gdLst>
              <a:gd name="T0" fmla="*/ 1393647192 w 1682"/>
              <a:gd name="T1" fmla="*/ 0 h 1886"/>
              <a:gd name="T2" fmla="*/ 544353790 w 1682"/>
              <a:gd name="T3" fmla="*/ 476310400 h 1886"/>
              <a:gd name="T4" fmla="*/ 20161250 w 1682"/>
              <a:gd name="T5" fmla="*/ 1403727858 h 1886"/>
              <a:gd name="T6" fmla="*/ 660280944 w 1682"/>
              <a:gd name="T7" fmla="*/ 2147483647 h 1886"/>
              <a:gd name="T8" fmla="*/ 1781751539 w 1682"/>
              <a:gd name="T9" fmla="*/ 2147483647 h 1886"/>
              <a:gd name="T10" fmla="*/ 2147483647 w 1682"/>
              <a:gd name="T11" fmla="*/ 2147483647 h 1886"/>
              <a:gd name="T12" fmla="*/ 2147483647 w 1682"/>
              <a:gd name="T13" fmla="*/ 2147483647 h 1886"/>
              <a:gd name="T14" fmla="*/ 2147483647 w 1682"/>
              <a:gd name="T15" fmla="*/ 2147483647 h 1886"/>
              <a:gd name="T16" fmla="*/ 2147483647 w 1682"/>
              <a:gd name="T17" fmla="*/ 2147483647 h 1886"/>
              <a:gd name="T18" fmla="*/ 2147483647 w 1682"/>
              <a:gd name="T19" fmla="*/ 2147483647 h 18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2"/>
              <a:gd name="T31" fmla="*/ 0 h 1886"/>
              <a:gd name="T32" fmla="*/ 1682 w 1682"/>
              <a:gd name="T33" fmla="*/ 1886 h 18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2" h="1886">
                <a:moveTo>
                  <a:pt x="553" y="0"/>
                </a:moveTo>
                <a:cubicBezTo>
                  <a:pt x="497" y="30"/>
                  <a:pt x="307" y="96"/>
                  <a:pt x="216" y="189"/>
                </a:cubicBezTo>
                <a:cubicBezTo>
                  <a:pt x="125" y="282"/>
                  <a:pt x="0" y="361"/>
                  <a:pt x="8" y="557"/>
                </a:cubicBezTo>
                <a:cubicBezTo>
                  <a:pt x="16" y="753"/>
                  <a:pt x="146" y="1159"/>
                  <a:pt x="262" y="1365"/>
                </a:cubicBezTo>
                <a:cubicBezTo>
                  <a:pt x="378" y="1573"/>
                  <a:pt x="571" y="1716"/>
                  <a:pt x="707" y="1801"/>
                </a:cubicBezTo>
                <a:cubicBezTo>
                  <a:pt x="843" y="1886"/>
                  <a:pt x="964" y="1872"/>
                  <a:pt x="1080" y="1876"/>
                </a:cubicBezTo>
                <a:cubicBezTo>
                  <a:pt x="1196" y="1880"/>
                  <a:pt x="1319" y="1863"/>
                  <a:pt x="1401" y="1827"/>
                </a:cubicBezTo>
                <a:cubicBezTo>
                  <a:pt x="1483" y="1791"/>
                  <a:pt x="1530" y="1739"/>
                  <a:pt x="1574" y="1662"/>
                </a:cubicBezTo>
                <a:cubicBezTo>
                  <a:pt x="1618" y="1585"/>
                  <a:pt x="1646" y="1451"/>
                  <a:pt x="1664" y="1366"/>
                </a:cubicBezTo>
                <a:cubicBezTo>
                  <a:pt x="1682" y="1281"/>
                  <a:pt x="1677" y="1197"/>
                  <a:pt x="1681" y="1152"/>
                </a:cubicBezTo>
              </a:path>
            </a:pathLst>
          </a:custGeom>
          <a:noFill/>
          <a:ln w="3175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91" name="Freeform 55"/>
          <p:cNvSpPr>
            <a:spLocks/>
          </p:cNvSpPr>
          <p:nvPr/>
        </p:nvSpPr>
        <p:spPr bwMode="auto">
          <a:xfrm>
            <a:off x="2073275" y="1692275"/>
            <a:ext cx="3135313" cy="3205163"/>
          </a:xfrm>
          <a:custGeom>
            <a:avLst/>
            <a:gdLst>
              <a:gd name="T0" fmla="*/ 415826638 w 1975"/>
              <a:gd name="T1" fmla="*/ 0 h 2019"/>
              <a:gd name="T2" fmla="*/ 126007851 w 1975"/>
              <a:gd name="T3" fmla="*/ 539313590 h 2019"/>
              <a:gd name="T4" fmla="*/ 0 w 1975"/>
              <a:gd name="T5" fmla="*/ 1141630286 h 2019"/>
              <a:gd name="T6" fmla="*/ 126007851 w 1975"/>
              <a:gd name="T7" fmla="*/ 2147483647 h 2019"/>
              <a:gd name="T8" fmla="*/ 393144440 w 1975"/>
              <a:gd name="T9" fmla="*/ 2147483647 h 2019"/>
              <a:gd name="T10" fmla="*/ 768648581 w 1975"/>
              <a:gd name="T11" fmla="*/ 2147483647 h 2019"/>
              <a:gd name="T12" fmla="*/ 1451610269 w 1975"/>
              <a:gd name="T13" fmla="*/ 2147483647 h 2019"/>
              <a:gd name="T14" fmla="*/ 2147483647 w 1975"/>
              <a:gd name="T15" fmla="*/ 2147483647 h 2019"/>
              <a:gd name="T16" fmla="*/ 2147483647 w 1975"/>
              <a:gd name="T17" fmla="*/ 2147483647 h 2019"/>
              <a:gd name="T18" fmla="*/ 2147483647 w 1975"/>
              <a:gd name="T19" fmla="*/ 2147483647 h 2019"/>
              <a:gd name="T20" fmla="*/ 2147483647 w 1975"/>
              <a:gd name="T21" fmla="*/ 2147483647 h 2019"/>
              <a:gd name="T22" fmla="*/ 2147483647 w 1975"/>
              <a:gd name="T23" fmla="*/ 2147483647 h 20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5"/>
              <a:gd name="T37" fmla="*/ 0 h 2019"/>
              <a:gd name="T38" fmla="*/ 1975 w 1975"/>
              <a:gd name="T39" fmla="*/ 2019 h 201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5" h="2019">
                <a:moveTo>
                  <a:pt x="165" y="0"/>
                </a:moveTo>
                <a:cubicBezTo>
                  <a:pt x="146" y="36"/>
                  <a:pt x="77" y="139"/>
                  <a:pt x="50" y="214"/>
                </a:cubicBezTo>
                <a:cubicBezTo>
                  <a:pt x="23" y="289"/>
                  <a:pt x="0" y="342"/>
                  <a:pt x="0" y="453"/>
                </a:cubicBezTo>
                <a:cubicBezTo>
                  <a:pt x="0" y="564"/>
                  <a:pt x="24" y="761"/>
                  <a:pt x="50" y="881"/>
                </a:cubicBezTo>
                <a:cubicBezTo>
                  <a:pt x="76" y="1001"/>
                  <a:pt x="114" y="1085"/>
                  <a:pt x="156" y="1177"/>
                </a:cubicBezTo>
                <a:cubicBezTo>
                  <a:pt x="198" y="1269"/>
                  <a:pt x="235" y="1340"/>
                  <a:pt x="305" y="1432"/>
                </a:cubicBezTo>
                <a:cubicBezTo>
                  <a:pt x="375" y="1524"/>
                  <a:pt x="454" y="1639"/>
                  <a:pt x="576" y="1728"/>
                </a:cubicBezTo>
                <a:cubicBezTo>
                  <a:pt x="698" y="1817"/>
                  <a:pt x="905" y="1919"/>
                  <a:pt x="1037" y="1967"/>
                </a:cubicBezTo>
                <a:cubicBezTo>
                  <a:pt x="1169" y="2015"/>
                  <a:pt x="1263" y="2013"/>
                  <a:pt x="1366" y="2016"/>
                </a:cubicBezTo>
                <a:cubicBezTo>
                  <a:pt x="1469" y="2019"/>
                  <a:pt x="1577" y="2005"/>
                  <a:pt x="1654" y="1983"/>
                </a:cubicBezTo>
                <a:cubicBezTo>
                  <a:pt x="1731" y="1961"/>
                  <a:pt x="1774" y="1931"/>
                  <a:pt x="1827" y="1885"/>
                </a:cubicBezTo>
                <a:cubicBezTo>
                  <a:pt x="1880" y="1839"/>
                  <a:pt x="1944" y="1742"/>
                  <a:pt x="1975" y="1704"/>
                </a:cubicBezTo>
              </a:path>
            </a:pathLst>
          </a:custGeom>
          <a:noFill/>
          <a:ln w="31750" cap="flat" cmpd="sng">
            <a:solidFill>
              <a:srgbClr val="00C1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2780" name="Text Box 44"/>
          <p:cNvSpPr txBox="1">
            <a:spLocks noChangeArrowheads="1"/>
          </p:cNvSpPr>
          <p:nvPr/>
        </p:nvSpPr>
        <p:spPr bwMode="auto">
          <a:xfrm>
            <a:off x="3660775" y="2724150"/>
            <a:ext cx="13858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50000"/>
              <a:buFont typeface="Wingdings" pitchFamily="2" charset="2"/>
              <a:buChar char="l"/>
            </a:pPr>
            <a:r>
              <a:rPr lang="en-GB" sz="3200" b="1" dirty="0">
                <a:solidFill>
                  <a:srgbClr val="FF0000"/>
                </a:solidFill>
                <a:latin typeface="Times New Roman" pitchFamily="18" charset="0"/>
              </a:rPr>
              <a:t>  Bliss!</a:t>
            </a:r>
            <a:endParaRPr lang="en-GB" sz="2200" dirty="0">
              <a:latin typeface="Times New Roman" pitchFamily="18" charset="0"/>
            </a:endParaRPr>
          </a:p>
        </p:txBody>
      </p:sp>
      <p:sp>
        <p:nvSpPr>
          <p:cNvPr id="372792" name="Rectangle 56"/>
          <p:cNvSpPr>
            <a:spLocks noChangeArrowheads="1"/>
          </p:cNvSpPr>
          <p:nvPr/>
        </p:nvSpPr>
        <p:spPr bwMode="auto">
          <a:xfrm>
            <a:off x="5584825" y="3544888"/>
            <a:ext cx="2994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>
                <a:solidFill>
                  <a:srgbClr val="0070C0"/>
                </a:solidFill>
              </a:rPr>
              <a:t> </a:t>
            </a:r>
            <a:r>
              <a:rPr lang="en-US" i="1">
                <a:solidFill>
                  <a:srgbClr val="0070C0"/>
                </a:solidFill>
              </a:rPr>
              <a:t>Greed: utility function is monotonic</a:t>
            </a:r>
          </a:p>
        </p:txBody>
      </p:sp>
      <p:grpSp>
        <p:nvGrpSpPr>
          <p:cNvPr id="372747" name="Group 11"/>
          <p:cNvGrpSpPr>
            <a:grpSpLocks/>
          </p:cNvGrpSpPr>
          <p:nvPr/>
        </p:nvGrpSpPr>
        <p:grpSpPr bwMode="auto">
          <a:xfrm>
            <a:off x="3048013" y="4002088"/>
            <a:ext cx="867878" cy="550862"/>
            <a:chOff x="2504" y="3216"/>
            <a:chExt cx="601" cy="394"/>
          </a:xfrm>
        </p:grpSpPr>
        <p:sp>
          <p:nvSpPr>
            <p:cNvPr id="66597" name="Text Box 12"/>
            <p:cNvSpPr txBox="1">
              <a:spLocks noChangeArrowheads="1"/>
            </p:cNvSpPr>
            <p:nvPr/>
          </p:nvSpPr>
          <p:spPr bwMode="auto">
            <a:xfrm>
              <a:off x="2504" y="3263"/>
              <a:ext cx="533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000000"/>
                </a:buClr>
                <a:buSzPct val="90000"/>
              </a:pPr>
              <a:r>
                <a:rPr lang="en-GB" sz="2400" b="1">
                  <a:latin typeface="Times New Roman" pitchFamily="18" charset="0"/>
                </a:rPr>
                <a:t>x</a:t>
              </a:r>
              <a:r>
                <a:rPr lang="en-GB" sz="2400" b="1">
                  <a:latin typeface="Times New Roman" pitchFamily="18" charset="0"/>
                  <a:cs typeface="Times New Roman" pitchFamily="18" charset="0"/>
                </a:rPr>
                <a:t>'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6598" name="Text Box 13"/>
            <p:cNvSpPr txBox="1">
              <a:spLocks noChangeArrowheads="1"/>
            </p:cNvSpPr>
            <p:nvPr/>
          </p:nvSpPr>
          <p:spPr bwMode="auto">
            <a:xfrm>
              <a:off x="2721" y="3216"/>
              <a:ext cx="38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50000"/>
                <a:buFont typeface="Wingdings" pitchFamily="2" charset="2"/>
                <a:buChar char="l"/>
              </a:pPr>
              <a:r>
                <a:rPr lang="en-GB" sz="2400" b="1" dirty="0">
                  <a:solidFill>
                    <a:schemeClr val="bg2"/>
                  </a:solidFill>
                </a:rPr>
                <a:t> </a:t>
              </a:r>
              <a:endParaRPr lang="en-GB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18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37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6" grpId="0" animBg="1"/>
      <p:bldP spid="372756" grpId="1" animBg="1"/>
      <p:bldP spid="372755" grpId="0" autoUpdateAnimBg="0"/>
      <p:bldP spid="372757" grpId="0" autoUpdateAnimBg="0"/>
      <p:bldP spid="372759" grpId="0" autoUpdateAnimBg="0"/>
      <p:bldP spid="372767" grpId="0" autoUpdateAnimBg="0"/>
      <p:bldP spid="372784" grpId="0" autoUpdateAnimBg="0"/>
      <p:bldP spid="372787" grpId="0" animBg="1"/>
      <p:bldP spid="372788" grpId="0" animBg="1"/>
      <p:bldP spid="372789" grpId="0" animBg="1"/>
      <p:bldP spid="372790" grpId="0" animBg="1"/>
      <p:bldP spid="372791" grpId="0" animBg="1"/>
      <p:bldP spid="372780" grpId="0" autoUpdateAnimBg="0"/>
      <p:bldP spid="372792" grpId="0" build="p" autoUpdateAnimBg="0" advAuto="0"/>
      <p:bldP spid="372792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Reusing results from the firm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What could we learn from the way we </a:t>
            </a:r>
            <a:r>
              <a:rPr lang="en-US" sz="2800" dirty="0" err="1" smtClean="0"/>
              <a:t>analysed</a:t>
            </a:r>
            <a:r>
              <a:rPr lang="en-US" sz="2800" dirty="0" smtClean="0"/>
              <a:t> the firm?</a:t>
            </a:r>
          </a:p>
          <a:p>
            <a:pPr eaLnBrk="1" hangingPunct="1"/>
            <a:r>
              <a:rPr lang="en-US" sz="2800" dirty="0" smtClean="0"/>
              <a:t>How to set up the description of the environment</a:t>
            </a:r>
          </a:p>
          <a:p>
            <a:pPr eaLnBrk="1" hangingPunct="1"/>
            <a:r>
              <a:rPr lang="en-US" sz="2800" dirty="0" smtClean="0"/>
              <a:t>How to model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problems</a:t>
            </a:r>
          </a:p>
          <a:p>
            <a:pPr eaLnBrk="1" hangingPunct="1"/>
            <a:r>
              <a:rPr lang="en-US" sz="2800" dirty="0" smtClean="0"/>
              <a:t>How solutions may be carried over from one problem to the other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</a:t>
            </a:r>
            <a:endParaRPr lang="en-GB" sz="2800" dirty="0" smtClean="0"/>
          </a:p>
        </p:txBody>
      </p:sp>
      <p:sp>
        <p:nvSpPr>
          <p:cNvPr id="225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939F63-0D67-4F9E-88DD-4360D7377C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key mathematical concept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previously used the concept of concavity:</a:t>
            </a:r>
          </a:p>
          <a:p>
            <a:pPr lvl="1"/>
            <a:r>
              <a:rPr lang="en-US" dirty="0" smtClean="0"/>
              <a:t>Shape of the production function</a:t>
            </a:r>
          </a:p>
          <a:p>
            <a:r>
              <a:rPr lang="en-US" dirty="0" smtClean="0"/>
              <a:t> But here simple concavity is inappropriate: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U</a:t>
            </a:r>
            <a:r>
              <a:rPr lang="en-US" dirty="0" smtClean="0"/>
              <a:t>-function is defined only up to a monotonic transformation 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may be concave and 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non-concave even though they represent the same </a:t>
            </a:r>
            <a:r>
              <a:rPr lang="en-US" dirty="0" smtClean="0"/>
              <a:t>preferences</a:t>
            </a:r>
            <a:endParaRPr lang="en-US" dirty="0" smtClean="0"/>
          </a:p>
          <a:p>
            <a:r>
              <a:rPr lang="en-US" dirty="0" smtClean="0"/>
              <a:t>So we use the concept </a:t>
            </a:r>
            <a:r>
              <a:rPr lang="en-US" dirty="0" smtClean="0"/>
              <a:t>of </a:t>
            </a:r>
            <a:r>
              <a:rPr lang="en-US" dirty="0" smtClean="0"/>
              <a:t>“quasi-concavity”:</a:t>
            </a:r>
          </a:p>
          <a:p>
            <a:pPr lvl="1"/>
            <a:r>
              <a:rPr lang="en-US" dirty="0" smtClean="0"/>
              <a:t>“Quasi-concave” is equivalently known as “concave contoured”</a:t>
            </a:r>
          </a:p>
          <a:p>
            <a:pPr lvl="1"/>
            <a:r>
              <a:rPr lang="en-US" dirty="0" smtClean="0"/>
              <a:t>A concave-contoured function has the same contours as a concave function (the above example)</a:t>
            </a:r>
          </a:p>
          <a:p>
            <a:pPr lvl="1"/>
            <a:r>
              <a:rPr lang="en-US" dirty="0" smtClean="0"/>
              <a:t>Somewhat confusingly, when you draw the IC in 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)-space, common parlance describes these as “convex to the origin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6758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22B0CF-F7C2-4886-86C5-424C479395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44" name="AutoShape 72"/>
          <p:cNvSpPr>
            <a:spLocks noChangeArrowheads="1"/>
          </p:cNvSpPr>
          <p:nvPr/>
        </p:nvSpPr>
        <p:spPr bwMode="auto">
          <a:xfrm>
            <a:off x="7325171" y="5229225"/>
            <a:ext cx="1711325" cy="1239838"/>
          </a:xfrm>
          <a:custGeom>
            <a:avLst/>
            <a:gdLst>
              <a:gd name="T0" fmla="*/ 140693370 w 21600"/>
              <a:gd name="T1" fmla="*/ 0 h 21600"/>
              <a:gd name="T2" fmla="*/ 0 w 21600"/>
              <a:gd name="T3" fmla="*/ 35583293 h 21600"/>
              <a:gd name="T4" fmla="*/ 140693370 w 21600"/>
              <a:gd name="T5" fmla="*/ 71166586 h 21600"/>
              <a:gd name="T6" fmla="*/ 187591097 w 21600"/>
              <a:gd name="T7" fmla="*/ 3558329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sz="1400" i="1" dirty="0"/>
              <a:t>sometimes </a:t>
            </a:r>
            <a:r>
              <a:rPr lang="en-US" sz="1400" i="1" dirty="0" smtClean="0"/>
              <a:t>assumptions </a:t>
            </a:r>
            <a:r>
              <a:rPr lang="en-US" sz="1400" i="1" dirty="0"/>
              <a:t>can be relaxed</a:t>
            </a:r>
            <a:endParaRPr lang="en-GB" sz="1400" i="1" dirty="0"/>
          </a:p>
        </p:txBody>
      </p:sp>
      <p:sp>
        <p:nvSpPr>
          <p:cNvPr id="284755" name="Rectangle 83"/>
          <p:cNvSpPr>
            <a:spLocks noChangeArrowheads="1"/>
          </p:cNvSpPr>
          <p:nvPr/>
        </p:nvSpPr>
        <p:spPr bwMode="auto">
          <a:xfrm>
            <a:off x="5436096" y="3124204"/>
            <a:ext cx="3726414" cy="12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ICs are </a:t>
            </a:r>
            <a:r>
              <a:rPr lang="en-US" i="1" dirty="0" smtClean="0">
                <a:solidFill>
                  <a:srgbClr val="0070C0"/>
                </a:solidFill>
              </a:rPr>
              <a:t>smooth…</a:t>
            </a:r>
            <a:endParaRPr lang="en-US" i="1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70C0"/>
                </a:solidFill>
              </a:rPr>
              <a:t>and </a:t>
            </a:r>
            <a:r>
              <a:rPr lang="en-US" i="1" dirty="0">
                <a:solidFill>
                  <a:srgbClr val="0070C0"/>
                </a:solidFill>
              </a:rPr>
              <a:t>strictly concaved-contoured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I.e. strictly </a:t>
            </a:r>
            <a:r>
              <a:rPr lang="en-US" i="1" dirty="0" err="1">
                <a:solidFill>
                  <a:srgbClr val="0070C0"/>
                </a:solidFill>
              </a:rPr>
              <a:t>quasiconcave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7108" name="Rectangle 73"/>
          <p:cNvSpPr>
            <a:spLocks noChangeArrowheads="1"/>
          </p:cNvSpPr>
          <p:nvPr/>
        </p:nvSpPr>
        <p:spPr bwMode="auto">
          <a:xfrm>
            <a:off x="5737598" y="1373189"/>
            <a:ext cx="3150017" cy="17677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284746" name="Rectangle 74"/>
          <p:cNvSpPr>
            <a:spLocks noChangeArrowheads="1"/>
          </p:cNvSpPr>
          <p:nvPr/>
        </p:nvSpPr>
        <p:spPr bwMode="auto">
          <a:xfrm>
            <a:off x="5759450" y="1656147"/>
            <a:ext cx="3133725" cy="42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dirty="0">
                <a:cs typeface="Arial" charset="0"/>
              </a:rPr>
              <a:t>Pick two points on the same indifference curve</a:t>
            </a:r>
          </a:p>
        </p:txBody>
      </p:sp>
      <p:grpSp>
        <p:nvGrpSpPr>
          <p:cNvPr id="68615" name="Group 43"/>
          <p:cNvGrpSpPr>
            <a:grpSpLocks/>
          </p:cNvGrpSpPr>
          <p:nvPr/>
        </p:nvGrpSpPr>
        <p:grpSpPr bwMode="auto">
          <a:xfrm>
            <a:off x="1223963" y="1350963"/>
            <a:ext cx="4248150" cy="4321175"/>
            <a:chOff x="1066" y="1207"/>
            <a:chExt cx="2676" cy="2722"/>
          </a:xfrm>
        </p:grpSpPr>
        <p:sp>
          <p:nvSpPr>
            <p:cNvPr id="68644" name="Text Box 40"/>
            <p:cNvSpPr txBox="1">
              <a:spLocks noChangeArrowheads="1"/>
            </p:cNvSpPr>
            <p:nvPr/>
          </p:nvSpPr>
          <p:spPr bwMode="auto">
            <a:xfrm>
              <a:off x="3557" y="3629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68645" name="Text Box 41"/>
            <p:cNvSpPr txBox="1">
              <a:spLocks noChangeArrowheads="1"/>
            </p:cNvSpPr>
            <p:nvPr/>
          </p:nvSpPr>
          <p:spPr bwMode="auto">
            <a:xfrm>
              <a:off x="1066" y="1207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68646" name="Freeform 42"/>
            <p:cNvSpPr>
              <a:spLocks/>
            </p:cNvSpPr>
            <p:nvPr/>
          </p:nvSpPr>
          <p:spPr bwMode="auto">
            <a:xfrm>
              <a:off x="1156" y="1480"/>
              <a:ext cx="2347" cy="2264"/>
            </a:xfrm>
            <a:custGeom>
              <a:avLst/>
              <a:gdLst>
                <a:gd name="T0" fmla="*/ 0 w 3235"/>
                <a:gd name="T1" fmla="*/ 0 h 3184"/>
                <a:gd name="T2" fmla="*/ 0 w 3235"/>
                <a:gd name="T3" fmla="*/ 1609 h 3184"/>
                <a:gd name="T4" fmla="*/ 1702 w 3235"/>
                <a:gd name="T5" fmla="*/ 1609 h 3184"/>
                <a:gd name="T6" fmla="*/ 0 60000 65536"/>
                <a:gd name="T7" fmla="*/ 0 60000 65536"/>
                <a:gd name="T8" fmla="*/ 0 60000 65536"/>
                <a:gd name="T9" fmla="*/ 0 w 3235"/>
                <a:gd name="T10" fmla="*/ 0 h 3184"/>
                <a:gd name="T11" fmla="*/ 3235 w 3235"/>
                <a:gd name="T12" fmla="*/ 3184 h 3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5" h="3184">
                  <a:moveTo>
                    <a:pt x="0" y="0"/>
                  </a:moveTo>
                  <a:lnTo>
                    <a:pt x="0" y="3183"/>
                  </a:lnTo>
                  <a:lnTo>
                    <a:pt x="3234" y="318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5751513" y="2137750"/>
            <a:ext cx="3198812" cy="25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>
                <a:cs typeface="Arial" charset="0"/>
              </a:rPr>
              <a:t>Draw the line joining them</a:t>
            </a:r>
          </a:p>
        </p:txBody>
      </p:sp>
      <p:sp>
        <p:nvSpPr>
          <p:cNvPr id="284703" name="Rectangle 31"/>
          <p:cNvSpPr>
            <a:spLocks noChangeArrowheads="1"/>
          </p:cNvSpPr>
          <p:nvPr/>
        </p:nvSpPr>
        <p:spPr bwMode="auto">
          <a:xfrm>
            <a:off x="5751513" y="2422909"/>
            <a:ext cx="3198812" cy="42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>
                <a:cs typeface="Arial" charset="0"/>
              </a:rPr>
              <a:t> Any interior point must line on a  higher indifference curve</a:t>
            </a:r>
          </a:p>
        </p:txBody>
      </p:sp>
      <p:sp>
        <p:nvSpPr>
          <p:cNvPr id="47113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mtClean="0"/>
              <a:t>Conventionally shaped indifference curves</a:t>
            </a:r>
          </a:p>
        </p:txBody>
      </p:sp>
      <p:sp>
        <p:nvSpPr>
          <p:cNvPr id="686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686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8CADDF-588B-4E3D-B072-9915CC9D80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mtClean="0"/>
          </a:p>
        </p:txBody>
      </p:sp>
      <p:grpSp>
        <p:nvGrpSpPr>
          <p:cNvPr id="284756" name="Group 84"/>
          <p:cNvGrpSpPr>
            <a:grpSpLocks/>
          </p:cNvGrpSpPr>
          <p:nvPr/>
        </p:nvGrpSpPr>
        <p:grpSpPr bwMode="auto">
          <a:xfrm>
            <a:off x="3411538" y="4389441"/>
            <a:ext cx="3829050" cy="1631951"/>
            <a:chOff x="2444" y="3121"/>
            <a:chExt cx="2412" cy="1028"/>
          </a:xfrm>
        </p:grpSpPr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>
              <a:off x="2444" y="3121"/>
              <a:ext cx="1571" cy="1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7136" name="AutoShape 35"/>
            <p:cNvSpPr>
              <a:spLocks noChangeArrowheads="1"/>
            </p:cNvSpPr>
            <p:nvPr/>
          </p:nvSpPr>
          <p:spPr bwMode="auto">
            <a:xfrm>
              <a:off x="3356" y="3336"/>
              <a:ext cx="1500" cy="813"/>
            </a:xfrm>
            <a:prstGeom prst="wedgeRoundRectCallout">
              <a:avLst>
                <a:gd name="adj1" fmla="val -45468"/>
                <a:gd name="adj2" fmla="val -63532"/>
                <a:gd name="adj3" fmla="val 16667"/>
              </a:avLst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80766" tIns="79200" rIns="80766" bIns="79200" anchor="ctr"/>
            <a:lstStyle/>
            <a:p>
              <a:pPr defTabSz="820738" eaLnBrk="0" hangingPunct="0">
                <a:defRPr/>
              </a:pP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(-) Slope is the Marginal Rate of Substitution</a:t>
              </a:r>
            </a:p>
            <a:p>
              <a:pPr algn="r" defTabSz="820738" eaLnBrk="0" hangingPunct="0">
                <a:lnSpc>
                  <a:spcPct val="50000"/>
                </a:lnSpc>
                <a:defRPr/>
              </a:pPr>
              <a:endParaRPr lang="en-GB" sz="1600" i="1" dirty="0">
                <a:latin typeface="Times New Roman" pitchFamily="18" charset="0"/>
                <a:cs typeface="Times New Roman" pitchFamily="18" charset="0"/>
              </a:endParaRPr>
            </a:p>
            <a:p>
              <a:pPr algn="r" defTabSz="820738" eaLnBrk="0" hangingPunct="0">
                <a:lnSpc>
                  <a:spcPct val="50000"/>
                </a:lnSpc>
                <a:defRPr/>
              </a:pPr>
              <a:r>
                <a:rPr lang="en-GB" sz="1600" i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GB" sz="1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1600" b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)      </a:t>
              </a:r>
              <a:r>
                <a:rPr lang="en-GB" sz="1600" baseline="-25000" dirty="0">
                  <a:latin typeface="Times New Roman" pitchFamily="18" charset="0"/>
                  <a:cs typeface="Times New Roman" pitchFamily="18" charset="0"/>
                </a:rPr>
                <a:t> .</a:t>
              </a:r>
            </a:p>
            <a:p>
              <a:pPr algn="r" defTabSz="820738" eaLnBrk="0" hangingPunct="0">
                <a:lnSpc>
                  <a:spcPct val="50000"/>
                </a:lnSpc>
                <a:defRPr/>
              </a:pP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   ——       .</a:t>
              </a:r>
            </a:p>
            <a:p>
              <a:pPr algn="r" defTabSz="820738" eaLnBrk="0" hangingPunct="0">
                <a:lnSpc>
                  <a:spcPct val="50000"/>
                </a:lnSpc>
                <a:defRPr/>
              </a:pPr>
              <a:r>
                <a:rPr lang="en-GB" sz="1600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GB" sz="1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16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1600" b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16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GB" sz="3100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GB" sz="800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GB" sz="800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algn="r" defTabSz="820738" eaLnBrk="0" hangingPunct="0">
                <a:lnSpc>
                  <a:spcPct val="50000"/>
                </a:lnSpc>
                <a:defRPr/>
              </a:pPr>
              <a:endParaRPr lang="en-GB" sz="25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8622" name="Freeform 45"/>
          <p:cNvSpPr>
            <a:spLocks/>
          </p:cNvSpPr>
          <p:nvPr/>
        </p:nvSpPr>
        <p:spPr bwMode="auto">
          <a:xfrm>
            <a:off x="1984375" y="3800475"/>
            <a:ext cx="1704975" cy="855663"/>
          </a:xfrm>
          <a:custGeom>
            <a:avLst/>
            <a:gdLst>
              <a:gd name="T0" fmla="*/ 0 w 1372"/>
              <a:gd name="T1" fmla="*/ 803992566 h 709"/>
              <a:gd name="T2" fmla="*/ 1244694995 w 1372"/>
              <a:gd name="T3" fmla="*/ 132542070 h 709"/>
              <a:gd name="T4" fmla="*/ 1079456631 w 1372"/>
              <a:gd name="T5" fmla="*/ 0 h 709"/>
              <a:gd name="T6" fmla="*/ 2077064550 w 1372"/>
              <a:gd name="T7" fmla="*/ 68455449 h 709"/>
              <a:gd name="T8" fmla="*/ 2117215951 w 1372"/>
              <a:gd name="T9" fmla="*/ 591342733 h 709"/>
              <a:gd name="T10" fmla="*/ 1958155013 w 1372"/>
              <a:gd name="T11" fmla="*/ 499582864 h 709"/>
              <a:gd name="T12" fmla="*/ 378350377 w 1372"/>
              <a:gd name="T13" fmla="*/ 1031207823 h 709"/>
              <a:gd name="T14" fmla="*/ 0 w 1372"/>
              <a:gd name="T15" fmla="*/ 803992566 h 709"/>
              <a:gd name="T16" fmla="*/ 0 w 1372"/>
              <a:gd name="T17" fmla="*/ 803992566 h 7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2"/>
              <a:gd name="T28" fmla="*/ 0 h 709"/>
              <a:gd name="T29" fmla="*/ 1372 w 1372"/>
              <a:gd name="T30" fmla="*/ 709 h 7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2" h="709">
                <a:moveTo>
                  <a:pt x="0" y="552"/>
                </a:moveTo>
                <a:lnTo>
                  <a:pt x="806" y="91"/>
                </a:lnTo>
                <a:lnTo>
                  <a:pt x="699" y="0"/>
                </a:lnTo>
                <a:lnTo>
                  <a:pt x="1345" y="47"/>
                </a:lnTo>
                <a:lnTo>
                  <a:pt x="1371" y="406"/>
                </a:lnTo>
                <a:lnTo>
                  <a:pt x="1268" y="343"/>
                </a:lnTo>
                <a:lnTo>
                  <a:pt x="245" y="708"/>
                </a:lnTo>
                <a:lnTo>
                  <a:pt x="0" y="552"/>
                </a:lnTo>
              </a:path>
            </a:pathLst>
          </a:custGeom>
          <a:solidFill>
            <a:schemeClr val="hlink"/>
          </a:solidFill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23" name="Text Box 46"/>
          <p:cNvSpPr txBox="1">
            <a:spLocks noChangeArrowheads="1"/>
          </p:cNvSpPr>
          <p:nvPr/>
        </p:nvSpPr>
        <p:spPr bwMode="auto">
          <a:xfrm rot="-1500000">
            <a:off x="1490663" y="3670300"/>
            <a:ext cx="16605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1200" b="1">
                <a:solidFill>
                  <a:schemeClr val="hlink"/>
                </a:solidFill>
                <a:latin typeface="Courier New" pitchFamily="49" charset="0"/>
              </a:rPr>
              <a:t>increasing</a:t>
            </a:r>
          </a:p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1200" b="1">
                <a:solidFill>
                  <a:schemeClr val="hlink"/>
                </a:solidFill>
                <a:latin typeface="Courier New" pitchFamily="49" charset="0"/>
              </a:rPr>
              <a:t>preference</a:t>
            </a:r>
            <a:endParaRPr lang="en-GB" sz="12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284721" name="Group 49"/>
          <p:cNvGrpSpPr>
            <a:grpSpLocks/>
          </p:cNvGrpSpPr>
          <p:nvPr/>
        </p:nvGrpSpPr>
        <p:grpSpPr bwMode="auto">
          <a:xfrm>
            <a:off x="1639888" y="1268413"/>
            <a:ext cx="3603625" cy="3790950"/>
            <a:chOff x="1375" y="1126"/>
            <a:chExt cx="2900" cy="3145"/>
          </a:xfrm>
        </p:grpSpPr>
        <p:sp>
          <p:nvSpPr>
            <p:cNvPr id="68639" name="Freeform 50"/>
            <p:cNvSpPr>
              <a:spLocks/>
            </p:cNvSpPr>
            <p:nvPr/>
          </p:nvSpPr>
          <p:spPr bwMode="auto">
            <a:xfrm>
              <a:off x="1688" y="1230"/>
              <a:ext cx="2500" cy="2577"/>
            </a:xfrm>
            <a:custGeom>
              <a:avLst/>
              <a:gdLst>
                <a:gd name="T0" fmla="*/ 5 w 2500"/>
                <a:gd name="T1" fmla="*/ 54 h 2577"/>
                <a:gd name="T2" fmla="*/ 7 w 2500"/>
                <a:gd name="T3" fmla="*/ 82 h 2577"/>
                <a:gd name="T4" fmla="*/ 9 w 2500"/>
                <a:gd name="T5" fmla="*/ 93 h 2577"/>
                <a:gd name="T6" fmla="*/ 12 w 2500"/>
                <a:gd name="T7" fmla="*/ 114 h 2577"/>
                <a:gd name="T8" fmla="*/ 20 w 2500"/>
                <a:gd name="T9" fmla="*/ 174 h 2577"/>
                <a:gd name="T10" fmla="*/ 40 w 2500"/>
                <a:gd name="T11" fmla="*/ 278 h 2577"/>
                <a:gd name="T12" fmla="*/ 68 w 2500"/>
                <a:gd name="T13" fmla="*/ 407 h 2577"/>
                <a:gd name="T14" fmla="*/ 98 w 2500"/>
                <a:gd name="T15" fmla="*/ 539 h 2577"/>
                <a:gd name="T16" fmla="*/ 132 w 2500"/>
                <a:gd name="T17" fmla="*/ 669 h 2577"/>
                <a:gd name="T18" fmla="*/ 172 w 2500"/>
                <a:gd name="T19" fmla="*/ 809 h 2577"/>
                <a:gd name="T20" fmla="*/ 212 w 2500"/>
                <a:gd name="T21" fmla="*/ 940 h 2577"/>
                <a:gd name="T22" fmla="*/ 249 w 2500"/>
                <a:gd name="T23" fmla="*/ 1039 h 2577"/>
                <a:gd name="T24" fmla="*/ 281 w 2500"/>
                <a:gd name="T25" fmla="*/ 1112 h 2577"/>
                <a:gd name="T26" fmla="*/ 324 w 2500"/>
                <a:gd name="T27" fmla="*/ 1208 h 2577"/>
                <a:gd name="T28" fmla="*/ 371 w 2500"/>
                <a:gd name="T29" fmla="*/ 1313 h 2577"/>
                <a:gd name="T30" fmla="*/ 417 w 2500"/>
                <a:gd name="T31" fmla="*/ 1411 h 2577"/>
                <a:gd name="T32" fmla="*/ 459 w 2500"/>
                <a:gd name="T33" fmla="*/ 1498 h 2577"/>
                <a:gd name="T34" fmla="*/ 506 w 2500"/>
                <a:gd name="T35" fmla="*/ 1595 h 2577"/>
                <a:gd name="T36" fmla="*/ 553 w 2500"/>
                <a:gd name="T37" fmla="*/ 1692 h 2577"/>
                <a:gd name="T38" fmla="*/ 591 w 2500"/>
                <a:gd name="T39" fmla="*/ 1767 h 2577"/>
                <a:gd name="T40" fmla="*/ 625 w 2500"/>
                <a:gd name="T41" fmla="*/ 1825 h 2577"/>
                <a:gd name="T42" fmla="*/ 673 w 2500"/>
                <a:gd name="T43" fmla="*/ 1897 h 2577"/>
                <a:gd name="T44" fmla="*/ 727 w 2500"/>
                <a:gd name="T45" fmla="*/ 1974 h 2577"/>
                <a:gd name="T46" fmla="*/ 780 w 2500"/>
                <a:gd name="T47" fmla="*/ 2039 h 2577"/>
                <a:gd name="T48" fmla="*/ 832 w 2500"/>
                <a:gd name="T49" fmla="*/ 2094 h 2577"/>
                <a:gd name="T50" fmla="*/ 896 w 2500"/>
                <a:gd name="T51" fmla="*/ 2157 h 2577"/>
                <a:gd name="T52" fmla="*/ 962 w 2500"/>
                <a:gd name="T53" fmla="*/ 2217 h 2577"/>
                <a:gd name="T54" fmla="*/ 1022 w 2500"/>
                <a:gd name="T55" fmla="*/ 2264 h 2577"/>
                <a:gd name="T56" fmla="*/ 1070 w 2500"/>
                <a:gd name="T57" fmla="*/ 2298 h 2577"/>
                <a:gd name="T58" fmla="*/ 1118 w 2500"/>
                <a:gd name="T59" fmla="*/ 2330 h 2577"/>
                <a:gd name="T60" fmla="*/ 1162 w 2500"/>
                <a:gd name="T61" fmla="*/ 2360 h 2577"/>
                <a:gd name="T62" fmla="*/ 1194 w 2500"/>
                <a:gd name="T63" fmla="*/ 2380 h 2577"/>
                <a:gd name="T64" fmla="*/ 1215 w 2500"/>
                <a:gd name="T65" fmla="*/ 2392 h 2577"/>
                <a:gd name="T66" fmla="*/ 1248 w 2500"/>
                <a:gd name="T67" fmla="*/ 2406 h 2577"/>
                <a:gd name="T68" fmla="*/ 1286 w 2500"/>
                <a:gd name="T69" fmla="*/ 2422 h 2577"/>
                <a:gd name="T70" fmla="*/ 1326 w 2500"/>
                <a:gd name="T71" fmla="*/ 2437 h 2577"/>
                <a:gd name="T72" fmla="*/ 1367 w 2500"/>
                <a:gd name="T73" fmla="*/ 2451 h 2577"/>
                <a:gd name="T74" fmla="*/ 1426 w 2500"/>
                <a:gd name="T75" fmla="*/ 2469 h 2577"/>
                <a:gd name="T76" fmla="*/ 1493 w 2500"/>
                <a:gd name="T77" fmla="*/ 2487 h 2577"/>
                <a:gd name="T78" fmla="*/ 1556 w 2500"/>
                <a:gd name="T79" fmla="*/ 2502 h 2577"/>
                <a:gd name="T80" fmla="*/ 1615 w 2500"/>
                <a:gd name="T81" fmla="*/ 2516 h 2577"/>
                <a:gd name="T82" fmla="*/ 1687 w 2500"/>
                <a:gd name="T83" fmla="*/ 2530 h 2577"/>
                <a:gd name="T84" fmla="*/ 1760 w 2500"/>
                <a:gd name="T85" fmla="*/ 2541 h 2577"/>
                <a:gd name="T86" fmla="*/ 1822 w 2500"/>
                <a:gd name="T87" fmla="*/ 2550 h 2577"/>
                <a:gd name="T88" fmla="*/ 1875 w 2500"/>
                <a:gd name="T89" fmla="*/ 2556 h 2577"/>
                <a:gd name="T90" fmla="*/ 1945 w 2500"/>
                <a:gd name="T91" fmla="*/ 2561 h 2577"/>
                <a:gd name="T92" fmla="*/ 2021 w 2500"/>
                <a:gd name="T93" fmla="*/ 2566 h 2577"/>
                <a:gd name="T94" fmla="*/ 2091 w 2500"/>
                <a:gd name="T95" fmla="*/ 2570 h 2577"/>
                <a:gd name="T96" fmla="*/ 2153 w 2500"/>
                <a:gd name="T97" fmla="*/ 2572 h 2577"/>
                <a:gd name="T98" fmla="*/ 2227 w 2500"/>
                <a:gd name="T99" fmla="*/ 2574 h 2577"/>
                <a:gd name="T100" fmla="*/ 2302 w 2500"/>
                <a:gd name="T101" fmla="*/ 2576 h 2577"/>
                <a:gd name="T102" fmla="*/ 2365 w 2500"/>
                <a:gd name="T103" fmla="*/ 2576 h 2577"/>
                <a:gd name="T104" fmla="*/ 2400 w 2500"/>
                <a:gd name="T105" fmla="*/ 2576 h 2577"/>
                <a:gd name="T106" fmla="*/ 2412 w 2500"/>
                <a:gd name="T107" fmla="*/ 2576 h 2577"/>
                <a:gd name="T108" fmla="*/ 2428 w 2500"/>
                <a:gd name="T109" fmla="*/ 2576 h 2577"/>
                <a:gd name="T110" fmla="*/ 2477 w 2500"/>
                <a:gd name="T111" fmla="*/ 2576 h 25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500"/>
                <a:gd name="T169" fmla="*/ 0 h 2577"/>
                <a:gd name="T170" fmla="*/ 2500 w 2500"/>
                <a:gd name="T171" fmla="*/ 2577 h 25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500" h="2577">
                  <a:moveTo>
                    <a:pt x="0" y="0"/>
                  </a:moveTo>
                  <a:lnTo>
                    <a:pt x="2" y="23"/>
                  </a:lnTo>
                  <a:lnTo>
                    <a:pt x="4" y="40"/>
                  </a:lnTo>
                  <a:lnTo>
                    <a:pt x="5" y="54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7" y="78"/>
                  </a:lnTo>
                  <a:lnTo>
                    <a:pt x="7" y="82"/>
                  </a:lnTo>
                  <a:lnTo>
                    <a:pt x="9" y="85"/>
                  </a:lnTo>
                  <a:lnTo>
                    <a:pt x="9" y="88"/>
                  </a:lnTo>
                  <a:lnTo>
                    <a:pt x="9" y="90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10" y="100"/>
                  </a:lnTo>
                  <a:lnTo>
                    <a:pt x="12" y="106"/>
                  </a:lnTo>
                  <a:lnTo>
                    <a:pt x="12" y="114"/>
                  </a:lnTo>
                  <a:lnTo>
                    <a:pt x="14" y="123"/>
                  </a:lnTo>
                  <a:lnTo>
                    <a:pt x="15" y="137"/>
                  </a:lnTo>
                  <a:lnTo>
                    <a:pt x="17" y="154"/>
                  </a:lnTo>
                  <a:lnTo>
                    <a:pt x="20" y="174"/>
                  </a:lnTo>
                  <a:lnTo>
                    <a:pt x="25" y="196"/>
                  </a:lnTo>
                  <a:lnTo>
                    <a:pt x="29" y="221"/>
                  </a:lnTo>
                  <a:lnTo>
                    <a:pt x="35" y="249"/>
                  </a:lnTo>
                  <a:lnTo>
                    <a:pt x="40" y="278"/>
                  </a:lnTo>
                  <a:lnTo>
                    <a:pt x="48" y="308"/>
                  </a:lnTo>
                  <a:lnTo>
                    <a:pt x="53" y="341"/>
                  </a:lnTo>
                  <a:lnTo>
                    <a:pt x="61" y="374"/>
                  </a:lnTo>
                  <a:lnTo>
                    <a:pt x="68" y="407"/>
                  </a:lnTo>
                  <a:lnTo>
                    <a:pt x="76" y="440"/>
                  </a:lnTo>
                  <a:lnTo>
                    <a:pt x="83" y="474"/>
                  </a:lnTo>
                  <a:lnTo>
                    <a:pt x="91" y="507"/>
                  </a:lnTo>
                  <a:lnTo>
                    <a:pt x="98" y="539"/>
                  </a:lnTo>
                  <a:lnTo>
                    <a:pt x="107" y="570"/>
                  </a:lnTo>
                  <a:lnTo>
                    <a:pt x="114" y="602"/>
                  </a:lnTo>
                  <a:lnTo>
                    <a:pt x="123" y="634"/>
                  </a:lnTo>
                  <a:lnTo>
                    <a:pt x="132" y="669"/>
                  </a:lnTo>
                  <a:lnTo>
                    <a:pt x="141" y="702"/>
                  </a:lnTo>
                  <a:lnTo>
                    <a:pt x="151" y="738"/>
                  </a:lnTo>
                  <a:lnTo>
                    <a:pt x="161" y="774"/>
                  </a:lnTo>
                  <a:lnTo>
                    <a:pt x="172" y="809"/>
                  </a:lnTo>
                  <a:lnTo>
                    <a:pt x="183" y="843"/>
                  </a:lnTo>
                  <a:lnTo>
                    <a:pt x="192" y="877"/>
                  </a:lnTo>
                  <a:lnTo>
                    <a:pt x="203" y="910"/>
                  </a:lnTo>
                  <a:lnTo>
                    <a:pt x="212" y="940"/>
                  </a:lnTo>
                  <a:lnTo>
                    <a:pt x="223" y="968"/>
                  </a:lnTo>
                  <a:lnTo>
                    <a:pt x="232" y="995"/>
                  </a:lnTo>
                  <a:lnTo>
                    <a:pt x="241" y="1018"/>
                  </a:lnTo>
                  <a:lnTo>
                    <a:pt x="249" y="1039"/>
                  </a:lnTo>
                  <a:lnTo>
                    <a:pt x="258" y="1056"/>
                  </a:lnTo>
                  <a:lnTo>
                    <a:pt x="264" y="1072"/>
                  </a:lnTo>
                  <a:lnTo>
                    <a:pt x="272" y="1090"/>
                  </a:lnTo>
                  <a:lnTo>
                    <a:pt x="281" y="1112"/>
                  </a:lnTo>
                  <a:lnTo>
                    <a:pt x="291" y="1134"/>
                  </a:lnTo>
                  <a:lnTo>
                    <a:pt x="301" y="1158"/>
                  </a:lnTo>
                  <a:lnTo>
                    <a:pt x="312" y="1182"/>
                  </a:lnTo>
                  <a:lnTo>
                    <a:pt x="324" y="1208"/>
                  </a:lnTo>
                  <a:lnTo>
                    <a:pt x="337" y="1234"/>
                  </a:lnTo>
                  <a:lnTo>
                    <a:pt x="348" y="1261"/>
                  </a:lnTo>
                  <a:lnTo>
                    <a:pt x="360" y="1287"/>
                  </a:lnTo>
                  <a:lnTo>
                    <a:pt x="371" y="1313"/>
                  </a:lnTo>
                  <a:lnTo>
                    <a:pt x="384" y="1339"/>
                  </a:lnTo>
                  <a:lnTo>
                    <a:pt x="395" y="1364"/>
                  </a:lnTo>
                  <a:lnTo>
                    <a:pt x="407" y="1388"/>
                  </a:lnTo>
                  <a:lnTo>
                    <a:pt x="417" y="1411"/>
                  </a:lnTo>
                  <a:lnTo>
                    <a:pt x="428" y="1431"/>
                  </a:lnTo>
                  <a:lnTo>
                    <a:pt x="438" y="1452"/>
                  </a:lnTo>
                  <a:lnTo>
                    <a:pt x="448" y="1474"/>
                  </a:lnTo>
                  <a:lnTo>
                    <a:pt x="459" y="1498"/>
                  </a:lnTo>
                  <a:lnTo>
                    <a:pt x="471" y="1521"/>
                  </a:lnTo>
                  <a:lnTo>
                    <a:pt x="482" y="1547"/>
                  </a:lnTo>
                  <a:lnTo>
                    <a:pt x="494" y="1571"/>
                  </a:lnTo>
                  <a:lnTo>
                    <a:pt x="506" y="1595"/>
                  </a:lnTo>
                  <a:lnTo>
                    <a:pt x="519" y="1620"/>
                  </a:lnTo>
                  <a:lnTo>
                    <a:pt x="530" y="1645"/>
                  </a:lnTo>
                  <a:lnTo>
                    <a:pt x="542" y="1668"/>
                  </a:lnTo>
                  <a:lnTo>
                    <a:pt x="553" y="1692"/>
                  </a:lnTo>
                  <a:lnTo>
                    <a:pt x="564" y="1712"/>
                  </a:lnTo>
                  <a:lnTo>
                    <a:pt x="574" y="1733"/>
                  </a:lnTo>
                  <a:lnTo>
                    <a:pt x="583" y="1751"/>
                  </a:lnTo>
                  <a:lnTo>
                    <a:pt x="591" y="1767"/>
                  </a:lnTo>
                  <a:lnTo>
                    <a:pt x="600" y="1780"/>
                  </a:lnTo>
                  <a:lnTo>
                    <a:pt x="607" y="1794"/>
                  </a:lnTo>
                  <a:lnTo>
                    <a:pt x="616" y="1809"/>
                  </a:lnTo>
                  <a:lnTo>
                    <a:pt x="625" y="1825"/>
                  </a:lnTo>
                  <a:lnTo>
                    <a:pt x="636" y="1842"/>
                  </a:lnTo>
                  <a:lnTo>
                    <a:pt x="648" y="1860"/>
                  </a:lnTo>
                  <a:lnTo>
                    <a:pt x="660" y="1879"/>
                  </a:lnTo>
                  <a:lnTo>
                    <a:pt x="673" y="1897"/>
                  </a:lnTo>
                  <a:lnTo>
                    <a:pt x="687" y="1916"/>
                  </a:lnTo>
                  <a:lnTo>
                    <a:pt x="700" y="1936"/>
                  </a:lnTo>
                  <a:lnTo>
                    <a:pt x="714" y="1955"/>
                  </a:lnTo>
                  <a:lnTo>
                    <a:pt x="727" y="1974"/>
                  </a:lnTo>
                  <a:lnTo>
                    <a:pt x="742" y="1990"/>
                  </a:lnTo>
                  <a:lnTo>
                    <a:pt x="755" y="2008"/>
                  </a:lnTo>
                  <a:lnTo>
                    <a:pt x="768" y="2024"/>
                  </a:lnTo>
                  <a:lnTo>
                    <a:pt x="780" y="2039"/>
                  </a:lnTo>
                  <a:lnTo>
                    <a:pt x="793" y="2052"/>
                  </a:lnTo>
                  <a:lnTo>
                    <a:pt x="804" y="2066"/>
                  </a:lnTo>
                  <a:lnTo>
                    <a:pt x="817" y="2080"/>
                  </a:lnTo>
                  <a:lnTo>
                    <a:pt x="832" y="2094"/>
                  </a:lnTo>
                  <a:lnTo>
                    <a:pt x="847" y="2110"/>
                  </a:lnTo>
                  <a:lnTo>
                    <a:pt x="862" y="2126"/>
                  </a:lnTo>
                  <a:lnTo>
                    <a:pt x="879" y="2141"/>
                  </a:lnTo>
                  <a:lnTo>
                    <a:pt x="896" y="2157"/>
                  </a:lnTo>
                  <a:lnTo>
                    <a:pt x="914" y="2172"/>
                  </a:lnTo>
                  <a:lnTo>
                    <a:pt x="930" y="2188"/>
                  </a:lnTo>
                  <a:lnTo>
                    <a:pt x="947" y="2202"/>
                  </a:lnTo>
                  <a:lnTo>
                    <a:pt x="962" y="2217"/>
                  </a:lnTo>
                  <a:lnTo>
                    <a:pt x="980" y="2230"/>
                  </a:lnTo>
                  <a:lnTo>
                    <a:pt x="994" y="2243"/>
                  </a:lnTo>
                  <a:lnTo>
                    <a:pt x="1009" y="2254"/>
                  </a:lnTo>
                  <a:lnTo>
                    <a:pt x="1022" y="2264"/>
                  </a:lnTo>
                  <a:lnTo>
                    <a:pt x="1036" y="2272"/>
                  </a:lnTo>
                  <a:lnTo>
                    <a:pt x="1047" y="2282"/>
                  </a:lnTo>
                  <a:lnTo>
                    <a:pt x="1059" y="2289"/>
                  </a:lnTo>
                  <a:lnTo>
                    <a:pt x="1070" y="2298"/>
                  </a:lnTo>
                  <a:lnTo>
                    <a:pt x="1083" y="2306"/>
                  </a:lnTo>
                  <a:lnTo>
                    <a:pt x="1094" y="2315"/>
                  </a:lnTo>
                  <a:lnTo>
                    <a:pt x="1107" y="2322"/>
                  </a:lnTo>
                  <a:lnTo>
                    <a:pt x="1118" y="2330"/>
                  </a:lnTo>
                  <a:lnTo>
                    <a:pt x="1132" y="2338"/>
                  </a:lnTo>
                  <a:lnTo>
                    <a:pt x="1142" y="2346"/>
                  </a:lnTo>
                  <a:lnTo>
                    <a:pt x="1153" y="2354"/>
                  </a:lnTo>
                  <a:lnTo>
                    <a:pt x="1162" y="2360"/>
                  </a:lnTo>
                  <a:lnTo>
                    <a:pt x="1172" y="2365"/>
                  </a:lnTo>
                  <a:lnTo>
                    <a:pt x="1180" y="2371"/>
                  </a:lnTo>
                  <a:lnTo>
                    <a:pt x="1187" y="2376"/>
                  </a:lnTo>
                  <a:lnTo>
                    <a:pt x="1194" y="2380"/>
                  </a:lnTo>
                  <a:lnTo>
                    <a:pt x="1199" y="2382"/>
                  </a:lnTo>
                  <a:lnTo>
                    <a:pt x="1203" y="2385"/>
                  </a:lnTo>
                  <a:lnTo>
                    <a:pt x="1208" y="2388"/>
                  </a:lnTo>
                  <a:lnTo>
                    <a:pt x="1215" y="2392"/>
                  </a:lnTo>
                  <a:lnTo>
                    <a:pt x="1222" y="2394"/>
                  </a:lnTo>
                  <a:lnTo>
                    <a:pt x="1230" y="2398"/>
                  </a:lnTo>
                  <a:lnTo>
                    <a:pt x="1238" y="2402"/>
                  </a:lnTo>
                  <a:lnTo>
                    <a:pt x="1248" y="2406"/>
                  </a:lnTo>
                  <a:lnTo>
                    <a:pt x="1258" y="2410"/>
                  </a:lnTo>
                  <a:lnTo>
                    <a:pt x="1267" y="2415"/>
                  </a:lnTo>
                  <a:lnTo>
                    <a:pt x="1276" y="2418"/>
                  </a:lnTo>
                  <a:lnTo>
                    <a:pt x="1286" y="2422"/>
                  </a:lnTo>
                  <a:lnTo>
                    <a:pt x="1297" y="2426"/>
                  </a:lnTo>
                  <a:lnTo>
                    <a:pt x="1306" y="2430"/>
                  </a:lnTo>
                  <a:lnTo>
                    <a:pt x="1316" y="2434"/>
                  </a:lnTo>
                  <a:lnTo>
                    <a:pt x="1326" y="2437"/>
                  </a:lnTo>
                  <a:lnTo>
                    <a:pt x="1336" y="2440"/>
                  </a:lnTo>
                  <a:lnTo>
                    <a:pt x="1344" y="2444"/>
                  </a:lnTo>
                  <a:lnTo>
                    <a:pt x="1355" y="2447"/>
                  </a:lnTo>
                  <a:lnTo>
                    <a:pt x="1367" y="2451"/>
                  </a:lnTo>
                  <a:lnTo>
                    <a:pt x="1381" y="2455"/>
                  </a:lnTo>
                  <a:lnTo>
                    <a:pt x="1395" y="2460"/>
                  </a:lnTo>
                  <a:lnTo>
                    <a:pt x="1410" y="2464"/>
                  </a:lnTo>
                  <a:lnTo>
                    <a:pt x="1426" y="2469"/>
                  </a:lnTo>
                  <a:lnTo>
                    <a:pt x="1443" y="2473"/>
                  </a:lnTo>
                  <a:lnTo>
                    <a:pt x="1459" y="2478"/>
                  </a:lnTo>
                  <a:lnTo>
                    <a:pt x="1476" y="2482"/>
                  </a:lnTo>
                  <a:lnTo>
                    <a:pt x="1493" y="2487"/>
                  </a:lnTo>
                  <a:lnTo>
                    <a:pt x="1510" y="2491"/>
                  </a:lnTo>
                  <a:lnTo>
                    <a:pt x="1525" y="2494"/>
                  </a:lnTo>
                  <a:lnTo>
                    <a:pt x="1541" y="2498"/>
                  </a:lnTo>
                  <a:lnTo>
                    <a:pt x="1556" y="2502"/>
                  </a:lnTo>
                  <a:lnTo>
                    <a:pt x="1571" y="2504"/>
                  </a:lnTo>
                  <a:lnTo>
                    <a:pt x="1584" y="2508"/>
                  </a:lnTo>
                  <a:lnTo>
                    <a:pt x="1599" y="2512"/>
                  </a:lnTo>
                  <a:lnTo>
                    <a:pt x="1615" y="2516"/>
                  </a:lnTo>
                  <a:lnTo>
                    <a:pt x="1633" y="2519"/>
                  </a:lnTo>
                  <a:lnTo>
                    <a:pt x="1650" y="2523"/>
                  </a:lnTo>
                  <a:lnTo>
                    <a:pt x="1668" y="2526"/>
                  </a:lnTo>
                  <a:lnTo>
                    <a:pt x="1687" y="2530"/>
                  </a:lnTo>
                  <a:lnTo>
                    <a:pt x="1706" y="2532"/>
                  </a:lnTo>
                  <a:lnTo>
                    <a:pt x="1724" y="2536"/>
                  </a:lnTo>
                  <a:lnTo>
                    <a:pt x="1742" y="2538"/>
                  </a:lnTo>
                  <a:lnTo>
                    <a:pt x="1760" y="2541"/>
                  </a:lnTo>
                  <a:lnTo>
                    <a:pt x="1778" y="2543"/>
                  </a:lnTo>
                  <a:lnTo>
                    <a:pt x="1793" y="2546"/>
                  </a:lnTo>
                  <a:lnTo>
                    <a:pt x="1809" y="2548"/>
                  </a:lnTo>
                  <a:lnTo>
                    <a:pt x="1822" y="2550"/>
                  </a:lnTo>
                  <a:lnTo>
                    <a:pt x="1836" y="2551"/>
                  </a:lnTo>
                  <a:lnTo>
                    <a:pt x="1847" y="2552"/>
                  </a:lnTo>
                  <a:lnTo>
                    <a:pt x="1860" y="2554"/>
                  </a:lnTo>
                  <a:lnTo>
                    <a:pt x="1875" y="2556"/>
                  </a:lnTo>
                  <a:lnTo>
                    <a:pt x="1892" y="2556"/>
                  </a:lnTo>
                  <a:lnTo>
                    <a:pt x="1908" y="2558"/>
                  </a:lnTo>
                  <a:lnTo>
                    <a:pt x="1927" y="2560"/>
                  </a:lnTo>
                  <a:lnTo>
                    <a:pt x="1945" y="2561"/>
                  </a:lnTo>
                  <a:lnTo>
                    <a:pt x="1965" y="2561"/>
                  </a:lnTo>
                  <a:lnTo>
                    <a:pt x="1984" y="2563"/>
                  </a:lnTo>
                  <a:lnTo>
                    <a:pt x="2002" y="2564"/>
                  </a:lnTo>
                  <a:lnTo>
                    <a:pt x="2021" y="2566"/>
                  </a:lnTo>
                  <a:lnTo>
                    <a:pt x="2040" y="2566"/>
                  </a:lnTo>
                  <a:lnTo>
                    <a:pt x="2057" y="2568"/>
                  </a:lnTo>
                  <a:lnTo>
                    <a:pt x="2075" y="2568"/>
                  </a:lnTo>
                  <a:lnTo>
                    <a:pt x="2091" y="2570"/>
                  </a:lnTo>
                  <a:lnTo>
                    <a:pt x="2106" y="2570"/>
                  </a:lnTo>
                  <a:lnTo>
                    <a:pt x="2121" y="2571"/>
                  </a:lnTo>
                  <a:lnTo>
                    <a:pt x="2136" y="2571"/>
                  </a:lnTo>
                  <a:lnTo>
                    <a:pt x="2153" y="2572"/>
                  </a:lnTo>
                  <a:lnTo>
                    <a:pt x="2171" y="2572"/>
                  </a:lnTo>
                  <a:lnTo>
                    <a:pt x="2189" y="2574"/>
                  </a:lnTo>
                  <a:lnTo>
                    <a:pt x="2208" y="2574"/>
                  </a:lnTo>
                  <a:lnTo>
                    <a:pt x="2227" y="2574"/>
                  </a:lnTo>
                  <a:lnTo>
                    <a:pt x="2247" y="2574"/>
                  </a:lnTo>
                  <a:lnTo>
                    <a:pt x="2266" y="2576"/>
                  </a:lnTo>
                  <a:lnTo>
                    <a:pt x="2284" y="2576"/>
                  </a:lnTo>
                  <a:lnTo>
                    <a:pt x="2302" y="2576"/>
                  </a:lnTo>
                  <a:lnTo>
                    <a:pt x="2320" y="2576"/>
                  </a:lnTo>
                  <a:lnTo>
                    <a:pt x="2335" y="2576"/>
                  </a:lnTo>
                  <a:lnTo>
                    <a:pt x="2351" y="2576"/>
                  </a:lnTo>
                  <a:lnTo>
                    <a:pt x="2365" y="2576"/>
                  </a:lnTo>
                  <a:lnTo>
                    <a:pt x="2378" y="2576"/>
                  </a:lnTo>
                  <a:lnTo>
                    <a:pt x="2387" y="2576"/>
                  </a:lnTo>
                  <a:lnTo>
                    <a:pt x="2395" y="2576"/>
                  </a:lnTo>
                  <a:lnTo>
                    <a:pt x="2400" y="2576"/>
                  </a:lnTo>
                  <a:lnTo>
                    <a:pt x="2405" y="2576"/>
                  </a:lnTo>
                  <a:lnTo>
                    <a:pt x="2407" y="2576"/>
                  </a:lnTo>
                  <a:lnTo>
                    <a:pt x="2410" y="2576"/>
                  </a:lnTo>
                  <a:lnTo>
                    <a:pt x="2412" y="2576"/>
                  </a:lnTo>
                  <a:lnTo>
                    <a:pt x="2415" y="2576"/>
                  </a:lnTo>
                  <a:lnTo>
                    <a:pt x="2418" y="2576"/>
                  </a:lnTo>
                  <a:lnTo>
                    <a:pt x="2422" y="2576"/>
                  </a:lnTo>
                  <a:lnTo>
                    <a:pt x="2428" y="2576"/>
                  </a:lnTo>
                  <a:lnTo>
                    <a:pt x="2436" y="2576"/>
                  </a:lnTo>
                  <a:lnTo>
                    <a:pt x="2446" y="2576"/>
                  </a:lnTo>
                  <a:lnTo>
                    <a:pt x="2460" y="2576"/>
                  </a:lnTo>
                  <a:lnTo>
                    <a:pt x="2477" y="2576"/>
                  </a:lnTo>
                  <a:lnTo>
                    <a:pt x="2499" y="2576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Freeform 51"/>
            <p:cNvSpPr>
              <a:spLocks/>
            </p:cNvSpPr>
            <p:nvPr/>
          </p:nvSpPr>
          <p:spPr bwMode="auto">
            <a:xfrm>
              <a:off x="1375" y="1447"/>
              <a:ext cx="2729" cy="2824"/>
            </a:xfrm>
            <a:custGeom>
              <a:avLst/>
              <a:gdLst>
                <a:gd name="T0" fmla="*/ 5 w 2729"/>
                <a:gd name="T1" fmla="*/ 58 h 2823"/>
                <a:gd name="T2" fmla="*/ 8 w 2729"/>
                <a:gd name="T3" fmla="*/ 91 h 2823"/>
                <a:gd name="T4" fmla="*/ 10 w 2729"/>
                <a:gd name="T5" fmla="*/ 103 h 2823"/>
                <a:gd name="T6" fmla="*/ 14 w 2729"/>
                <a:gd name="T7" fmla="*/ 125 h 2823"/>
                <a:gd name="T8" fmla="*/ 23 w 2729"/>
                <a:gd name="T9" fmla="*/ 191 h 2823"/>
                <a:gd name="T10" fmla="*/ 45 w 2729"/>
                <a:gd name="T11" fmla="*/ 306 h 2823"/>
                <a:gd name="T12" fmla="*/ 74 w 2729"/>
                <a:gd name="T13" fmla="*/ 448 h 2823"/>
                <a:gd name="T14" fmla="*/ 107 w 2729"/>
                <a:gd name="T15" fmla="*/ 591 h 2823"/>
                <a:gd name="T16" fmla="*/ 143 w 2729"/>
                <a:gd name="T17" fmla="*/ 733 h 2823"/>
                <a:gd name="T18" fmla="*/ 187 w 2729"/>
                <a:gd name="T19" fmla="*/ 886 h 2823"/>
                <a:gd name="T20" fmla="*/ 232 w 2729"/>
                <a:gd name="T21" fmla="*/ 1030 h 2823"/>
                <a:gd name="T22" fmla="*/ 271 w 2729"/>
                <a:gd name="T23" fmla="*/ 1138 h 2823"/>
                <a:gd name="T24" fmla="*/ 307 w 2729"/>
                <a:gd name="T25" fmla="*/ 1218 h 2823"/>
                <a:gd name="T26" fmla="*/ 355 w 2729"/>
                <a:gd name="T27" fmla="*/ 1323 h 2823"/>
                <a:gd name="T28" fmla="*/ 407 w 2729"/>
                <a:gd name="T29" fmla="*/ 1440 h 2823"/>
                <a:gd name="T30" fmla="*/ 456 w 2729"/>
                <a:gd name="T31" fmla="*/ 1547 h 2823"/>
                <a:gd name="T32" fmla="*/ 501 w 2729"/>
                <a:gd name="T33" fmla="*/ 1643 h 2823"/>
                <a:gd name="T34" fmla="*/ 553 w 2729"/>
                <a:gd name="T35" fmla="*/ 1751 h 2823"/>
                <a:gd name="T36" fmla="*/ 603 w 2729"/>
                <a:gd name="T37" fmla="*/ 1856 h 2823"/>
                <a:gd name="T38" fmla="*/ 646 w 2729"/>
                <a:gd name="T39" fmla="*/ 1938 h 2823"/>
                <a:gd name="T40" fmla="*/ 682 w 2729"/>
                <a:gd name="T41" fmla="*/ 2002 h 2823"/>
                <a:gd name="T42" fmla="*/ 735 w 2729"/>
                <a:gd name="T43" fmla="*/ 2081 h 2823"/>
                <a:gd name="T44" fmla="*/ 795 w 2729"/>
                <a:gd name="T45" fmla="*/ 2165 h 2823"/>
                <a:gd name="T46" fmla="*/ 852 w 2729"/>
                <a:gd name="T47" fmla="*/ 2236 h 2823"/>
                <a:gd name="T48" fmla="*/ 908 w 2729"/>
                <a:gd name="T49" fmla="*/ 2297 h 2823"/>
                <a:gd name="T50" fmla="*/ 979 w 2729"/>
                <a:gd name="T51" fmla="*/ 2365 h 2823"/>
                <a:gd name="T52" fmla="*/ 1051 w 2729"/>
                <a:gd name="T53" fmla="*/ 2432 h 2823"/>
                <a:gd name="T54" fmla="*/ 1115 w 2729"/>
                <a:gd name="T55" fmla="*/ 2483 h 2823"/>
                <a:gd name="T56" fmla="*/ 1168 w 2729"/>
                <a:gd name="T57" fmla="*/ 2520 h 2823"/>
                <a:gd name="T58" fmla="*/ 1221 w 2729"/>
                <a:gd name="T59" fmla="*/ 2556 h 2823"/>
                <a:gd name="T60" fmla="*/ 1269 w 2729"/>
                <a:gd name="T61" fmla="*/ 2589 h 2823"/>
                <a:gd name="T62" fmla="*/ 1302 w 2729"/>
                <a:gd name="T63" fmla="*/ 2610 h 2823"/>
                <a:gd name="T64" fmla="*/ 1326 w 2729"/>
                <a:gd name="T65" fmla="*/ 2623 h 2823"/>
                <a:gd name="T66" fmla="*/ 1362 w 2729"/>
                <a:gd name="T67" fmla="*/ 2639 h 2823"/>
                <a:gd name="T68" fmla="*/ 1405 w 2729"/>
                <a:gd name="T69" fmla="*/ 2657 h 2823"/>
                <a:gd name="T70" fmla="*/ 1447 w 2729"/>
                <a:gd name="T71" fmla="*/ 2674 h 2823"/>
                <a:gd name="T72" fmla="*/ 1492 w 2729"/>
                <a:gd name="T73" fmla="*/ 2689 h 2823"/>
                <a:gd name="T74" fmla="*/ 1556 w 2729"/>
                <a:gd name="T75" fmla="*/ 2708 h 2823"/>
                <a:gd name="T76" fmla="*/ 1629 w 2729"/>
                <a:gd name="T77" fmla="*/ 2728 h 2823"/>
                <a:gd name="T78" fmla="*/ 1698 w 2729"/>
                <a:gd name="T79" fmla="*/ 2744 h 2823"/>
                <a:gd name="T80" fmla="*/ 1763 w 2729"/>
                <a:gd name="T81" fmla="*/ 2758 h 2823"/>
                <a:gd name="T82" fmla="*/ 1841 w 2729"/>
                <a:gd name="T83" fmla="*/ 2772 h 2823"/>
                <a:gd name="T84" fmla="*/ 1920 w 2729"/>
                <a:gd name="T85" fmla="*/ 2787 h 2823"/>
                <a:gd name="T86" fmla="*/ 1989 w 2729"/>
                <a:gd name="T87" fmla="*/ 2796 h 2823"/>
                <a:gd name="T88" fmla="*/ 2047 w 2729"/>
                <a:gd name="T89" fmla="*/ 2803 h 2823"/>
                <a:gd name="T90" fmla="*/ 2124 w 2729"/>
                <a:gd name="T91" fmla="*/ 2809 h 2823"/>
                <a:gd name="T92" fmla="*/ 2207 w 2729"/>
                <a:gd name="T93" fmla="*/ 2814 h 2823"/>
                <a:gd name="T94" fmla="*/ 2283 w 2729"/>
                <a:gd name="T95" fmla="*/ 2818 h 2823"/>
                <a:gd name="T96" fmla="*/ 2351 w 2729"/>
                <a:gd name="T97" fmla="*/ 2820 h 2823"/>
                <a:gd name="T98" fmla="*/ 2432 w 2729"/>
                <a:gd name="T99" fmla="*/ 2822 h 2823"/>
                <a:gd name="T100" fmla="*/ 2513 w 2729"/>
                <a:gd name="T101" fmla="*/ 2824 h 2823"/>
                <a:gd name="T102" fmla="*/ 2582 w 2729"/>
                <a:gd name="T103" fmla="*/ 2824 h 2823"/>
                <a:gd name="T104" fmla="*/ 2621 w 2729"/>
                <a:gd name="T105" fmla="*/ 2824 h 2823"/>
                <a:gd name="T106" fmla="*/ 2633 w 2729"/>
                <a:gd name="T107" fmla="*/ 2824 h 2823"/>
                <a:gd name="T108" fmla="*/ 2651 w 2729"/>
                <a:gd name="T109" fmla="*/ 2824 h 2823"/>
                <a:gd name="T110" fmla="*/ 2705 w 2729"/>
                <a:gd name="T111" fmla="*/ 2824 h 282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29"/>
                <a:gd name="T169" fmla="*/ 0 h 2823"/>
                <a:gd name="T170" fmla="*/ 2729 w 2729"/>
                <a:gd name="T171" fmla="*/ 2823 h 282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29" h="2823">
                  <a:moveTo>
                    <a:pt x="0" y="0"/>
                  </a:moveTo>
                  <a:lnTo>
                    <a:pt x="2" y="24"/>
                  </a:lnTo>
                  <a:lnTo>
                    <a:pt x="4" y="43"/>
                  </a:lnTo>
                  <a:lnTo>
                    <a:pt x="5" y="58"/>
                  </a:lnTo>
                  <a:lnTo>
                    <a:pt x="7" y="70"/>
                  </a:lnTo>
                  <a:lnTo>
                    <a:pt x="7" y="79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10" y="94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3"/>
                  </a:lnTo>
                  <a:lnTo>
                    <a:pt x="11" y="106"/>
                  </a:lnTo>
                  <a:lnTo>
                    <a:pt x="11" y="111"/>
                  </a:lnTo>
                  <a:lnTo>
                    <a:pt x="13" y="117"/>
                  </a:lnTo>
                  <a:lnTo>
                    <a:pt x="14" y="125"/>
                  </a:lnTo>
                  <a:lnTo>
                    <a:pt x="16" y="136"/>
                  </a:lnTo>
                  <a:lnTo>
                    <a:pt x="17" y="150"/>
                  </a:lnTo>
                  <a:lnTo>
                    <a:pt x="19" y="169"/>
                  </a:lnTo>
                  <a:lnTo>
                    <a:pt x="23" y="191"/>
                  </a:lnTo>
                  <a:lnTo>
                    <a:pt x="27" y="216"/>
                  </a:lnTo>
                  <a:lnTo>
                    <a:pt x="33" y="244"/>
                  </a:lnTo>
                  <a:lnTo>
                    <a:pt x="38" y="274"/>
                  </a:lnTo>
                  <a:lnTo>
                    <a:pt x="45" y="306"/>
                  </a:lnTo>
                  <a:lnTo>
                    <a:pt x="52" y="338"/>
                  </a:lnTo>
                  <a:lnTo>
                    <a:pt x="59" y="375"/>
                  </a:lnTo>
                  <a:lnTo>
                    <a:pt x="66" y="410"/>
                  </a:lnTo>
                  <a:lnTo>
                    <a:pt x="74" y="448"/>
                  </a:lnTo>
                  <a:lnTo>
                    <a:pt x="83" y="483"/>
                  </a:lnTo>
                  <a:lnTo>
                    <a:pt x="91" y="520"/>
                  </a:lnTo>
                  <a:lnTo>
                    <a:pt x="100" y="556"/>
                  </a:lnTo>
                  <a:lnTo>
                    <a:pt x="107" y="591"/>
                  </a:lnTo>
                  <a:lnTo>
                    <a:pt x="117" y="624"/>
                  </a:lnTo>
                  <a:lnTo>
                    <a:pt x="124" y="659"/>
                  </a:lnTo>
                  <a:lnTo>
                    <a:pt x="134" y="695"/>
                  </a:lnTo>
                  <a:lnTo>
                    <a:pt x="143" y="733"/>
                  </a:lnTo>
                  <a:lnTo>
                    <a:pt x="154" y="770"/>
                  </a:lnTo>
                  <a:lnTo>
                    <a:pt x="165" y="810"/>
                  </a:lnTo>
                  <a:lnTo>
                    <a:pt x="176" y="848"/>
                  </a:lnTo>
                  <a:lnTo>
                    <a:pt x="187" y="886"/>
                  </a:lnTo>
                  <a:lnTo>
                    <a:pt x="200" y="924"/>
                  </a:lnTo>
                  <a:lnTo>
                    <a:pt x="210" y="961"/>
                  </a:lnTo>
                  <a:lnTo>
                    <a:pt x="222" y="996"/>
                  </a:lnTo>
                  <a:lnTo>
                    <a:pt x="232" y="1030"/>
                  </a:lnTo>
                  <a:lnTo>
                    <a:pt x="243" y="1061"/>
                  </a:lnTo>
                  <a:lnTo>
                    <a:pt x="253" y="1090"/>
                  </a:lnTo>
                  <a:lnTo>
                    <a:pt x="263" y="1116"/>
                  </a:lnTo>
                  <a:lnTo>
                    <a:pt x="271" y="1138"/>
                  </a:lnTo>
                  <a:lnTo>
                    <a:pt x="280" y="1156"/>
                  </a:lnTo>
                  <a:lnTo>
                    <a:pt x="287" y="1174"/>
                  </a:lnTo>
                  <a:lnTo>
                    <a:pt x="297" y="1194"/>
                  </a:lnTo>
                  <a:lnTo>
                    <a:pt x="307" y="1218"/>
                  </a:lnTo>
                  <a:lnTo>
                    <a:pt x="318" y="1241"/>
                  </a:lnTo>
                  <a:lnTo>
                    <a:pt x="329" y="1268"/>
                  </a:lnTo>
                  <a:lnTo>
                    <a:pt x="341" y="1295"/>
                  </a:lnTo>
                  <a:lnTo>
                    <a:pt x="355" y="1323"/>
                  </a:lnTo>
                  <a:lnTo>
                    <a:pt x="368" y="1351"/>
                  </a:lnTo>
                  <a:lnTo>
                    <a:pt x="381" y="1381"/>
                  </a:lnTo>
                  <a:lnTo>
                    <a:pt x="394" y="1410"/>
                  </a:lnTo>
                  <a:lnTo>
                    <a:pt x="407" y="1438"/>
                  </a:lnTo>
                  <a:lnTo>
                    <a:pt x="420" y="1467"/>
                  </a:lnTo>
                  <a:lnTo>
                    <a:pt x="432" y="1495"/>
                  </a:lnTo>
                  <a:lnTo>
                    <a:pt x="445" y="1520"/>
                  </a:lnTo>
                  <a:lnTo>
                    <a:pt x="456" y="1545"/>
                  </a:lnTo>
                  <a:lnTo>
                    <a:pt x="467" y="1568"/>
                  </a:lnTo>
                  <a:lnTo>
                    <a:pt x="477" y="1592"/>
                  </a:lnTo>
                  <a:lnTo>
                    <a:pt x="489" y="1615"/>
                  </a:lnTo>
                  <a:lnTo>
                    <a:pt x="501" y="1641"/>
                  </a:lnTo>
                  <a:lnTo>
                    <a:pt x="514" y="1666"/>
                  </a:lnTo>
                  <a:lnTo>
                    <a:pt x="527" y="1694"/>
                  </a:lnTo>
                  <a:lnTo>
                    <a:pt x="540" y="1721"/>
                  </a:lnTo>
                  <a:lnTo>
                    <a:pt x="553" y="1749"/>
                  </a:lnTo>
                  <a:lnTo>
                    <a:pt x="567" y="1775"/>
                  </a:lnTo>
                  <a:lnTo>
                    <a:pt x="579" y="1802"/>
                  </a:lnTo>
                  <a:lnTo>
                    <a:pt x="592" y="1828"/>
                  </a:lnTo>
                  <a:lnTo>
                    <a:pt x="603" y="1854"/>
                  </a:lnTo>
                  <a:lnTo>
                    <a:pt x="616" y="1876"/>
                  </a:lnTo>
                  <a:lnTo>
                    <a:pt x="626" y="1899"/>
                  </a:lnTo>
                  <a:lnTo>
                    <a:pt x="637" y="1918"/>
                  </a:lnTo>
                  <a:lnTo>
                    <a:pt x="646" y="1936"/>
                  </a:lnTo>
                  <a:lnTo>
                    <a:pt x="655" y="1950"/>
                  </a:lnTo>
                  <a:lnTo>
                    <a:pt x="661" y="1966"/>
                  </a:lnTo>
                  <a:lnTo>
                    <a:pt x="671" y="1982"/>
                  </a:lnTo>
                  <a:lnTo>
                    <a:pt x="682" y="2000"/>
                  </a:lnTo>
                  <a:lnTo>
                    <a:pt x="694" y="2018"/>
                  </a:lnTo>
                  <a:lnTo>
                    <a:pt x="707" y="2039"/>
                  </a:lnTo>
                  <a:lnTo>
                    <a:pt x="720" y="2059"/>
                  </a:lnTo>
                  <a:lnTo>
                    <a:pt x="735" y="2079"/>
                  </a:lnTo>
                  <a:lnTo>
                    <a:pt x="749" y="2100"/>
                  </a:lnTo>
                  <a:lnTo>
                    <a:pt x="765" y="2122"/>
                  </a:lnTo>
                  <a:lnTo>
                    <a:pt x="779" y="2142"/>
                  </a:lnTo>
                  <a:lnTo>
                    <a:pt x="795" y="2163"/>
                  </a:lnTo>
                  <a:lnTo>
                    <a:pt x="810" y="2182"/>
                  </a:lnTo>
                  <a:lnTo>
                    <a:pt x="824" y="2200"/>
                  </a:lnTo>
                  <a:lnTo>
                    <a:pt x="839" y="2218"/>
                  </a:lnTo>
                  <a:lnTo>
                    <a:pt x="852" y="2234"/>
                  </a:lnTo>
                  <a:lnTo>
                    <a:pt x="866" y="2248"/>
                  </a:lnTo>
                  <a:lnTo>
                    <a:pt x="879" y="2264"/>
                  </a:lnTo>
                  <a:lnTo>
                    <a:pt x="893" y="2278"/>
                  </a:lnTo>
                  <a:lnTo>
                    <a:pt x="908" y="2295"/>
                  </a:lnTo>
                  <a:lnTo>
                    <a:pt x="925" y="2312"/>
                  </a:lnTo>
                  <a:lnTo>
                    <a:pt x="942" y="2330"/>
                  </a:lnTo>
                  <a:lnTo>
                    <a:pt x="960" y="2346"/>
                  </a:lnTo>
                  <a:lnTo>
                    <a:pt x="979" y="2363"/>
                  </a:lnTo>
                  <a:lnTo>
                    <a:pt x="997" y="2380"/>
                  </a:lnTo>
                  <a:lnTo>
                    <a:pt x="1015" y="2397"/>
                  </a:lnTo>
                  <a:lnTo>
                    <a:pt x="1033" y="2414"/>
                  </a:lnTo>
                  <a:lnTo>
                    <a:pt x="1051" y="2430"/>
                  </a:lnTo>
                  <a:lnTo>
                    <a:pt x="1069" y="2444"/>
                  </a:lnTo>
                  <a:lnTo>
                    <a:pt x="1085" y="2458"/>
                  </a:lnTo>
                  <a:lnTo>
                    <a:pt x="1101" y="2470"/>
                  </a:lnTo>
                  <a:lnTo>
                    <a:pt x="1115" y="2481"/>
                  </a:lnTo>
                  <a:lnTo>
                    <a:pt x="1129" y="2490"/>
                  </a:lnTo>
                  <a:lnTo>
                    <a:pt x="1141" y="2499"/>
                  </a:lnTo>
                  <a:lnTo>
                    <a:pt x="1155" y="2508"/>
                  </a:lnTo>
                  <a:lnTo>
                    <a:pt x="1168" y="2518"/>
                  </a:lnTo>
                  <a:lnTo>
                    <a:pt x="1182" y="2526"/>
                  </a:lnTo>
                  <a:lnTo>
                    <a:pt x="1195" y="2536"/>
                  </a:lnTo>
                  <a:lnTo>
                    <a:pt x="1208" y="2545"/>
                  </a:lnTo>
                  <a:lnTo>
                    <a:pt x="1221" y="2554"/>
                  </a:lnTo>
                  <a:lnTo>
                    <a:pt x="1235" y="2562"/>
                  </a:lnTo>
                  <a:lnTo>
                    <a:pt x="1246" y="2572"/>
                  </a:lnTo>
                  <a:lnTo>
                    <a:pt x="1259" y="2579"/>
                  </a:lnTo>
                  <a:lnTo>
                    <a:pt x="1269" y="2587"/>
                  </a:lnTo>
                  <a:lnTo>
                    <a:pt x="1279" y="2593"/>
                  </a:lnTo>
                  <a:lnTo>
                    <a:pt x="1287" y="2599"/>
                  </a:lnTo>
                  <a:lnTo>
                    <a:pt x="1296" y="2604"/>
                  </a:lnTo>
                  <a:lnTo>
                    <a:pt x="1302" y="2608"/>
                  </a:lnTo>
                  <a:lnTo>
                    <a:pt x="1309" y="2610"/>
                  </a:lnTo>
                  <a:lnTo>
                    <a:pt x="1313" y="2614"/>
                  </a:lnTo>
                  <a:lnTo>
                    <a:pt x="1319" y="2617"/>
                  </a:lnTo>
                  <a:lnTo>
                    <a:pt x="1326" y="2621"/>
                  </a:lnTo>
                  <a:lnTo>
                    <a:pt x="1334" y="2624"/>
                  </a:lnTo>
                  <a:lnTo>
                    <a:pt x="1342" y="2629"/>
                  </a:lnTo>
                  <a:lnTo>
                    <a:pt x="1352" y="2633"/>
                  </a:lnTo>
                  <a:lnTo>
                    <a:pt x="1362" y="2637"/>
                  </a:lnTo>
                  <a:lnTo>
                    <a:pt x="1373" y="2641"/>
                  </a:lnTo>
                  <a:lnTo>
                    <a:pt x="1382" y="2646"/>
                  </a:lnTo>
                  <a:lnTo>
                    <a:pt x="1393" y="2650"/>
                  </a:lnTo>
                  <a:lnTo>
                    <a:pt x="1405" y="2655"/>
                  </a:lnTo>
                  <a:lnTo>
                    <a:pt x="1416" y="2659"/>
                  </a:lnTo>
                  <a:lnTo>
                    <a:pt x="1425" y="2664"/>
                  </a:lnTo>
                  <a:lnTo>
                    <a:pt x="1437" y="2668"/>
                  </a:lnTo>
                  <a:lnTo>
                    <a:pt x="1447" y="2672"/>
                  </a:lnTo>
                  <a:lnTo>
                    <a:pt x="1458" y="2675"/>
                  </a:lnTo>
                  <a:lnTo>
                    <a:pt x="1467" y="2679"/>
                  </a:lnTo>
                  <a:lnTo>
                    <a:pt x="1479" y="2683"/>
                  </a:lnTo>
                  <a:lnTo>
                    <a:pt x="1492" y="2687"/>
                  </a:lnTo>
                  <a:lnTo>
                    <a:pt x="1507" y="2691"/>
                  </a:lnTo>
                  <a:lnTo>
                    <a:pt x="1522" y="2696"/>
                  </a:lnTo>
                  <a:lnTo>
                    <a:pt x="1539" y="2700"/>
                  </a:lnTo>
                  <a:lnTo>
                    <a:pt x="1556" y="2706"/>
                  </a:lnTo>
                  <a:lnTo>
                    <a:pt x="1575" y="2710"/>
                  </a:lnTo>
                  <a:lnTo>
                    <a:pt x="1592" y="2715"/>
                  </a:lnTo>
                  <a:lnTo>
                    <a:pt x="1611" y="2720"/>
                  </a:lnTo>
                  <a:lnTo>
                    <a:pt x="1629" y="2726"/>
                  </a:lnTo>
                  <a:lnTo>
                    <a:pt x="1647" y="2730"/>
                  </a:lnTo>
                  <a:lnTo>
                    <a:pt x="1664" y="2734"/>
                  </a:lnTo>
                  <a:lnTo>
                    <a:pt x="1682" y="2738"/>
                  </a:lnTo>
                  <a:lnTo>
                    <a:pt x="1698" y="2742"/>
                  </a:lnTo>
                  <a:lnTo>
                    <a:pt x="1714" y="2744"/>
                  </a:lnTo>
                  <a:lnTo>
                    <a:pt x="1729" y="2748"/>
                  </a:lnTo>
                  <a:lnTo>
                    <a:pt x="1745" y="2752"/>
                  </a:lnTo>
                  <a:lnTo>
                    <a:pt x="1763" y="2756"/>
                  </a:lnTo>
                  <a:lnTo>
                    <a:pt x="1782" y="2759"/>
                  </a:lnTo>
                  <a:lnTo>
                    <a:pt x="1801" y="2763"/>
                  </a:lnTo>
                  <a:lnTo>
                    <a:pt x="1821" y="2766"/>
                  </a:lnTo>
                  <a:lnTo>
                    <a:pt x="1841" y="2770"/>
                  </a:lnTo>
                  <a:lnTo>
                    <a:pt x="1862" y="2774"/>
                  </a:lnTo>
                  <a:lnTo>
                    <a:pt x="1881" y="2778"/>
                  </a:lnTo>
                  <a:lnTo>
                    <a:pt x="1901" y="2781"/>
                  </a:lnTo>
                  <a:lnTo>
                    <a:pt x="1920" y="2785"/>
                  </a:lnTo>
                  <a:lnTo>
                    <a:pt x="1940" y="2787"/>
                  </a:lnTo>
                  <a:lnTo>
                    <a:pt x="1957" y="2790"/>
                  </a:lnTo>
                  <a:lnTo>
                    <a:pt x="1974" y="2792"/>
                  </a:lnTo>
                  <a:lnTo>
                    <a:pt x="1989" y="2794"/>
                  </a:lnTo>
                  <a:lnTo>
                    <a:pt x="2003" y="2795"/>
                  </a:lnTo>
                  <a:lnTo>
                    <a:pt x="2016" y="2797"/>
                  </a:lnTo>
                  <a:lnTo>
                    <a:pt x="2031" y="2799"/>
                  </a:lnTo>
                  <a:lnTo>
                    <a:pt x="2047" y="2801"/>
                  </a:lnTo>
                  <a:lnTo>
                    <a:pt x="2065" y="2801"/>
                  </a:lnTo>
                  <a:lnTo>
                    <a:pt x="2084" y="2803"/>
                  </a:lnTo>
                  <a:lnTo>
                    <a:pt x="2104" y="2805"/>
                  </a:lnTo>
                  <a:lnTo>
                    <a:pt x="2124" y="2807"/>
                  </a:lnTo>
                  <a:lnTo>
                    <a:pt x="2145" y="2807"/>
                  </a:lnTo>
                  <a:lnTo>
                    <a:pt x="2166" y="2809"/>
                  </a:lnTo>
                  <a:lnTo>
                    <a:pt x="2187" y="2811"/>
                  </a:lnTo>
                  <a:lnTo>
                    <a:pt x="2207" y="2812"/>
                  </a:lnTo>
                  <a:lnTo>
                    <a:pt x="2227" y="2812"/>
                  </a:lnTo>
                  <a:lnTo>
                    <a:pt x="2246" y="2814"/>
                  </a:lnTo>
                  <a:lnTo>
                    <a:pt x="2265" y="2814"/>
                  </a:lnTo>
                  <a:lnTo>
                    <a:pt x="2283" y="2816"/>
                  </a:lnTo>
                  <a:lnTo>
                    <a:pt x="2299" y="2816"/>
                  </a:lnTo>
                  <a:lnTo>
                    <a:pt x="2315" y="2818"/>
                  </a:lnTo>
                  <a:lnTo>
                    <a:pt x="2333" y="2818"/>
                  </a:lnTo>
                  <a:lnTo>
                    <a:pt x="2351" y="2818"/>
                  </a:lnTo>
                  <a:lnTo>
                    <a:pt x="2371" y="2818"/>
                  </a:lnTo>
                  <a:lnTo>
                    <a:pt x="2391" y="2820"/>
                  </a:lnTo>
                  <a:lnTo>
                    <a:pt x="2411" y="2820"/>
                  </a:lnTo>
                  <a:lnTo>
                    <a:pt x="2432" y="2820"/>
                  </a:lnTo>
                  <a:lnTo>
                    <a:pt x="2454" y="2820"/>
                  </a:lnTo>
                  <a:lnTo>
                    <a:pt x="2474" y="2822"/>
                  </a:lnTo>
                  <a:lnTo>
                    <a:pt x="2494" y="2822"/>
                  </a:lnTo>
                  <a:lnTo>
                    <a:pt x="2513" y="2822"/>
                  </a:lnTo>
                  <a:lnTo>
                    <a:pt x="2533" y="2822"/>
                  </a:lnTo>
                  <a:lnTo>
                    <a:pt x="2550" y="2822"/>
                  </a:lnTo>
                  <a:lnTo>
                    <a:pt x="2567" y="2822"/>
                  </a:lnTo>
                  <a:lnTo>
                    <a:pt x="2582" y="2822"/>
                  </a:lnTo>
                  <a:lnTo>
                    <a:pt x="2597" y="2822"/>
                  </a:lnTo>
                  <a:lnTo>
                    <a:pt x="2607" y="2822"/>
                  </a:lnTo>
                  <a:lnTo>
                    <a:pt x="2615" y="2822"/>
                  </a:lnTo>
                  <a:lnTo>
                    <a:pt x="2621" y="2822"/>
                  </a:lnTo>
                  <a:lnTo>
                    <a:pt x="2626" y="2822"/>
                  </a:lnTo>
                  <a:lnTo>
                    <a:pt x="2628" y="2822"/>
                  </a:lnTo>
                  <a:lnTo>
                    <a:pt x="2631" y="2822"/>
                  </a:lnTo>
                  <a:lnTo>
                    <a:pt x="2633" y="2822"/>
                  </a:lnTo>
                  <a:lnTo>
                    <a:pt x="2637" y="2822"/>
                  </a:lnTo>
                  <a:lnTo>
                    <a:pt x="2640" y="2822"/>
                  </a:lnTo>
                  <a:lnTo>
                    <a:pt x="2645" y="2822"/>
                  </a:lnTo>
                  <a:lnTo>
                    <a:pt x="2651" y="2822"/>
                  </a:lnTo>
                  <a:lnTo>
                    <a:pt x="2660" y="2822"/>
                  </a:lnTo>
                  <a:lnTo>
                    <a:pt x="2671" y="2822"/>
                  </a:lnTo>
                  <a:lnTo>
                    <a:pt x="2687" y="2822"/>
                  </a:lnTo>
                  <a:lnTo>
                    <a:pt x="2705" y="2822"/>
                  </a:lnTo>
                  <a:lnTo>
                    <a:pt x="2728" y="2822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Freeform 52"/>
            <p:cNvSpPr>
              <a:spLocks/>
            </p:cNvSpPr>
            <p:nvPr/>
          </p:nvSpPr>
          <p:spPr bwMode="auto">
            <a:xfrm>
              <a:off x="2088" y="1126"/>
              <a:ext cx="2187" cy="2253"/>
            </a:xfrm>
            <a:custGeom>
              <a:avLst/>
              <a:gdLst>
                <a:gd name="T0" fmla="*/ 4 w 2187"/>
                <a:gd name="T1" fmla="*/ 46 h 2253"/>
                <a:gd name="T2" fmla="*/ 6 w 2187"/>
                <a:gd name="T3" fmla="*/ 72 h 2253"/>
                <a:gd name="T4" fmla="*/ 8 w 2187"/>
                <a:gd name="T5" fmla="*/ 81 h 2253"/>
                <a:gd name="T6" fmla="*/ 11 w 2187"/>
                <a:gd name="T7" fmla="*/ 99 h 2253"/>
                <a:gd name="T8" fmla="*/ 18 w 2187"/>
                <a:gd name="T9" fmla="*/ 152 h 2253"/>
                <a:gd name="T10" fmla="*/ 36 w 2187"/>
                <a:gd name="T11" fmla="*/ 243 h 2253"/>
                <a:gd name="T12" fmla="*/ 59 w 2187"/>
                <a:gd name="T13" fmla="*/ 356 h 2253"/>
                <a:gd name="T14" fmla="*/ 86 w 2187"/>
                <a:gd name="T15" fmla="*/ 471 h 2253"/>
                <a:gd name="T16" fmla="*/ 114 w 2187"/>
                <a:gd name="T17" fmla="*/ 584 h 2253"/>
                <a:gd name="T18" fmla="*/ 151 w 2187"/>
                <a:gd name="T19" fmla="*/ 706 h 2253"/>
                <a:gd name="T20" fmla="*/ 186 w 2187"/>
                <a:gd name="T21" fmla="*/ 822 h 2253"/>
                <a:gd name="T22" fmla="*/ 218 w 2187"/>
                <a:gd name="T23" fmla="*/ 908 h 2253"/>
                <a:gd name="T24" fmla="*/ 246 w 2187"/>
                <a:gd name="T25" fmla="*/ 972 h 2253"/>
                <a:gd name="T26" fmla="*/ 284 w 2187"/>
                <a:gd name="T27" fmla="*/ 1056 h 2253"/>
                <a:gd name="T28" fmla="*/ 326 w 2187"/>
                <a:gd name="T29" fmla="*/ 1148 h 2253"/>
                <a:gd name="T30" fmla="*/ 365 w 2187"/>
                <a:gd name="T31" fmla="*/ 1233 h 2253"/>
                <a:gd name="T32" fmla="*/ 401 w 2187"/>
                <a:gd name="T33" fmla="*/ 1309 h 2253"/>
                <a:gd name="T34" fmla="*/ 443 w 2187"/>
                <a:gd name="T35" fmla="*/ 1396 h 2253"/>
                <a:gd name="T36" fmla="*/ 483 w 2187"/>
                <a:gd name="T37" fmla="*/ 1478 h 2253"/>
                <a:gd name="T38" fmla="*/ 518 w 2187"/>
                <a:gd name="T39" fmla="*/ 1544 h 2253"/>
                <a:gd name="T40" fmla="*/ 547 w 2187"/>
                <a:gd name="T41" fmla="*/ 1596 h 2253"/>
                <a:gd name="T42" fmla="*/ 589 w 2187"/>
                <a:gd name="T43" fmla="*/ 1660 h 2253"/>
                <a:gd name="T44" fmla="*/ 636 w 2187"/>
                <a:gd name="T45" fmla="*/ 1726 h 2253"/>
                <a:gd name="T46" fmla="*/ 683 w 2187"/>
                <a:gd name="T47" fmla="*/ 1782 h 2253"/>
                <a:gd name="T48" fmla="*/ 728 w 2187"/>
                <a:gd name="T49" fmla="*/ 1831 h 2253"/>
                <a:gd name="T50" fmla="*/ 784 w 2187"/>
                <a:gd name="T51" fmla="*/ 1885 h 2253"/>
                <a:gd name="T52" fmla="*/ 842 w 2187"/>
                <a:gd name="T53" fmla="*/ 1938 h 2253"/>
                <a:gd name="T54" fmla="*/ 894 w 2187"/>
                <a:gd name="T55" fmla="*/ 1980 h 2253"/>
                <a:gd name="T56" fmla="*/ 936 w 2187"/>
                <a:gd name="T57" fmla="*/ 2009 h 2253"/>
                <a:gd name="T58" fmla="*/ 978 w 2187"/>
                <a:gd name="T59" fmla="*/ 2038 h 2253"/>
                <a:gd name="T60" fmla="*/ 1017 w 2187"/>
                <a:gd name="T61" fmla="*/ 2063 h 2253"/>
                <a:gd name="T62" fmla="*/ 1044 w 2187"/>
                <a:gd name="T63" fmla="*/ 2081 h 2253"/>
                <a:gd name="T64" fmla="*/ 1062 w 2187"/>
                <a:gd name="T65" fmla="*/ 2092 h 2253"/>
                <a:gd name="T66" fmla="*/ 1090 w 2187"/>
                <a:gd name="T67" fmla="*/ 2105 h 2253"/>
                <a:gd name="T68" fmla="*/ 1125 w 2187"/>
                <a:gd name="T69" fmla="*/ 2119 h 2253"/>
                <a:gd name="T70" fmla="*/ 1158 w 2187"/>
                <a:gd name="T71" fmla="*/ 2132 h 2253"/>
                <a:gd name="T72" fmla="*/ 1196 w 2187"/>
                <a:gd name="T73" fmla="*/ 2144 h 2253"/>
                <a:gd name="T74" fmla="*/ 1247 w 2187"/>
                <a:gd name="T75" fmla="*/ 2159 h 2253"/>
                <a:gd name="T76" fmla="*/ 1305 w 2187"/>
                <a:gd name="T77" fmla="*/ 2175 h 2253"/>
                <a:gd name="T78" fmla="*/ 1360 w 2187"/>
                <a:gd name="T79" fmla="*/ 2189 h 2253"/>
                <a:gd name="T80" fmla="*/ 1412 w 2187"/>
                <a:gd name="T81" fmla="*/ 2200 h 2253"/>
                <a:gd name="T82" fmla="*/ 1475 w 2187"/>
                <a:gd name="T83" fmla="*/ 2212 h 2253"/>
                <a:gd name="T84" fmla="*/ 1538 w 2187"/>
                <a:gd name="T85" fmla="*/ 2222 h 2253"/>
                <a:gd name="T86" fmla="*/ 1593 w 2187"/>
                <a:gd name="T87" fmla="*/ 2230 h 2253"/>
                <a:gd name="T88" fmla="*/ 1639 w 2187"/>
                <a:gd name="T89" fmla="*/ 2235 h 2253"/>
                <a:gd name="T90" fmla="*/ 1701 w 2187"/>
                <a:gd name="T91" fmla="*/ 2240 h 2253"/>
                <a:gd name="T92" fmla="*/ 1768 w 2187"/>
                <a:gd name="T93" fmla="*/ 2244 h 2253"/>
                <a:gd name="T94" fmla="*/ 1829 w 2187"/>
                <a:gd name="T95" fmla="*/ 2247 h 2253"/>
                <a:gd name="T96" fmla="*/ 1884 w 2187"/>
                <a:gd name="T97" fmla="*/ 2248 h 2253"/>
                <a:gd name="T98" fmla="*/ 1948 w 2187"/>
                <a:gd name="T99" fmla="*/ 2250 h 2253"/>
                <a:gd name="T100" fmla="*/ 2012 w 2187"/>
                <a:gd name="T101" fmla="*/ 2252 h 2253"/>
                <a:gd name="T102" fmla="*/ 2068 w 2187"/>
                <a:gd name="T103" fmla="*/ 2252 h 2253"/>
                <a:gd name="T104" fmla="*/ 2099 w 2187"/>
                <a:gd name="T105" fmla="*/ 2252 h 2253"/>
                <a:gd name="T106" fmla="*/ 2109 w 2187"/>
                <a:gd name="T107" fmla="*/ 2252 h 2253"/>
                <a:gd name="T108" fmla="*/ 2123 w 2187"/>
                <a:gd name="T109" fmla="*/ 2252 h 2253"/>
                <a:gd name="T110" fmla="*/ 2167 w 2187"/>
                <a:gd name="T111" fmla="*/ 2252 h 225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87"/>
                <a:gd name="T169" fmla="*/ 0 h 2253"/>
                <a:gd name="T170" fmla="*/ 2187 w 2187"/>
                <a:gd name="T171" fmla="*/ 2253 h 225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87" h="2253">
                  <a:moveTo>
                    <a:pt x="0" y="0"/>
                  </a:moveTo>
                  <a:lnTo>
                    <a:pt x="2" y="19"/>
                  </a:lnTo>
                  <a:lnTo>
                    <a:pt x="4" y="34"/>
                  </a:lnTo>
                  <a:lnTo>
                    <a:pt x="4" y="46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6" y="68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7"/>
                  </a:lnTo>
                  <a:lnTo>
                    <a:pt x="8" y="79"/>
                  </a:lnTo>
                  <a:lnTo>
                    <a:pt x="8" y="81"/>
                  </a:lnTo>
                  <a:lnTo>
                    <a:pt x="9" y="83"/>
                  </a:lnTo>
                  <a:lnTo>
                    <a:pt x="9" y="88"/>
                  </a:lnTo>
                  <a:lnTo>
                    <a:pt x="10" y="92"/>
                  </a:lnTo>
                  <a:lnTo>
                    <a:pt x="11" y="99"/>
                  </a:lnTo>
                  <a:lnTo>
                    <a:pt x="13" y="108"/>
                  </a:lnTo>
                  <a:lnTo>
                    <a:pt x="14" y="120"/>
                  </a:lnTo>
                  <a:lnTo>
                    <a:pt x="15" y="135"/>
                  </a:lnTo>
                  <a:lnTo>
                    <a:pt x="18" y="152"/>
                  </a:lnTo>
                  <a:lnTo>
                    <a:pt x="22" y="172"/>
                  </a:lnTo>
                  <a:lnTo>
                    <a:pt x="26" y="194"/>
                  </a:lnTo>
                  <a:lnTo>
                    <a:pt x="30" y="217"/>
                  </a:lnTo>
                  <a:lnTo>
                    <a:pt x="36" y="243"/>
                  </a:lnTo>
                  <a:lnTo>
                    <a:pt x="42" y="269"/>
                  </a:lnTo>
                  <a:lnTo>
                    <a:pt x="47" y="298"/>
                  </a:lnTo>
                  <a:lnTo>
                    <a:pt x="53" y="326"/>
                  </a:lnTo>
                  <a:lnTo>
                    <a:pt x="59" y="356"/>
                  </a:lnTo>
                  <a:lnTo>
                    <a:pt x="66" y="385"/>
                  </a:lnTo>
                  <a:lnTo>
                    <a:pt x="72" y="414"/>
                  </a:lnTo>
                  <a:lnTo>
                    <a:pt x="80" y="443"/>
                  </a:lnTo>
                  <a:lnTo>
                    <a:pt x="86" y="471"/>
                  </a:lnTo>
                  <a:lnTo>
                    <a:pt x="93" y="498"/>
                  </a:lnTo>
                  <a:lnTo>
                    <a:pt x="99" y="526"/>
                  </a:lnTo>
                  <a:lnTo>
                    <a:pt x="106" y="554"/>
                  </a:lnTo>
                  <a:lnTo>
                    <a:pt x="114" y="584"/>
                  </a:lnTo>
                  <a:lnTo>
                    <a:pt x="123" y="614"/>
                  </a:lnTo>
                  <a:lnTo>
                    <a:pt x="132" y="646"/>
                  </a:lnTo>
                  <a:lnTo>
                    <a:pt x="141" y="676"/>
                  </a:lnTo>
                  <a:lnTo>
                    <a:pt x="151" y="706"/>
                  </a:lnTo>
                  <a:lnTo>
                    <a:pt x="160" y="736"/>
                  </a:lnTo>
                  <a:lnTo>
                    <a:pt x="168" y="766"/>
                  </a:lnTo>
                  <a:lnTo>
                    <a:pt x="178" y="794"/>
                  </a:lnTo>
                  <a:lnTo>
                    <a:pt x="186" y="822"/>
                  </a:lnTo>
                  <a:lnTo>
                    <a:pt x="196" y="846"/>
                  </a:lnTo>
                  <a:lnTo>
                    <a:pt x="203" y="870"/>
                  </a:lnTo>
                  <a:lnTo>
                    <a:pt x="211" y="890"/>
                  </a:lnTo>
                  <a:lnTo>
                    <a:pt x="218" y="908"/>
                  </a:lnTo>
                  <a:lnTo>
                    <a:pt x="225" y="922"/>
                  </a:lnTo>
                  <a:lnTo>
                    <a:pt x="230" y="938"/>
                  </a:lnTo>
                  <a:lnTo>
                    <a:pt x="238" y="954"/>
                  </a:lnTo>
                  <a:lnTo>
                    <a:pt x="246" y="972"/>
                  </a:lnTo>
                  <a:lnTo>
                    <a:pt x="255" y="990"/>
                  </a:lnTo>
                  <a:lnTo>
                    <a:pt x="264" y="1012"/>
                  </a:lnTo>
                  <a:lnTo>
                    <a:pt x="274" y="1034"/>
                  </a:lnTo>
                  <a:lnTo>
                    <a:pt x="284" y="1056"/>
                  </a:lnTo>
                  <a:lnTo>
                    <a:pt x="295" y="1078"/>
                  </a:lnTo>
                  <a:lnTo>
                    <a:pt x="304" y="1102"/>
                  </a:lnTo>
                  <a:lnTo>
                    <a:pt x="316" y="1125"/>
                  </a:lnTo>
                  <a:lnTo>
                    <a:pt x="326" y="1148"/>
                  </a:lnTo>
                  <a:lnTo>
                    <a:pt x="337" y="1170"/>
                  </a:lnTo>
                  <a:lnTo>
                    <a:pt x="346" y="1193"/>
                  </a:lnTo>
                  <a:lnTo>
                    <a:pt x="356" y="1213"/>
                  </a:lnTo>
                  <a:lnTo>
                    <a:pt x="365" y="1233"/>
                  </a:lnTo>
                  <a:lnTo>
                    <a:pt x="375" y="1250"/>
                  </a:lnTo>
                  <a:lnTo>
                    <a:pt x="382" y="1270"/>
                  </a:lnTo>
                  <a:lnTo>
                    <a:pt x="392" y="1289"/>
                  </a:lnTo>
                  <a:lnTo>
                    <a:pt x="401" y="1309"/>
                  </a:lnTo>
                  <a:lnTo>
                    <a:pt x="412" y="1330"/>
                  </a:lnTo>
                  <a:lnTo>
                    <a:pt x="421" y="1352"/>
                  </a:lnTo>
                  <a:lnTo>
                    <a:pt x="432" y="1373"/>
                  </a:lnTo>
                  <a:lnTo>
                    <a:pt x="443" y="1396"/>
                  </a:lnTo>
                  <a:lnTo>
                    <a:pt x="454" y="1416"/>
                  </a:lnTo>
                  <a:lnTo>
                    <a:pt x="463" y="1438"/>
                  </a:lnTo>
                  <a:lnTo>
                    <a:pt x="474" y="1458"/>
                  </a:lnTo>
                  <a:lnTo>
                    <a:pt x="483" y="1478"/>
                  </a:lnTo>
                  <a:lnTo>
                    <a:pt x="493" y="1496"/>
                  </a:lnTo>
                  <a:lnTo>
                    <a:pt x="502" y="1514"/>
                  </a:lnTo>
                  <a:lnTo>
                    <a:pt x="510" y="1530"/>
                  </a:lnTo>
                  <a:lnTo>
                    <a:pt x="518" y="1544"/>
                  </a:lnTo>
                  <a:lnTo>
                    <a:pt x="525" y="1556"/>
                  </a:lnTo>
                  <a:lnTo>
                    <a:pt x="531" y="1568"/>
                  </a:lnTo>
                  <a:lnTo>
                    <a:pt x="538" y="1582"/>
                  </a:lnTo>
                  <a:lnTo>
                    <a:pt x="547" y="1596"/>
                  </a:lnTo>
                  <a:lnTo>
                    <a:pt x="557" y="1610"/>
                  </a:lnTo>
                  <a:lnTo>
                    <a:pt x="566" y="1627"/>
                  </a:lnTo>
                  <a:lnTo>
                    <a:pt x="578" y="1642"/>
                  </a:lnTo>
                  <a:lnTo>
                    <a:pt x="589" y="1660"/>
                  </a:lnTo>
                  <a:lnTo>
                    <a:pt x="601" y="1675"/>
                  </a:lnTo>
                  <a:lnTo>
                    <a:pt x="612" y="1692"/>
                  </a:lnTo>
                  <a:lnTo>
                    <a:pt x="624" y="1709"/>
                  </a:lnTo>
                  <a:lnTo>
                    <a:pt x="636" y="1726"/>
                  </a:lnTo>
                  <a:lnTo>
                    <a:pt x="649" y="1740"/>
                  </a:lnTo>
                  <a:lnTo>
                    <a:pt x="660" y="1756"/>
                  </a:lnTo>
                  <a:lnTo>
                    <a:pt x="672" y="1769"/>
                  </a:lnTo>
                  <a:lnTo>
                    <a:pt x="683" y="1782"/>
                  </a:lnTo>
                  <a:lnTo>
                    <a:pt x="694" y="1794"/>
                  </a:lnTo>
                  <a:lnTo>
                    <a:pt x="704" y="1806"/>
                  </a:lnTo>
                  <a:lnTo>
                    <a:pt x="716" y="1818"/>
                  </a:lnTo>
                  <a:lnTo>
                    <a:pt x="728" y="1831"/>
                  </a:lnTo>
                  <a:lnTo>
                    <a:pt x="741" y="1844"/>
                  </a:lnTo>
                  <a:lnTo>
                    <a:pt x="754" y="1858"/>
                  </a:lnTo>
                  <a:lnTo>
                    <a:pt x="769" y="1872"/>
                  </a:lnTo>
                  <a:lnTo>
                    <a:pt x="784" y="1885"/>
                  </a:lnTo>
                  <a:lnTo>
                    <a:pt x="799" y="1898"/>
                  </a:lnTo>
                  <a:lnTo>
                    <a:pt x="814" y="1912"/>
                  </a:lnTo>
                  <a:lnTo>
                    <a:pt x="828" y="1925"/>
                  </a:lnTo>
                  <a:lnTo>
                    <a:pt x="842" y="1938"/>
                  </a:lnTo>
                  <a:lnTo>
                    <a:pt x="857" y="1950"/>
                  </a:lnTo>
                  <a:lnTo>
                    <a:pt x="870" y="1961"/>
                  </a:lnTo>
                  <a:lnTo>
                    <a:pt x="883" y="1970"/>
                  </a:lnTo>
                  <a:lnTo>
                    <a:pt x="894" y="1980"/>
                  </a:lnTo>
                  <a:lnTo>
                    <a:pt x="905" y="1986"/>
                  </a:lnTo>
                  <a:lnTo>
                    <a:pt x="914" y="1994"/>
                  </a:lnTo>
                  <a:lnTo>
                    <a:pt x="925" y="2001"/>
                  </a:lnTo>
                  <a:lnTo>
                    <a:pt x="936" y="2009"/>
                  </a:lnTo>
                  <a:lnTo>
                    <a:pt x="947" y="2016"/>
                  </a:lnTo>
                  <a:lnTo>
                    <a:pt x="956" y="2023"/>
                  </a:lnTo>
                  <a:lnTo>
                    <a:pt x="968" y="2031"/>
                  </a:lnTo>
                  <a:lnTo>
                    <a:pt x="978" y="2038"/>
                  </a:lnTo>
                  <a:lnTo>
                    <a:pt x="989" y="2044"/>
                  </a:lnTo>
                  <a:lnTo>
                    <a:pt x="999" y="2051"/>
                  </a:lnTo>
                  <a:lnTo>
                    <a:pt x="1009" y="2058"/>
                  </a:lnTo>
                  <a:lnTo>
                    <a:pt x="1017" y="2063"/>
                  </a:lnTo>
                  <a:lnTo>
                    <a:pt x="1026" y="2068"/>
                  </a:lnTo>
                  <a:lnTo>
                    <a:pt x="1032" y="2074"/>
                  </a:lnTo>
                  <a:lnTo>
                    <a:pt x="1039" y="2078"/>
                  </a:lnTo>
                  <a:lnTo>
                    <a:pt x="1044" y="2081"/>
                  </a:lnTo>
                  <a:lnTo>
                    <a:pt x="1049" y="2082"/>
                  </a:lnTo>
                  <a:lnTo>
                    <a:pt x="1052" y="2086"/>
                  </a:lnTo>
                  <a:lnTo>
                    <a:pt x="1057" y="2088"/>
                  </a:lnTo>
                  <a:lnTo>
                    <a:pt x="1062" y="2092"/>
                  </a:lnTo>
                  <a:lnTo>
                    <a:pt x="1069" y="2094"/>
                  </a:lnTo>
                  <a:lnTo>
                    <a:pt x="1076" y="2098"/>
                  </a:lnTo>
                  <a:lnTo>
                    <a:pt x="1083" y="2101"/>
                  </a:lnTo>
                  <a:lnTo>
                    <a:pt x="1090" y="2105"/>
                  </a:lnTo>
                  <a:lnTo>
                    <a:pt x="1100" y="2108"/>
                  </a:lnTo>
                  <a:lnTo>
                    <a:pt x="1107" y="2111"/>
                  </a:lnTo>
                  <a:lnTo>
                    <a:pt x="1117" y="2115"/>
                  </a:lnTo>
                  <a:lnTo>
                    <a:pt x="1125" y="2119"/>
                  </a:lnTo>
                  <a:lnTo>
                    <a:pt x="1134" y="2122"/>
                  </a:lnTo>
                  <a:lnTo>
                    <a:pt x="1142" y="2126"/>
                  </a:lnTo>
                  <a:lnTo>
                    <a:pt x="1151" y="2129"/>
                  </a:lnTo>
                  <a:lnTo>
                    <a:pt x="1158" y="2132"/>
                  </a:lnTo>
                  <a:lnTo>
                    <a:pt x="1168" y="2134"/>
                  </a:lnTo>
                  <a:lnTo>
                    <a:pt x="1175" y="2138"/>
                  </a:lnTo>
                  <a:lnTo>
                    <a:pt x="1185" y="2140"/>
                  </a:lnTo>
                  <a:lnTo>
                    <a:pt x="1196" y="2144"/>
                  </a:lnTo>
                  <a:lnTo>
                    <a:pt x="1208" y="2147"/>
                  </a:lnTo>
                  <a:lnTo>
                    <a:pt x="1220" y="2151"/>
                  </a:lnTo>
                  <a:lnTo>
                    <a:pt x="1233" y="2155"/>
                  </a:lnTo>
                  <a:lnTo>
                    <a:pt x="1247" y="2159"/>
                  </a:lnTo>
                  <a:lnTo>
                    <a:pt x="1262" y="2162"/>
                  </a:lnTo>
                  <a:lnTo>
                    <a:pt x="1276" y="2167"/>
                  </a:lnTo>
                  <a:lnTo>
                    <a:pt x="1291" y="2171"/>
                  </a:lnTo>
                  <a:lnTo>
                    <a:pt x="1305" y="2175"/>
                  </a:lnTo>
                  <a:lnTo>
                    <a:pt x="1320" y="2179"/>
                  </a:lnTo>
                  <a:lnTo>
                    <a:pt x="1333" y="2182"/>
                  </a:lnTo>
                  <a:lnTo>
                    <a:pt x="1348" y="2186"/>
                  </a:lnTo>
                  <a:lnTo>
                    <a:pt x="1360" y="2189"/>
                  </a:lnTo>
                  <a:lnTo>
                    <a:pt x="1373" y="2191"/>
                  </a:lnTo>
                  <a:lnTo>
                    <a:pt x="1385" y="2195"/>
                  </a:lnTo>
                  <a:lnTo>
                    <a:pt x="1398" y="2197"/>
                  </a:lnTo>
                  <a:lnTo>
                    <a:pt x="1412" y="2200"/>
                  </a:lnTo>
                  <a:lnTo>
                    <a:pt x="1428" y="2202"/>
                  </a:lnTo>
                  <a:lnTo>
                    <a:pt x="1442" y="2206"/>
                  </a:lnTo>
                  <a:lnTo>
                    <a:pt x="1459" y="2208"/>
                  </a:lnTo>
                  <a:lnTo>
                    <a:pt x="1475" y="2212"/>
                  </a:lnTo>
                  <a:lnTo>
                    <a:pt x="1492" y="2214"/>
                  </a:lnTo>
                  <a:lnTo>
                    <a:pt x="1507" y="2217"/>
                  </a:lnTo>
                  <a:lnTo>
                    <a:pt x="1524" y="2219"/>
                  </a:lnTo>
                  <a:lnTo>
                    <a:pt x="1538" y="2222"/>
                  </a:lnTo>
                  <a:lnTo>
                    <a:pt x="1554" y="2224"/>
                  </a:lnTo>
                  <a:lnTo>
                    <a:pt x="1567" y="2226"/>
                  </a:lnTo>
                  <a:lnTo>
                    <a:pt x="1581" y="2228"/>
                  </a:lnTo>
                  <a:lnTo>
                    <a:pt x="1593" y="2230"/>
                  </a:lnTo>
                  <a:lnTo>
                    <a:pt x="1605" y="2230"/>
                  </a:lnTo>
                  <a:lnTo>
                    <a:pt x="1615" y="2232"/>
                  </a:lnTo>
                  <a:lnTo>
                    <a:pt x="1626" y="2234"/>
                  </a:lnTo>
                  <a:lnTo>
                    <a:pt x="1639" y="2235"/>
                  </a:lnTo>
                  <a:lnTo>
                    <a:pt x="1654" y="2235"/>
                  </a:lnTo>
                  <a:lnTo>
                    <a:pt x="1669" y="2237"/>
                  </a:lnTo>
                  <a:lnTo>
                    <a:pt x="1684" y="2238"/>
                  </a:lnTo>
                  <a:lnTo>
                    <a:pt x="1701" y="2240"/>
                  </a:lnTo>
                  <a:lnTo>
                    <a:pt x="1718" y="2240"/>
                  </a:lnTo>
                  <a:lnTo>
                    <a:pt x="1734" y="2242"/>
                  </a:lnTo>
                  <a:lnTo>
                    <a:pt x="1751" y="2242"/>
                  </a:lnTo>
                  <a:lnTo>
                    <a:pt x="1768" y="2244"/>
                  </a:lnTo>
                  <a:lnTo>
                    <a:pt x="1784" y="2244"/>
                  </a:lnTo>
                  <a:lnTo>
                    <a:pt x="1799" y="2246"/>
                  </a:lnTo>
                  <a:lnTo>
                    <a:pt x="1815" y="2246"/>
                  </a:lnTo>
                  <a:lnTo>
                    <a:pt x="1829" y="2247"/>
                  </a:lnTo>
                  <a:lnTo>
                    <a:pt x="1843" y="2247"/>
                  </a:lnTo>
                  <a:lnTo>
                    <a:pt x="1856" y="2248"/>
                  </a:lnTo>
                  <a:lnTo>
                    <a:pt x="1869" y="2248"/>
                  </a:lnTo>
                  <a:lnTo>
                    <a:pt x="1884" y="2248"/>
                  </a:lnTo>
                  <a:lnTo>
                    <a:pt x="1899" y="2248"/>
                  </a:lnTo>
                  <a:lnTo>
                    <a:pt x="1915" y="2250"/>
                  </a:lnTo>
                  <a:lnTo>
                    <a:pt x="1932" y="2250"/>
                  </a:lnTo>
                  <a:lnTo>
                    <a:pt x="1948" y="2250"/>
                  </a:lnTo>
                  <a:lnTo>
                    <a:pt x="1965" y="2250"/>
                  </a:lnTo>
                  <a:lnTo>
                    <a:pt x="1980" y="2252"/>
                  </a:lnTo>
                  <a:lnTo>
                    <a:pt x="1997" y="2252"/>
                  </a:lnTo>
                  <a:lnTo>
                    <a:pt x="2012" y="2252"/>
                  </a:lnTo>
                  <a:lnTo>
                    <a:pt x="2028" y="2252"/>
                  </a:lnTo>
                  <a:lnTo>
                    <a:pt x="2042" y="2252"/>
                  </a:lnTo>
                  <a:lnTo>
                    <a:pt x="2056" y="2252"/>
                  </a:lnTo>
                  <a:lnTo>
                    <a:pt x="2068" y="2252"/>
                  </a:lnTo>
                  <a:lnTo>
                    <a:pt x="2080" y="2252"/>
                  </a:lnTo>
                  <a:lnTo>
                    <a:pt x="2088" y="2252"/>
                  </a:lnTo>
                  <a:lnTo>
                    <a:pt x="2094" y="2252"/>
                  </a:lnTo>
                  <a:lnTo>
                    <a:pt x="2099" y="2252"/>
                  </a:lnTo>
                  <a:lnTo>
                    <a:pt x="2102" y="2252"/>
                  </a:lnTo>
                  <a:lnTo>
                    <a:pt x="2104" y="2252"/>
                  </a:lnTo>
                  <a:lnTo>
                    <a:pt x="2107" y="2252"/>
                  </a:lnTo>
                  <a:lnTo>
                    <a:pt x="2109" y="2252"/>
                  </a:lnTo>
                  <a:lnTo>
                    <a:pt x="2112" y="2252"/>
                  </a:lnTo>
                  <a:lnTo>
                    <a:pt x="2114" y="2252"/>
                  </a:lnTo>
                  <a:lnTo>
                    <a:pt x="2118" y="2252"/>
                  </a:lnTo>
                  <a:lnTo>
                    <a:pt x="2123" y="2252"/>
                  </a:lnTo>
                  <a:lnTo>
                    <a:pt x="2131" y="2252"/>
                  </a:lnTo>
                  <a:lnTo>
                    <a:pt x="2140" y="2252"/>
                  </a:lnTo>
                  <a:lnTo>
                    <a:pt x="2152" y="2252"/>
                  </a:lnTo>
                  <a:lnTo>
                    <a:pt x="2167" y="2252"/>
                  </a:lnTo>
                  <a:lnTo>
                    <a:pt x="2186" y="2252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731" name="Text Box 59"/>
          <p:cNvSpPr txBox="1">
            <a:spLocks noChangeArrowheads="1"/>
          </p:cNvSpPr>
          <p:nvPr/>
        </p:nvSpPr>
        <p:spPr bwMode="auto">
          <a:xfrm>
            <a:off x="3490913" y="3381375"/>
            <a:ext cx="70167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65000"/>
              <a:buFont typeface="Wingdings" pitchFamily="2" charset="2"/>
              <a:buChar char="l"/>
            </a:pPr>
            <a:r>
              <a:rPr lang="en-GB" sz="2400" b="1">
                <a:solidFill>
                  <a:srgbClr val="404040"/>
                </a:solidFill>
                <a:latin typeface="Times New Roman" pitchFamily="18" charset="0"/>
              </a:rPr>
              <a:t> C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284732" name="Line 60"/>
          <p:cNvSpPr>
            <a:spLocks noChangeShapeType="1"/>
          </p:cNvSpPr>
          <p:nvPr/>
        </p:nvSpPr>
        <p:spPr bwMode="auto">
          <a:xfrm>
            <a:off x="2314575" y="2578100"/>
            <a:ext cx="2325688" cy="1920875"/>
          </a:xfrm>
          <a:prstGeom prst="line">
            <a:avLst/>
          </a:prstGeom>
          <a:noFill/>
          <a:ln w="38100">
            <a:solidFill>
              <a:srgbClr val="F4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733" name="Line 61"/>
          <p:cNvSpPr>
            <a:spLocks noChangeShapeType="1"/>
          </p:cNvSpPr>
          <p:nvPr/>
        </p:nvSpPr>
        <p:spPr bwMode="auto">
          <a:xfrm>
            <a:off x="1960563" y="1414463"/>
            <a:ext cx="296862" cy="1216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4" name="Line 62"/>
          <p:cNvSpPr>
            <a:spLocks noChangeShapeType="1"/>
          </p:cNvSpPr>
          <p:nvPr/>
        </p:nvSpPr>
        <p:spPr bwMode="auto">
          <a:xfrm>
            <a:off x="2079625" y="2051050"/>
            <a:ext cx="476250" cy="12144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5" name="Line 63"/>
          <p:cNvSpPr>
            <a:spLocks noChangeShapeType="1"/>
          </p:cNvSpPr>
          <p:nvPr/>
        </p:nvSpPr>
        <p:spPr bwMode="auto">
          <a:xfrm>
            <a:off x="2316163" y="2744788"/>
            <a:ext cx="657225" cy="1216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6" name="Line 64"/>
          <p:cNvSpPr>
            <a:spLocks noChangeShapeType="1"/>
          </p:cNvSpPr>
          <p:nvPr/>
        </p:nvSpPr>
        <p:spPr bwMode="auto">
          <a:xfrm>
            <a:off x="2495550" y="3208338"/>
            <a:ext cx="776288" cy="1157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7" name="Line 65"/>
          <p:cNvSpPr>
            <a:spLocks noChangeShapeType="1"/>
          </p:cNvSpPr>
          <p:nvPr/>
        </p:nvSpPr>
        <p:spPr bwMode="auto">
          <a:xfrm>
            <a:off x="2616200" y="3441700"/>
            <a:ext cx="1012825" cy="1098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8" name="Line 66"/>
          <p:cNvSpPr>
            <a:spLocks noChangeShapeType="1"/>
          </p:cNvSpPr>
          <p:nvPr/>
        </p:nvSpPr>
        <p:spPr bwMode="auto">
          <a:xfrm>
            <a:off x="2616200" y="3614738"/>
            <a:ext cx="1133475" cy="925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39" name="Line 67"/>
          <p:cNvSpPr>
            <a:spLocks noChangeShapeType="1"/>
          </p:cNvSpPr>
          <p:nvPr/>
        </p:nvSpPr>
        <p:spPr bwMode="auto">
          <a:xfrm>
            <a:off x="2735263" y="3787775"/>
            <a:ext cx="1311275" cy="868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40" name="Line 68"/>
          <p:cNvSpPr>
            <a:spLocks noChangeShapeType="1"/>
          </p:cNvSpPr>
          <p:nvPr/>
        </p:nvSpPr>
        <p:spPr bwMode="auto">
          <a:xfrm>
            <a:off x="2735263" y="3960813"/>
            <a:ext cx="1549400" cy="69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41" name="Line 69"/>
          <p:cNvSpPr>
            <a:spLocks noChangeShapeType="1"/>
          </p:cNvSpPr>
          <p:nvPr/>
        </p:nvSpPr>
        <p:spPr bwMode="auto">
          <a:xfrm>
            <a:off x="3092450" y="4192588"/>
            <a:ext cx="1730375" cy="520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4742" name="Text Box 70"/>
          <p:cNvSpPr txBox="1">
            <a:spLocks noChangeArrowheads="1"/>
          </p:cNvSpPr>
          <p:nvPr/>
        </p:nvSpPr>
        <p:spPr bwMode="auto">
          <a:xfrm>
            <a:off x="2233613" y="2332038"/>
            <a:ext cx="6302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65000"/>
              <a:buFont typeface="Wingdings" pitchFamily="2" charset="2"/>
              <a:buChar char="l"/>
            </a:pPr>
            <a:r>
              <a:rPr lang="en-GB" sz="2400" b="1">
                <a:solidFill>
                  <a:srgbClr val="40404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84743" name="Text Box 71"/>
          <p:cNvSpPr txBox="1">
            <a:spLocks noChangeArrowheads="1"/>
          </p:cNvSpPr>
          <p:nvPr/>
        </p:nvSpPr>
        <p:spPr bwMode="auto">
          <a:xfrm>
            <a:off x="4556125" y="4271963"/>
            <a:ext cx="55086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F40000"/>
              </a:buClr>
              <a:buSzPct val="65000"/>
              <a:buFont typeface="Wingdings" pitchFamily="2" charset="2"/>
              <a:buChar char="l"/>
            </a:pPr>
            <a:r>
              <a:rPr lang="en-GB" sz="2400" b="1">
                <a:solidFill>
                  <a:srgbClr val="40404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4747" name="Rectangle 75"/>
          <p:cNvSpPr>
            <a:spLocks noChangeArrowheads="1"/>
          </p:cNvSpPr>
          <p:nvPr/>
        </p:nvSpPr>
        <p:spPr bwMode="auto">
          <a:xfrm>
            <a:off x="5759450" y="1340768"/>
            <a:ext cx="303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Slope well-defined everywhere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4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4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4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8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4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4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8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4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4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4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2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4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4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44" grpId="0" animBg="1" autoUpdateAnimBg="0"/>
      <p:bldP spid="284755" grpId="0" build="p" autoUpdateAnimBg="0" advAuto="0"/>
      <p:bldP spid="284746" grpId="0" autoUpdateAnimBg="0"/>
      <p:bldP spid="284675" grpId="0" autoUpdateAnimBg="0"/>
      <p:bldP spid="284703" grpId="0" autoUpdateAnimBg="0"/>
      <p:bldP spid="284731" grpId="0" autoUpdateAnimBg="0"/>
      <p:bldP spid="284732" grpId="0" animBg="1"/>
      <p:bldP spid="284733" grpId="0" animBg="1"/>
      <p:bldP spid="284734" grpId="0" animBg="1"/>
      <p:bldP spid="284735" grpId="0" animBg="1"/>
      <p:bldP spid="284736" grpId="0" animBg="1"/>
      <p:bldP spid="284737" grpId="0" animBg="1"/>
      <p:bldP spid="284738" grpId="0" animBg="1"/>
      <p:bldP spid="284739" grpId="0" animBg="1"/>
      <p:bldP spid="284740" grpId="0" animBg="1"/>
      <p:bldP spid="284741" grpId="0" animBg="1"/>
      <p:bldP spid="284742" grpId="0" autoUpdateAnimBg="0"/>
      <p:bldP spid="284743" grpId="0" autoUpdateAnimBg="0"/>
      <p:bldP spid="28474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2042" tIns="46022" rIns="92042" bIns="46022"/>
          <a:lstStyle/>
          <a:p>
            <a:pPr eaLnBrk="1" hangingPunct="1">
              <a:defRPr/>
            </a:pPr>
            <a:r>
              <a:rPr lang="en-GB" dirty="0" smtClean="0"/>
              <a:t>Other types of IC: Kinks</a:t>
            </a:r>
          </a:p>
        </p:txBody>
      </p:sp>
      <p:sp>
        <p:nvSpPr>
          <p:cNvPr id="7065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E0C5BE-5104-47F1-95AB-81F12744C1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mtClean="0"/>
          </a:p>
        </p:txBody>
      </p:sp>
      <p:grpSp>
        <p:nvGrpSpPr>
          <p:cNvPr id="70660" name="Group 3"/>
          <p:cNvGrpSpPr>
            <a:grpSpLocks/>
          </p:cNvGrpSpPr>
          <p:nvPr/>
        </p:nvGrpSpPr>
        <p:grpSpPr bwMode="auto">
          <a:xfrm>
            <a:off x="1439863" y="1566863"/>
            <a:ext cx="4248150" cy="4321175"/>
            <a:chOff x="1066" y="1207"/>
            <a:chExt cx="2676" cy="2722"/>
          </a:xfrm>
        </p:grpSpPr>
        <p:sp>
          <p:nvSpPr>
            <p:cNvPr id="70682" name="Text Box 5"/>
            <p:cNvSpPr txBox="1">
              <a:spLocks noChangeArrowheads="1"/>
            </p:cNvSpPr>
            <p:nvPr/>
          </p:nvSpPr>
          <p:spPr bwMode="auto">
            <a:xfrm>
              <a:off x="3557" y="3629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0683" name="Text Box 6"/>
            <p:cNvSpPr txBox="1">
              <a:spLocks noChangeArrowheads="1"/>
            </p:cNvSpPr>
            <p:nvPr/>
          </p:nvSpPr>
          <p:spPr bwMode="auto">
            <a:xfrm>
              <a:off x="1066" y="1207"/>
              <a:ext cx="1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104160"/>
                </a:buClr>
                <a:buSzPct val="90000"/>
              </a:pPr>
              <a:r>
                <a:rPr lang="en-GB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GB" sz="20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0684" name="Freeform 7"/>
            <p:cNvSpPr>
              <a:spLocks/>
            </p:cNvSpPr>
            <p:nvPr/>
          </p:nvSpPr>
          <p:spPr bwMode="auto">
            <a:xfrm>
              <a:off x="1156" y="1480"/>
              <a:ext cx="2347" cy="2264"/>
            </a:xfrm>
            <a:custGeom>
              <a:avLst/>
              <a:gdLst>
                <a:gd name="T0" fmla="*/ 0 w 3235"/>
                <a:gd name="T1" fmla="*/ 0 h 3184"/>
                <a:gd name="T2" fmla="*/ 0 w 3235"/>
                <a:gd name="T3" fmla="*/ 1609 h 3184"/>
                <a:gd name="T4" fmla="*/ 1702 w 3235"/>
                <a:gd name="T5" fmla="*/ 1609 h 3184"/>
                <a:gd name="T6" fmla="*/ 0 60000 65536"/>
                <a:gd name="T7" fmla="*/ 0 60000 65536"/>
                <a:gd name="T8" fmla="*/ 0 60000 65536"/>
                <a:gd name="T9" fmla="*/ 0 w 3235"/>
                <a:gd name="T10" fmla="*/ 0 h 3184"/>
                <a:gd name="T11" fmla="*/ 3235 w 3235"/>
                <a:gd name="T12" fmla="*/ 3184 h 3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35" h="3184">
                  <a:moveTo>
                    <a:pt x="0" y="0"/>
                  </a:moveTo>
                  <a:lnTo>
                    <a:pt x="0" y="3183"/>
                  </a:lnTo>
                  <a:lnTo>
                    <a:pt x="3234" y="318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1" name="Group 10"/>
          <p:cNvGrpSpPr>
            <a:grpSpLocks/>
          </p:cNvGrpSpPr>
          <p:nvPr/>
        </p:nvGrpSpPr>
        <p:grpSpPr bwMode="auto">
          <a:xfrm>
            <a:off x="1924050" y="3105150"/>
            <a:ext cx="2149475" cy="2043113"/>
            <a:chOff x="1371" y="1601"/>
            <a:chExt cx="1959" cy="1862"/>
          </a:xfrm>
        </p:grpSpPr>
        <p:sp>
          <p:nvSpPr>
            <p:cNvPr id="70680" name="Freeform 11"/>
            <p:cNvSpPr>
              <a:spLocks/>
            </p:cNvSpPr>
            <p:nvPr/>
          </p:nvSpPr>
          <p:spPr bwMode="auto">
            <a:xfrm>
              <a:off x="1371" y="1601"/>
              <a:ext cx="477" cy="1373"/>
            </a:xfrm>
            <a:custGeom>
              <a:avLst/>
              <a:gdLst>
                <a:gd name="T0" fmla="*/ 1 w 525"/>
                <a:gd name="T1" fmla="*/ 14 h 1556"/>
                <a:gd name="T2" fmla="*/ 3 w 525"/>
                <a:gd name="T3" fmla="*/ 34 h 1556"/>
                <a:gd name="T4" fmla="*/ 5 w 525"/>
                <a:gd name="T5" fmla="*/ 45 h 1556"/>
                <a:gd name="T6" fmla="*/ 5 w 525"/>
                <a:gd name="T7" fmla="*/ 52 h 1556"/>
                <a:gd name="T8" fmla="*/ 5 w 525"/>
                <a:gd name="T9" fmla="*/ 56 h 1556"/>
                <a:gd name="T10" fmla="*/ 5 w 525"/>
                <a:gd name="T11" fmla="*/ 58 h 1556"/>
                <a:gd name="T12" fmla="*/ 5 w 525"/>
                <a:gd name="T13" fmla="*/ 63 h 1556"/>
                <a:gd name="T14" fmla="*/ 6 w 525"/>
                <a:gd name="T15" fmla="*/ 71 h 1556"/>
                <a:gd name="T16" fmla="*/ 9 w 525"/>
                <a:gd name="T17" fmla="*/ 86 h 1556"/>
                <a:gd name="T18" fmla="*/ 13 w 525"/>
                <a:gd name="T19" fmla="*/ 109 h 1556"/>
                <a:gd name="T20" fmla="*/ 19 w 525"/>
                <a:gd name="T21" fmla="*/ 141 h 1556"/>
                <a:gd name="T22" fmla="*/ 25 w 525"/>
                <a:gd name="T23" fmla="*/ 176 h 1556"/>
                <a:gd name="T24" fmla="*/ 35 w 525"/>
                <a:gd name="T25" fmla="*/ 215 h 1556"/>
                <a:gd name="T26" fmla="*/ 44 w 525"/>
                <a:gd name="T27" fmla="*/ 258 h 1556"/>
                <a:gd name="T28" fmla="*/ 53 w 525"/>
                <a:gd name="T29" fmla="*/ 300 h 1556"/>
                <a:gd name="T30" fmla="*/ 62 w 525"/>
                <a:gd name="T31" fmla="*/ 341 h 1556"/>
                <a:gd name="T32" fmla="*/ 73 w 525"/>
                <a:gd name="T33" fmla="*/ 380 h 1556"/>
                <a:gd name="T34" fmla="*/ 84 w 525"/>
                <a:gd name="T35" fmla="*/ 422 h 1556"/>
                <a:gd name="T36" fmla="*/ 95 w 525"/>
                <a:gd name="T37" fmla="*/ 467 h 1556"/>
                <a:gd name="T38" fmla="*/ 109 w 525"/>
                <a:gd name="T39" fmla="*/ 511 h 1556"/>
                <a:gd name="T40" fmla="*/ 123 w 525"/>
                <a:gd name="T41" fmla="*/ 554 h 1556"/>
                <a:gd name="T42" fmla="*/ 135 w 525"/>
                <a:gd name="T43" fmla="*/ 593 h 1556"/>
                <a:gd name="T44" fmla="*/ 148 w 525"/>
                <a:gd name="T45" fmla="*/ 628 h 1556"/>
                <a:gd name="T46" fmla="*/ 158 w 525"/>
                <a:gd name="T47" fmla="*/ 656 h 1556"/>
                <a:gd name="T48" fmla="*/ 168 w 525"/>
                <a:gd name="T49" fmla="*/ 677 h 1556"/>
                <a:gd name="T50" fmla="*/ 180 w 525"/>
                <a:gd name="T51" fmla="*/ 702 h 1556"/>
                <a:gd name="T52" fmla="*/ 194 w 525"/>
                <a:gd name="T53" fmla="*/ 732 h 1556"/>
                <a:gd name="T54" fmla="*/ 209 w 525"/>
                <a:gd name="T55" fmla="*/ 763 h 1556"/>
                <a:gd name="T56" fmla="*/ 224 w 525"/>
                <a:gd name="T57" fmla="*/ 797 h 1556"/>
                <a:gd name="T58" fmla="*/ 239 w 525"/>
                <a:gd name="T59" fmla="*/ 829 h 1556"/>
                <a:gd name="T60" fmla="*/ 253 w 525"/>
                <a:gd name="T61" fmla="*/ 862 h 1556"/>
                <a:gd name="T62" fmla="*/ 268 w 525"/>
                <a:gd name="T63" fmla="*/ 890 h 1556"/>
                <a:gd name="T64" fmla="*/ 281 w 525"/>
                <a:gd name="T65" fmla="*/ 917 h 1556"/>
                <a:gd name="T66" fmla="*/ 294 w 525"/>
                <a:gd name="T67" fmla="*/ 947 h 1556"/>
                <a:gd name="T68" fmla="*/ 311 w 525"/>
                <a:gd name="T69" fmla="*/ 977 h 1556"/>
                <a:gd name="T70" fmla="*/ 326 w 525"/>
                <a:gd name="T71" fmla="*/ 1009 h 1556"/>
                <a:gd name="T72" fmla="*/ 341 w 525"/>
                <a:gd name="T73" fmla="*/ 1040 h 1556"/>
                <a:gd name="T74" fmla="*/ 356 w 525"/>
                <a:gd name="T75" fmla="*/ 1069 h 1556"/>
                <a:gd name="T76" fmla="*/ 370 w 525"/>
                <a:gd name="T77" fmla="*/ 1095 h 1556"/>
                <a:gd name="T78" fmla="*/ 381 w 525"/>
                <a:gd name="T79" fmla="*/ 1116 h 1556"/>
                <a:gd name="T80" fmla="*/ 389 w 525"/>
                <a:gd name="T81" fmla="*/ 1133 h 1556"/>
                <a:gd name="T82" fmla="*/ 393 w 525"/>
                <a:gd name="T83" fmla="*/ 1142 h 1556"/>
                <a:gd name="T84" fmla="*/ 396 w 525"/>
                <a:gd name="T85" fmla="*/ 1147 h 1556"/>
                <a:gd name="T86" fmla="*/ 399 w 525"/>
                <a:gd name="T87" fmla="*/ 1150 h 1556"/>
                <a:gd name="T88" fmla="*/ 402 w 525"/>
                <a:gd name="T89" fmla="*/ 1155 h 1556"/>
                <a:gd name="T90" fmla="*/ 404 w 525"/>
                <a:gd name="T91" fmla="*/ 1162 h 1556"/>
                <a:gd name="T92" fmla="*/ 412 w 525"/>
                <a:gd name="T93" fmla="*/ 1175 h 1556"/>
                <a:gd name="T94" fmla="*/ 423 w 525"/>
                <a:gd name="T95" fmla="*/ 1197 h 15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25"/>
                <a:gd name="T145" fmla="*/ 0 h 1556"/>
                <a:gd name="T146" fmla="*/ 525 w 525"/>
                <a:gd name="T147" fmla="*/ 1556 h 15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25" h="1556">
                  <a:moveTo>
                    <a:pt x="0" y="0"/>
                  </a:moveTo>
                  <a:lnTo>
                    <a:pt x="1" y="18"/>
                  </a:lnTo>
                  <a:lnTo>
                    <a:pt x="3" y="31"/>
                  </a:lnTo>
                  <a:lnTo>
                    <a:pt x="3" y="43"/>
                  </a:lnTo>
                  <a:lnTo>
                    <a:pt x="5" y="51"/>
                  </a:lnTo>
                  <a:lnTo>
                    <a:pt x="5" y="58"/>
                  </a:lnTo>
                  <a:lnTo>
                    <a:pt x="5" y="63"/>
                  </a:lnTo>
                  <a:lnTo>
                    <a:pt x="5" y="67"/>
                  </a:lnTo>
                  <a:lnTo>
                    <a:pt x="6" y="68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6" y="75"/>
                  </a:lnTo>
                  <a:lnTo>
                    <a:pt x="7" y="77"/>
                  </a:lnTo>
                  <a:lnTo>
                    <a:pt x="7" y="80"/>
                  </a:lnTo>
                  <a:lnTo>
                    <a:pt x="8" y="85"/>
                  </a:lnTo>
                  <a:lnTo>
                    <a:pt x="8" y="91"/>
                  </a:lnTo>
                  <a:lnTo>
                    <a:pt x="10" y="99"/>
                  </a:lnTo>
                  <a:lnTo>
                    <a:pt x="11" y="111"/>
                  </a:lnTo>
                  <a:lnTo>
                    <a:pt x="13" y="125"/>
                  </a:lnTo>
                  <a:lnTo>
                    <a:pt x="15" y="141"/>
                  </a:lnTo>
                  <a:lnTo>
                    <a:pt x="19" y="159"/>
                  </a:lnTo>
                  <a:lnTo>
                    <a:pt x="23" y="181"/>
                  </a:lnTo>
                  <a:lnTo>
                    <a:pt x="26" y="203"/>
                  </a:lnTo>
                  <a:lnTo>
                    <a:pt x="31" y="226"/>
                  </a:lnTo>
                  <a:lnTo>
                    <a:pt x="36" y="251"/>
                  </a:lnTo>
                  <a:lnTo>
                    <a:pt x="42" y="277"/>
                  </a:lnTo>
                  <a:lnTo>
                    <a:pt x="47" y="303"/>
                  </a:lnTo>
                  <a:lnTo>
                    <a:pt x="53" y="331"/>
                  </a:lnTo>
                  <a:lnTo>
                    <a:pt x="58" y="357"/>
                  </a:lnTo>
                  <a:lnTo>
                    <a:pt x="64" y="385"/>
                  </a:lnTo>
                  <a:lnTo>
                    <a:pt x="70" y="411"/>
                  </a:lnTo>
                  <a:lnTo>
                    <a:pt x="75" y="437"/>
                  </a:lnTo>
                  <a:lnTo>
                    <a:pt x="82" y="461"/>
                  </a:lnTo>
                  <a:lnTo>
                    <a:pt x="88" y="488"/>
                  </a:lnTo>
                  <a:lnTo>
                    <a:pt x="94" y="514"/>
                  </a:lnTo>
                  <a:lnTo>
                    <a:pt x="101" y="542"/>
                  </a:lnTo>
                  <a:lnTo>
                    <a:pt x="109" y="569"/>
                  </a:lnTo>
                  <a:lnTo>
                    <a:pt x="116" y="599"/>
                  </a:lnTo>
                  <a:lnTo>
                    <a:pt x="125" y="627"/>
                  </a:lnTo>
                  <a:lnTo>
                    <a:pt x="132" y="656"/>
                  </a:lnTo>
                  <a:lnTo>
                    <a:pt x="142" y="683"/>
                  </a:lnTo>
                  <a:lnTo>
                    <a:pt x="149" y="712"/>
                  </a:lnTo>
                  <a:lnTo>
                    <a:pt x="157" y="737"/>
                  </a:lnTo>
                  <a:lnTo>
                    <a:pt x="164" y="762"/>
                  </a:lnTo>
                  <a:lnTo>
                    <a:pt x="173" y="785"/>
                  </a:lnTo>
                  <a:lnTo>
                    <a:pt x="179" y="807"/>
                  </a:lnTo>
                  <a:lnTo>
                    <a:pt x="187" y="826"/>
                  </a:lnTo>
                  <a:lnTo>
                    <a:pt x="192" y="842"/>
                  </a:lnTo>
                  <a:lnTo>
                    <a:pt x="199" y="855"/>
                  </a:lnTo>
                  <a:lnTo>
                    <a:pt x="204" y="869"/>
                  </a:lnTo>
                  <a:lnTo>
                    <a:pt x="210" y="885"/>
                  </a:lnTo>
                  <a:lnTo>
                    <a:pt x="218" y="901"/>
                  </a:lnTo>
                  <a:lnTo>
                    <a:pt x="226" y="919"/>
                  </a:lnTo>
                  <a:lnTo>
                    <a:pt x="234" y="939"/>
                  </a:lnTo>
                  <a:lnTo>
                    <a:pt x="244" y="959"/>
                  </a:lnTo>
                  <a:lnTo>
                    <a:pt x="253" y="980"/>
                  </a:lnTo>
                  <a:lnTo>
                    <a:pt x="262" y="1001"/>
                  </a:lnTo>
                  <a:lnTo>
                    <a:pt x="271" y="1023"/>
                  </a:lnTo>
                  <a:lnTo>
                    <a:pt x="280" y="1044"/>
                  </a:lnTo>
                  <a:lnTo>
                    <a:pt x="290" y="1065"/>
                  </a:lnTo>
                  <a:lnTo>
                    <a:pt x="299" y="1086"/>
                  </a:lnTo>
                  <a:lnTo>
                    <a:pt x="307" y="1107"/>
                  </a:lnTo>
                  <a:lnTo>
                    <a:pt x="317" y="1126"/>
                  </a:lnTo>
                  <a:lnTo>
                    <a:pt x="325" y="1144"/>
                  </a:lnTo>
                  <a:lnTo>
                    <a:pt x="334" y="1160"/>
                  </a:lnTo>
                  <a:lnTo>
                    <a:pt x="340" y="1178"/>
                  </a:lnTo>
                  <a:lnTo>
                    <a:pt x="348" y="1196"/>
                  </a:lnTo>
                  <a:lnTo>
                    <a:pt x="357" y="1216"/>
                  </a:lnTo>
                  <a:lnTo>
                    <a:pt x="366" y="1235"/>
                  </a:lnTo>
                  <a:lnTo>
                    <a:pt x="376" y="1255"/>
                  </a:lnTo>
                  <a:lnTo>
                    <a:pt x="385" y="1275"/>
                  </a:lnTo>
                  <a:lnTo>
                    <a:pt x="395" y="1296"/>
                  </a:lnTo>
                  <a:lnTo>
                    <a:pt x="405" y="1315"/>
                  </a:lnTo>
                  <a:lnTo>
                    <a:pt x="413" y="1336"/>
                  </a:lnTo>
                  <a:lnTo>
                    <a:pt x="423" y="1354"/>
                  </a:lnTo>
                  <a:lnTo>
                    <a:pt x="431" y="1373"/>
                  </a:lnTo>
                  <a:lnTo>
                    <a:pt x="440" y="1390"/>
                  </a:lnTo>
                  <a:lnTo>
                    <a:pt x="448" y="1406"/>
                  </a:lnTo>
                  <a:lnTo>
                    <a:pt x="455" y="1421"/>
                  </a:lnTo>
                  <a:lnTo>
                    <a:pt x="461" y="1434"/>
                  </a:lnTo>
                  <a:lnTo>
                    <a:pt x="468" y="1444"/>
                  </a:lnTo>
                  <a:lnTo>
                    <a:pt x="471" y="1455"/>
                  </a:lnTo>
                  <a:lnTo>
                    <a:pt x="475" y="1462"/>
                  </a:lnTo>
                  <a:lnTo>
                    <a:pt x="477" y="1467"/>
                  </a:lnTo>
                  <a:lnTo>
                    <a:pt x="480" y="1470"/>
                  </a:lnTo>
                  <a:lnTo>
                    <a:pt x="480" y="1473"/>
                  </a:lnTo>
                  <a:lnTo>
                    <a:pt x="482" y="1475"/>
                  </a:lnTo>
                  <a:lnTo>
                    <a:pt x="483" y="1477"/>
                  </a:lnTo>
                  <a:lnTo>
                    <a:pt x="484" y="1479"/>
                  </a:lnTo>
                  <a:lnTo>
                    <a:pt x="486" y="1483"/>
                  </a:lnTo>
                  <a:lnTo>
                    <a:pt x="488" y="1487"/>
                  </a:lnTo>
                  <a:lnTo>
                    <a:pt x="490" y="1492"/>
                  </a:lnTo>
                  <a:lnTo>
                    <a:pt x="494" y="1499"/>
                  </a:lnTo>
                  <a:lnTo>
                    <a:pt x="500" y="1509"/>
                  </a:lnTo>
                  <a:lnTo>
                    <a:pt x="506" y="1521"/>
                  </a:lnTo>
                  <a:lnTo>
                    <a:pt x="513" y="1537"/>
                  </a:lnTo>
                  <a:lnTo>
                    <a:pt x="524" y="1555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Freeform 12"/>
            <p:cNvSpPr>
              <a:spLocks/>
            </p:cNvSpPr>
            <p:nvPr/>
          </p:nvSpPr>
          <p:spPr bwMode="auto">
            <a:xfrm>
              <a:off x="1847" y="2978"/>
              <a:ext cx="1483" cy="485"/>
            </a:xfrm>
            <a:custGeom>
              <a:avLst/>
              <a:gdLst>
                <a:gd name="T0" fmla="*/ 1332 w 1631"/>
                <a:gd name="T1" fmla="*/ 425 h 550"/>
                <a:gd name="T2" fmla="*/ 1309 w 1631"/>
                <a:gd name="T3" fmla="*/ 424 h 550"/>
                <a:gd name="T4" fmla="*/ 1297 w 1631"/>
                <a:gd name="T5" fmla="*/ 422 h 550"/>
                <a:gd name="T6" fmla="*/ 1289 w 1631"/>
                <a:gd name="T7" fmla="*/ 422 h 550"/>
                <a:gd name="T8" fmla="*/ 1285 w 1631"/>
                <a:gd name="T9" fmla="*/ 420 h 550"/>
                <a:gd name="T10" fmla="*/ 1281 w 1631"/>
                <a:gd name="T11" fmla="*/ 420 h 550"/>
                <a:gd name="T12" fmla="*/ 1277 w 1631"/>
                <a:gd name="T13" fmla="*/ 419 h 550"/>
                <a:gd name="T14" fmla="*/ 1267 w 1631"/>
                <a:gd name="T15" fmla="*/ 418 h 550"/>
                <a:gd name="T16" fmla="*/ 1250 w 1631"/>
                <a:gd name="T17" fmla="*/ 415 h 550"/>
                <a:gd name="T18" fmla="*/ 1224 w 1631"/>
                <a:gd name="T19" fmla="*/ 411 h 550"/>
                <a:gd name="T20" fmla="*/ 1189 w 1631"/>
                <a:gd name="T21" fmla="*/ 405 h 550"/>
                <a:gd name="T22" fmla="*/ 1149 w 1631"/>
                <a:gd name="T23" fmla="*/ 398 h 550"/>
                <a:gd name="T24" fmla="*/ 1106 w 1631"/>
                <a:gd name="T25" fmla="*/ 389 h 550"/>
                <a:gd name="T26" fmla="*/ 1059 w 1631"/>
                <a:gd name="T27" fmla="*/ 379 h 550"/>
                <a:gd name="T28" fmla="*/ 1012 w 1631"/>
                <a:gd name="T29" fmla="*/ 369 h 550"/>
                <a:gd name="T30" fmla="*/ 966 w 1631"/>
                <a:gd name="T31" fmla="*/ 359 h 550"/>
                <a:gd name="T32" fmla="*/ 921 w 1631"/>
                <a:gd name="T33" fmla="*/ 349 h 550"/>
                <a:gd name="T34" fmla="*/ 875 w 1631"/>
                <a:gd name="T35" fmla="*/ 338 h 550"/>
                <a:gd name="T36" fmla="*/ 825 w 1631"/>
                <a:gd name="T37" fmla="*/ 325 h 550"/>
                <a:gd name="T38" fmla="*/ 776 w 1631"/>
                <a:gd name="T39" fmla="*/ 312 h 550"/>
                <a:gd name="T40" fmla="*/ 727 w 1631"/>
                <a:gd name="T41" fmla="*/ 299 h 550"/>
                <a:gd name="T42" fmla="*/ 683 w 1631"/>
                <a:gd name="T43" fmla="*/ 287 h 550"/>
                <a:gd name="T44" fmla="*/ 644 w 1631"/>
                <a:gd name="T45" fmla="*/ 273 h 550"/>
                <a:gd name="T46" fmla="*/ 614 w 1631"/>
                <a:gd name="T47" fmla="*/ 262 h 550"/>
                <a:gd name="T48" fmla="*/ 590 w 1631"/>
                <a:gd name="T49" fmla="*/ 253 h 550"/>
                <a:gd name="T50" fmla="*/ 562 w 1631"/>
                <a:gd name="T51" fmla="*/ 243 h 550"/>
                <a:gd name="T52" fmla="*/ 531 w 1631"/>
                <a:gd name="T53" fmla="*/ 229 h 550"/>
                <a:gd name="T54" fmla="*/ 496 w 1631"/>
                <a:gd name="T55" fmla="*/ 215 h 550"/>
                <a:gd name="T56" fmla="*/ 459 w 1631"/>
                <a:gd name="T57" fmla="*/ 200 h 550"/>
                <a:gd name="T58" fmla="*/ 422 w 1631"/>
                <a:gd name="T59" fmla="*/ 186 h 550"/>
                <a:gd name="T60" fmla="*/ 386 w 1631"/>
                <a:gd name="T61" fmla="*/ 172 h 550"/>
                <a:gd name="T62" fmla="*/ 354 w 1631"/>
                <a:gd name="T63" fmla="*/ 158 h 550"/>
                <a:gd name="T64" fmla="*/ 324 w 1631"/>
                <a:gd name="T65" fmla="*/ 145 h 550"/>
                <a:gd name="T66" fmla="*/ 293 w 1631"/>
                <a:gd name="T67" fmla="*/ 131 h 550"/>
                <a:gd name="T68" fmla="*/ 258 w 1631"/>
                <a:gd name="T69" fmla="*/ 117 h 550"/>
                <a:gd name="T70" fmla="*/ 224 w 1631"/>
                <a:gd name="T71" fmla="*/ 102 h 550"/>
                <a:gd name="T72" fmla="*/ 190 w 1631"/>
                <a:gd name="T73" fmla="*/ 88 h 550"/>
                <a:gd name="T74" fmla="*/ 157 w 1631"/>
                <a:gd name="T75" fmla="*/ 74 h 550"/>
                <a:gd name="T76" fmla="*/ 127 w 1631"/>
                <a:gd name="T77" fmla="*/ 61 h 550"/>
                <a:gd name="T78" fmla="*/ 105 w 1631"/>
                <a:gd name="T79" fmla="*/ 50 h 550"/>
                <a:gd name="T80" fmla="*/ 86 w 1631"/>
                <a:gd name="T81" fmla="*/ 42 h 550"/>
                <a:gd name="T82" fmla="*/ 76 w 1631"/>
                <a:gd name="T83" fmla="*/ 37 h 550"/>
                <a:gd name="T84" fmla="*/ 70 w 1631"/>
                <a:gd name="T85" fmla="*/ 35 h 550"/>
                <a:gd name="T86" fmla="*/ 66 w 1631"/>
                <a:gd name="T87" fmla="*/ 33 h 550"/>
                <a:gd name="T88" fmla="*/ 62 w 1631"/>
                <a:gd name="T89" fmla="*/ 30 h 550"/>
                <a:gd name="T90" fmla="*/ 53 w 1631"/>
                <a:gd name="T91" fmla="*/ 27 h 550"/>
                <a:gd name="T92" fmla="*/ 39 w 1631"/>
                <a:gd name="T93" fmla="*/ 19 h 550"/>
                <a:gd name="T94" fmla="*/ 15 w 1631"/>
                <a:gd name="T95" fmla="*/ 9 h 5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31"/>
                <a:gd name="T145" fmla="*/ 0 h 550"/>
                <a:gd name="T146" fmla="*/ 1631 w 1631"/>
                <a:gd name="T147" fmla="*/ 550 h 5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31" h="550">
                  <a:moveTo>
                    <a:pt x="1630" y="549"/>
                  </a:moveTo>
                  <a:lnTo>
                    <a:pt x="1611" y="547"/>
                  </a:lnTo>
                  <a:lnTo>
                    <a:pt x="1596" y="546"/>
                  </a:lnTo>
                  <a:lnTo>
                    <a:pt x="1584" y="545"/>
                  </a:lnTo>
                  <a:lnTo>
                    <a:pt x="1575" y="543"/>
                  </a:lnTo>
                  <a:lnTo>
                    <a:pt x="1568" y="543"/>
                  </a:lnTo>
                  <a:lnTo>
                    <a:pt x="1563" y="542"/>
                  </a:lnTo>
                  <a:lnTo>
                    <a:pt x="1559" y="542"/>
                  </a:lnTo>
                  <a:lnTo>
                    <a:pt x="1557" y="540"/>
                  </a:lnTo>
                  <a:lnTo>
                    <a:pt x="1554" y="540"/>
                  </a:lnTo>
                  <a:lnTo>
                    <a:pt x="1552" y="540"/>
                  </a:lnTo>
                  <a:lnTo>
                    <a:pt x="1550" y="540"/>
                  </a:lnTo>
                  <a:lnTo>
                    <a:pt x="1548" y="539"/>
                  </a:lnTo>
                  <a:lnTo>
                    <a:pt x="1544" y="539"/>
                  </a:lnTo>
                  <a:lnTo>
                    <a:pt x="1539" y="537"/>
                  </a:lnTo>
                  <a:lnTo>
                    <a:pt x="1532" y="537"/>
                  </a:lnTo>
                  <a:lnTo>
                    <a:pt x="1524" y="535"/>
                  </a:lnTo>
                  <a:lnTo>
                    <a:pt x="1512" y="534"/>
                  </a:lnTo>
                  <a:lnTo>
                    <a:pt x="1497" y="532"/>
                  </a:lnTo>
                  <a:lnTo>
                    <a:pt x="1480" y="529"/>
                  </a:lnTo>
                  <a:lnTo>
                    <a:pt x="1461" y="525"/>
                  </a:lnTo>
                  <a:lnTo>
                    <a:pt x="1439" y="521"/>
                  </a:lnTo>
                  <a:lnTo>
                    <a:pt x="1416" y="517"/>
                  </a:lnTo>
                  <a:lnTo>
                    <a:pt x="1390" y="511"/>
                  </a:lnTo>
                  <a:lnTo>
                    <a:pt x="1365" y="506"/>
                  </a:lnTo>
                  <a:lnTo>
                    <a:pt x="1337" y="500"/>
                  </a:lnTo>
                  <a:lnTo>
                    <a:pt x="1310" y="494"/>
                  </a:lnTo>
                  <a:lnTo>
                    <a:pt x="1281" y="488"/>
                  </a:lnTo>
                  <a:lnTo>
                    <a:pt x="1253" y="481"/>
                  </a:lnTo>
                  <a:lnTo>
                    <a:pt x="1224" y="475"/>
                  </a:lnTo>
                  <a:lnTo>
                    <a:pt x="1195" y="468"/>
                  </a:lnTo>
                  <a:lnTo>
                    <a:pt x="1168" y="462"/>
                  </a:lnTo>
                  <a:lnTo>
                    <a:pt x="1142" y="455"/>
                  </a:lnTo>
                  <a:lnTo>
                    <a:pt x="1114" y="449"/>
                  </a:lnTo>
                  <a:lnTo>
                    <a:pt x="1087" y="441"/>
                  </a:lnTo>
                  <a:lnTo>
                    <a:pt x="1058" y="434"/>
                  </a:lnTo>
                  <a:lnTo>
                    <a:pt x="1029" y="426"/>
                  </a:lnTo>
                  <a:lnTo>
                    <a:pt x="998" y="418"/>
                  </a:lnTo>
                  <a:lnTo>
                    <a:pt x="968" y="410"/>
                  </a:lnTo>
                  <a:lnTo>
                    <a:pt x="938" y="401"/>
                  </a:lnTo>
                  <a:lnTo>
                    <a:pt x="909" y="391"/>
                  </a:lnTo>
                  <a:lnTo>
                    <a:pt x="880" y="384"/>
                  </a:lnTo>
                  <a:lnTo>
                    <a:pt x="852" y="375"/>
                  </a:lnTo>
                  <a:lnTo>
                    <a:pt x="826" y="368"/>
                  </a:lnTo>
                  <a:lnTo>
                    <a:pt x="802" y="359"/>
                  </a:lnTo>
                  <a:lnTo>
                    <a:pt x="779" y="351"/>
                  </a:lnTo>
                  <a:lnTo>
                    <a:pt x="760" y="343"/>
                  </a:lnTo>
                  <a:lnTo>
                    <a:pt x="742" y="337"/>
                  </a:lnTo>
                  <a:lnTo>
                    <a:pt x="729" y="330"/>
                  </a:lnTo>
                  <a:lnTo>
                    <a:pt x="714" y="325"/>
                  </a:lnTo>
                  <a:lnTo>
                    <a:pt x="699" y="319"/>
                  </a:lnTo>
                  <a:lnTo>
                    <a:pt x="680" y="312"/>
                  </a:lnTo>
                  <a:lnTo>
                    <a:pt x="662" y="303"/>
                  </a:lnTo>
                  <a:lnTo>
                    <a:pt x="642" y="295"/>
                  </a:lnTo>
                  <a:lnTo>
                    <a:pt x="621" y="286"/>
                  </a:lnTo>
                  <a:lnTo>
                    <a:pt x="600" y="277"/>
                  </a:lnTo>
                  <a:lnTo>
                    <a:pt x="578" y="267"/>
                  </a:lnTo>
                  <a:lnTo>
                    <a:pt x="555" y="257"/>
                  </a:lnTo>
                  <a:lnTo>
                    <a:pt x="533" y="248"/>
                  </a:lnTo>
                  <a:lnTo>
                    <a:pt x="510" y="239"/>
                  </a:lnTo>
                  <a:lnTo>
                    <a:pt x="489" y="229"/>
                  </a:lnTo>
                  <a:lnTo>
                    <a:pt x="467" y="221"/>
                  </a:lnTo>
                  <a:lnTo>
                    <a:pt x="447" y="211"/>
                  </a:lnTo>
                  <a:lnTo>
                    <a:pt x="428" y="203"/>
                  </a:lnTo>
                  <a:lnTo>
                    <a:pt x="411" y="194"/>
                  </a:lnTo>
                  <a:lnTo>
                    <a:pt x="392" y="186"/>
                  </a:lnTo>
                  <a:lnTo>
                    <a:pt x="374" y="178"/>
                  </a:lnTo>
                  <a:lnTo>
                    <a:pt x="354" y="169"/>
                  </a:lnTo>
                  <a:lnTo>
                    <a:pt x="334" y="160"/>
                  </a:lnTo>
                  <a:lnTo>
                    <a:pt x="312" y="151"/>
                  </a:lnTo>
                  <a:lnTo>
                    <a:pt x="292" y="141"/>
                  </a:lnTo>
                  <a:lnTo>
                    <a:pt x="271" y="132"/>
                  </a:lnTo>
                  <a:lnTo>
                    <a:pt x="251" y="121"/>
                  </a:lnTo>
                  <a:lnTo>
                    <a:pt x="230" y="113"/>
                  </a:lnTo>
                  <a:lnTo>
                    <a:pt x="210" y="103"/>
                  </a:lnTo>
                  <a:lnTo>
                    <a:pt x="190" y="95"/>
                  </a:lnTo>
                  <a:lnTo>
                    <a:pt x="172" y="86"/>
                  </a:lnTo>
                  <a:lnTo>
                    <a:pt x="154" y="78"/>
                  </a:lnTo>
                  <a:lnTo>
                    <a:pt x="140" y="71"/>
                  </a:lnTo>
                  <a:lnTo>
                    <a:pt x="126" y="65"/>
                  </a:lnTo>
                  <a:lnTo>
                    <a:pt x="115" y="58"/>
                  </a:lnTo>
                  <a:lnTo>
                    <a:pt x="104" y="54"/>
                  </a:lnTo>
                  <a:lnTo>
                    <a:pt x="97" y="50"/>
                  </a:lnTo>
                  <a:lnTo>
                    <a:pt x="92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3" y="43"/>
                  </a:lnTo>
                  <a:lnTo>
                    <a:pt x="80" y="42"/>
                  </a:lnTo>
                  <a:lnTo>
                    <a:pt x="78" y="40"/>
                  </a:lnTo>
                  <a:lnTo>
                    <a:pt x="75" y="39"/>
                  </a:lnTo>
                  <a:lnTo>
                    <a:pt x="70" y="37"/>
                  </a:lnTo>
                  <a:lnTo>
                    <a:pt x="64" y="35"/>
                  </a:lnTo>
                  <a:lnTo>
                    <a:pt x="57" y="30"/>
                  </a:lnTo>
                  <a:lnTo>
                    <a:pt x="47" y="25"/>
                  </a:lnTo>
                  <a:lnTo>
                    <a:pt x="35" y="19"/>
                  </a:lnTo>
                  <a:lnTo>
                    <a:pt x="18" y="11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2" name="Group 13"/>
          <p:cNvGrpSpPr>
            <a:grpSpLocks/>
          </p:cNvGrpSpPr>
          <p:nvPr/>
        </p:nvGrpSpPr>
        <p:grpSpPr bwMode="auto">
          <a:xfrm>
            <a:off x="2871788" y="2000250"/>
            <a:ext cx="2676525" cy="2543175"/>
            <a:chOff x="1870" y="1156"/>
            <a:chExt cx="2683" cy="2627"/>
          </a:xfrm>
        </p:grpSpPr>
        <p:sp>
          <p:nvSpPr>
            <p:cNvPr id="70678" name="Freeform 14"/>
            <p:cNvSpPr>
              <a:spLocks/>
            </p:cNvSpPr>
            <p:nvPr/>
          </p:nvSpPr>
          <p:spPr bwMode="auto">
            <a:xfrm>
              <a:off x="1870" y="1156"/>
              <a:ext cx="652" cy="1937"/>
            </a:xfrm>
            <a:custGeom>
              <a:avLst/>
              <a:gdLst>
                <a:gd name="T0" fmla="*/ 1 w 653"/>
                <a:gd name="T1" fmla="*/ 22 h 1937"/>
                <a:gd name="T2" fmla="*/ 4 w 653"/>
                <a:gd name="T3" fmla="*/ 54 h 1937"/>
                <a:gd name="T4" fmla="*/ 6 w 653"/>
                <a:gd name="T5" fmla="*/ 72 h 1937"/>
                <a:gd name="T6" fmla="*/ 7 w 653"/>
                <a:gd name="T7" fmla="*/ 83 h 1937"/>
                <a:gd name="T8" fmla="*/ 9 w 653"/>
                <a:gd name="T9" fmla="*/ 90 h 1937"/>
                <a:gd name="T10" fmla="*/ 9 w 653"/>
                <a:gd name="T11" fmla="*/ 94 h 1937"/>
                <a:gd name="T12" fmla="*/ 10 w 653"/>
                <a:gd name="T13" fmla="*/ 101 h 1937"/>
                <a:gd name="T14" fmla="*/ 12 w 653"/>
                <a:gd name="T15" fmla="*/ 115 h 1937"/>
                <a:gd name="T16" fmla="*/ 15 w 653"/>
                <a:gd name="T17" fmla="*/ 139 h 1937"/>
                <a:gd name="T18" fmla="*/ 20 w 653"/>
                <a:gd name="T19" fmla="*/ 176 h 1937"/>
                <a:gd name="T20" fmla="*/ 28 w 653"/>
                <a:gd name="T21" fmla="*/ 225 h 1937"/>
                <a:gd name="T22" fmla="*/ 39 w 653"/>
                <a:gd name="T23" fmla="*/ 282 h 1937"/>
                <a:gd name="T24" fmla="*/ 52 w 653"/>
                <a:gd name="T25" fmla="*/ 345 h 1937"/>
                <a:gd name="T26" fmla="*/ 66 w 653"/>
                <a:gd name="T27" fmla="*/ 411 h 1937"/>
                <a:gd name="T28" fmla="*/ 80 w 653"/>
                <a:gd name="T29" fmla="*/ 478 h 1937"/>
                <a:gd name="T30" fmla="*/ 96 w 653"/>
                <a:gd name="T31" fmla="*/ 544 h 1937"/>
                <a:gd name="T32" fmla="*/ 110 w 653"/>
                <a:gd name="T33" fmla="*/ 607 h 1937"/>
                <a:gd name="T34" fmla="*/ 127 w 653"/>
                <a:gd name="T35" fmla="*/ 675 h 1937"/>
                <a:gd name="T36" fmla="*/ 146 w 653"/>
                <a:gd name="T37" fmla="*/ 745 h 1937"/>
                <a:gd name="T38" fmla="*/ 166 w 653"/>
                <a:gd name="T39" fmla="*/ 816 h 1937"/>
                <a:gd name="T40" fmla="*/ 186 w 653"/>
                <a:gd name="T41" fmla="*/ 885 h 1937"/>
                <a:gd name="T42" fmla="*/ 206 w 653"/>
                <a:gd name="T43" fmla="*/ 949 h 1937"/>
                <a:gd name="T44" fmla="*/ 225 w 653"/>
                <a:gd name="T45" fmla="*/ 1006 h 1937"/>
                <a:gd name="T46" fmla="*/ 242 w 653"/>
                <a:gd name="T47" fmla="*/ 1050 h 1937"/>
                <a:gd name="T48" fmla="*/ 256 w 653"/>
                <a:gd name="T49" fmla="*/ 1084 h 1937"/>
                <a:gd name="T50" fmla="*/ 272 w 653"/>
                <a:gd name="T51" fmla="*/ 1123 h 1937"/>
                <a:gd name="T52" fmla="*/ 292 w 653"/>
                <a:gd name="T53" fmla="*/ 1170 h 1937"/>
                <a:gd name="T54" fmla="*/ 314 w 653"/>
                <a:gd name="T55" fmla="*/ 1220 h 1937"/>
                <a:gd name="T56" fmla="*/ 336 w 653"/>
                <a:gd name="T57" fmla="*/ 1274 h 1937"/>
                <a:gd name="T58" fmla="*/ 359 w 653"/>
                <a:gd name="T59" fmla="*/ 1327 h 1937"/>
                <a:gd name="T60" fmla="*/ 382 w 653"/>
                <a:gd name="T61" fmla="*/ 1378 h 1937"/>
                <a:gd name="T62" fmla="*/ 403 w 653"/>
                <a:gd name="T63" fmla="*/ 1425 h 1937"/>
                <a:gd name="T64" fmla="*/ 423 w 653"/>
                <a:gd name="T65" fmla="*/ 1467 h 1937"/>
                <a:gd name="T66" fmla="*/ 444 w 653"/>
                <a:gd name="T67" fmla="*/ 1513 h 1937"/>
                <a:gd name="T68" fmla="*/ 466 w 653"/>
                <a:gd name="T69" fmla="*/ 1563 h 1937"/>
                <a:gd name="T70" fmla="*/ 490 w 653"/>
                <a:gd name="T71" fmla="*/ 1612 h 1937"/>
                <a:gd name="T72" fmla="*/ 514 w 653"/>
                <a:gd name="T73" fmla="*/ 1662 h 1937"/>
                <a:gd name="T74" fmla="*/ 535 w 653"/>
                <a:gd name="T75" fmla="*/ 1709 h 1937"/>
                <a:gd name="T76" fmla="*/ 555 w 653"/>
                <a:gd name="T77" fmla="*/ 1751 h 1937"/>
                <a:gd name="T78" fmla="*/ 572 w 653"/>
                <a:gd name="T79" fmla="*/ 1786 h 1937"/>
                <a:gd name="T80" fmla="*/ 585 w 653"/>
                <a:gd name="T81" fmla="*/ 1811 h 1937"/>
                <a:gd name="T82" fmla="*/ 593 w 653"/>
                <a:gd name="T83" fmla="*/ 1826 h 1937"/>
                <a:gd name="T84" fmla="*/ 596 w 653"/>
                <a:gd name="T85" fmla="*/ 1834 h 1937"/>
                <a:gd name="T86" fmla="*/ 600 w 653"/>
                <a:gd name="T87" fmla="*/ 1840 h 1937"/>
                <a:gd name="T88" fmla="*/ 603 w 653"/>
                <a:gd name="T89" fmla="*/ 1846 h 1937"/>
                <a:gd name="T90" fmla="*/ 609 w 653"/>
                <a:gd name="T91" fmla="*/ 1858 h 1937"/>
                <a:gd name="T92" fmla="*/ 620 w 653"/>
                <a:gd name="T93" fmla="*/ 1880 h 1937"/>
                <a:gd name="T94" fmla="*/ 638 w 653"/>
                <a:gd name="T95" fmla="*/ 1914 h 193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53"/>
                <a:gd name="T145" fmla="*/ 0 h 1937"/>
                <a:gd name="T146" fmla="*/ 653 w 653"/>
                <a:gd name="T147" fmla="*/ 1937 h 19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53" h="1937">
                  <a:moveTo>
                    <a:pt x="0" y="0"/>
                  </a:moveTo>
                  <a:lnTo>
                    <a:pt x="1" y="22"/>
                  </a:lnTo>
                  <a:lnTo>
                    <a:pt x="3" y="39"/>
                  </a:lnTo>
                  <a:lnTo>
                    <a:pt x="4" y="54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7" y="79"/>
                  </a:lnTo>
                  <a:lnTo>
                    <a:pt x="7" y="83"/>
                  </a:lnTo>
                  <a:lnTo>
                    <a:pt x="9" y="86"/>
                  </a:lnTo>
                  <a:lnTo>
                    <a:pt x="9" y="90"/>
                  </a:lnTo>
                  <a:lnTo>
                    <a:pt x="9" y="91"/>
                  </a:lnTo>
                  <a:lnTo>
                    <a:pt x="9" y="94"/>
                  </a:lnTo>
                  <a:lnTo>
                    <a:pt x="10" y="96"/>
                  </a:lnTo>
                  <a:lnTo>
                    <a:pt x="10" y="101"/>
                  </a:lnTo>
                  <a:lnTo>
                    <a:pt x="11" y="107"/>
                  </a:lnTo>
                  <a:lnTo>
                    <a:pt x="12" y="115"/>
                  </a:lnTo>
                  <a:lnTo>
                    <a:pt x="14" y="124"/>
                  </a:lnTo>
                  <a:lnTo>
                    <a:pt x="15" y="139"/>
                  </a:lnTo>
                  <a:lnTo>
                    <a:pt x="17" y="156"/>
                  </a:lnTo>
                  <a:lnTo>
                    <a:pt x="20" y="176"/>
                  </a:lnTo>
                  <a:lnTo>
                    <a:pt x="24" y="199"/>
                  </a:lnTo>
                  <a:lnTo>
                    <a:pt x="28" y="225"/>
                  </a:lnTo>
                  <a:lnTo>
                    <a:pt x="34" y="252"/>
                  </a:lnTo>
                  <a:lnTo>
                    <a:pt x="39" y="282"/>
                  </a:lnTo>
                  <a:lnTo>
                    <a:pt x="46" y="312"/>
                  </a:lnTo>
                  <a:lnTo>
                    <a:pt x="52" y="345"/>
                  </a:lnTo>
                  <a:lnTo>
                    <a:pt x="58" y="378"/>
                  </a:lnTo>
                  <a:lnTo>
                    <a:pt x="66" y="411"/>
                  </a:lnTo>
                  <a:lnTo>
                    <a:pt x="73" y="444"/>
                  </a:lnTo>
                  <a:lnTo>
                    <a:pt x="80" y="478"/>
                  </a:lnTo>
                  <a:lnTo>
                    <a:pt x="88" y="511"/>
                  </a:lnTo>
                  <a:lnTo>
                    <a:pt x="96" y="544"/>
                  </a:lnTo>
                  <a:lnTo>
                    <a:pt x="103" y="574"/>
                  </a:lnTo>
                  <a:lnTo>
                    <a:pt x="110" y="607"/>
                  </a:lnTo>
                  <a:lnTo>
                    <a:pt x="118" y="640"/>
                  </a:lnTo>
                  <a:lnTo>
                    <a:pt x="127" y="675"/>
                  </a:lnTo>
                  <a:lnTo>
                    <a:pt x="136" y="709"/>
                  </a:lnTo>
                  <a:lnTo>
                    <a:pt x="146" y="745"/>
                  </a:lnTo>
                  <a:lnTo>
                    <a:pt x="156" y="780"/>
                  </a:lnTo>
                  <a:lnTo>
                    <a:pt x="166" y="816"/>
                  </a:lnTo>
                  <a:lnTo>
                    <a:pt x="177" y="851"/>
                  </a:lnTo>
                  <a:lnTo>
                    <a:pt x="186" y="885"/>
                  </a:lnTo>
                  <a:lnTo>
                    <a:pt x="197" y="918"/>
                  </a:lnTo>
                  <a:lnTo>
                    <a:pt x="206" y="949"/>
                  </a:lnTo>
                  <a:lnTo>
                    <a:pt x="217" y="978"/>
                  </a:lnTo>
                  <a:lnTo>
                    <a:pt x="225" y="1006"/>
                  </a:lnTo>
                  <a:lnTo>
                    <a:pt x="234" y="1029"/>
                  </a:lnTo>
                  <a:lnTo>
                    <a:pt x="242" y="1050"/>
                  </a:lnTo>
                  <a:lnTo>
                    <a:pt x="250" y="1066"/>
                  </a:lnTo>
                  <a:lnTo>
                    <a:pt x="256" y="1084"/>
                  </a:lnTo>
                  <a:lnTo>
                    <a:pt x="263" y="1102"/>
                  </a:lnTo>
                  <a:lnTo>
                    <a:pt x="272" y="1123"/>
                  </a:lnTo>
                  <a:lnTo>
                    <a:pt x="282" y="1145"/>
                  </a:lnTo>
                  <a:lnTo>
                    <a:pt x="292" y="1170"/>
                  </a:lnTo>
                  <a:lnTo>
                    <a:pt x="303" y="1194"/>
                  </a:lnTo>
                  <a:lnTo>
                    <a:pt x="314" y="1220"/>
                  </a:lnTo>
                  <a:lnTo>
                    <a:pt x="327" y="1246"/>
                  </a:lnTo>
                  <a:lnTo>
                    <a:pt x="338" y="1274"/>
                  </a:lnTo>
                  <a:lnTo>
                    <a:pt x="349" y="1300"/>
                  </a:lnTo>
                  <a:lnTo>
                    <a:pt x="361" y="1327"/>
                  </a:lnTo>
                  <a:lnTo>
                    <a:pt x="373" y="1352"/>
                  </a:lnTo>
                  <a:lnTo>
                    <a:pt x="384" y="1378"/>
                  </a:lnTo>
                  <a:lnTo>
                    <a:pt x="395" y="1402"/>
                  </a:lnTo>
                  <a:lnTo>
                    <a:pt x="405" y="1425"/>
                  </a:lnTo>
                  <a:lnTo>
                    <a:pt x="416" y="1445"/>
                  </a:lnTo>
                  <a:lnTo>
                    <a:pt x="425" y="1467"/>
                  </a:lnTo>
                  <a:lnTo>
                    <a:pt x="435" y="1489"/>
                  </a:lnTo>
                  <a:lnTo>
                    <a:pt x="446" y="1513"/>
                  </a:lnTo>
                  <a:lnTo>
                    <a:pt x="457" y="1536"/>
                  </a:lnTo>
                  <a:lnTo>
                    <a:pt x="468" y="1563"/>
                  </a:lnTo>
                  <a:lnTo>
                    <a:pt x="480" y="1587"/>
                  </a:lnTo>
                  <a:lnTo>
                    <a:pt x="492" y="1612"/>
                  </a:lnTo>
                  <a:lnTo>
                    <a:pt x="505" y="1637"/>
                  </a:lnTo>
                  <a:lnTo>
                    <a:pt x="516" y="1662"/>
                  </a:lnTo>
                  <a:lnTo>
                    <a:pt x="527" y="1686"/>
                  </a:lnTo>
                  <a:lnTo>
                    <a:pt x="537" y="1709"/>
                  </a:lnTo>
                  <a:lnTo>
                    <a:pt x="548" y="1730"/>
                  </a:lnTo>
                  <a:lnTo>
                    <a:pt x="557" y="1751"/>
                  </a:lnTo>
                  <a:lnTo>
                    <a:pt x="566" y="1769"/>
                  </a:lnTo>
                  <a:lnTo>
                    <a:pt x="574" y="1786"/>
                  </a:lnTo>
                  <a:lnTo>
                    <a:pt x="582" y="1798"/>
                  </a:lnTo>
                  <a:lnTo>
                    <a:pt x="587" y="1811"/>
                  </a:lnTo>
                  <a:lnTo>
                    <a:pt x="592" y="1819"/>
                  </a:lnTo>
                  <a:lnTo>
                    <a:pt x="595" y="1826"/>
                  </a:lnTo>
                  <a:lnTo>
                    <a:pt x="598" y="1830"/>
                  </a:lnTo>
                  <a:lnTo>
                    <a:pt x="598" y="1834"/>
                  </a:lnTo>
                  <a:lnTo>
                    <a:pt x="600" y="1837"/>
                  </a:lnTo>
                  <a:lnTo>
                    <a:pt x="602" y="1840"/>
                  </a:lnTo>
                  <a:lnTo>
                    <a:pt x="604" y="1842"/>
                  </a:lnTo>
                  <a:lnTo>
                    <a:pt x="605" y="1846"/>
                  </a:lnTo>
                  <a:lnTo>
                    <a:pt x="608" y="1852"/>
                  </a:lnTo>
                  <a:lnTo>
                    <a:pt x="611" y="1858"/>
                  </a:lnTo>
                  <a:lnTo>
                    <a:pt x="616" y="1867"/>
                  </a:lnTo>
                  <a:lnTo>
                    <a:pt x="622" y="1880"/>
                  </a:lnTo>
                  <a:lnTo>
                    <a:pt x="630" y="1895"/>
                  </a:lnTo>
                  <a:lnTo>
                    <a:pt x="640" y="1914"/>
                  </a:lnTo>
                  <a:lnTo>
                    <a:pt x="652" y="1936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Freeform 15"/>
            <p:cNvSpPr>
              <a:spLocks/>
            </p:cNvSpPr>
            <p:nvPr/>
          </p:nvSpPr>
          <p:spPr bwMode="auto">
            <a:xfrm>
              <a:off x="2522" y="3099"/>
              <a:ext cx="2031" cy="684"/>
            </a:xfrm>
            <a:custGeom>
              <a:avLst/>
              <a:gdLst>
                <a:gd name="T0" fmla="*/ 2008 w 2031"/>
                <a:gd name="T1" fmla="*/ 683 h 683"/>
                <a:gd name="T2" fmla="*/ 1974 w 2031"/>
                <a:gd name="T3" fmla="*/ 679 h 683"/>
                <a:gd name="T4" fmla="*/ 1954 w 2031"/>
                <a:gd name="T5" fmla="*/ 677 h 683"/>
                <a:gd name="T6" fmla="*/ 1943 w 2031"/>
                <a:gd name="T7" fmla="*/ 675 h 683"/>
                <a:gd name="T8" fmla="*/ 1936 w 2031"/>
                <a:gd name="T9" fmla="*/ 673 h 683"/>
                <a:gd name="T10" fmla="*/ 1931 w 2031"/>
                <a:gd name="T11" fmla="*/ 673 h 683"/>
                <a:gd name="T12" fmla="*/ 1923 w 2031"/>
                <a:gd name="T13" fmla="*/ 672 h 683"/>
                <a:gd name="T14" fmla="*/ 1909 w 2031"/>
                <a:gd name="T15" fmla="*/ 670 h 683"/>
                <a:gd name="T16" fmla="*/ 1884 w 2031"/>
                <a:gd name="T17" fmla="*/ 666 h 683"/>
                <a:gd name="T18" fmla="*/ 1844 w 2031"/>
                <a:gd name="T19" fmla="*/ 660 h 683"/>
                <a:gd name="T20" fmla="*/ 1793 w 2031"/>
                <a:gd name="T21" fmla="*/ 650 h 683"/>
                <a:gd name="T22" fmla="*/ 1733 w 2031"/>
                <a:gd name="T23" fmla="*/ 638 h 683"/>
                <a:gd name="T24" fmla="*/ 1666 w 2031"/>
                <a:gd name="T25" fmla="*/ 624 h 683"/>
                <a:gd name="T26" fmla="*/ 1596 w 2031"/>
                <a:gd name="T27" fmla="*/ 608 h 683"/>
                <a:gd name="T28" fmla="*/ 1525 w 2031"/>
                <a:gd name="T29" fmla="*/ 592 h 683"/>
                <a:gd name="T30" fmla="*/ 1456 w 2031"/>
                <a:gd name="T31" fmla="*/ 576 h 683"/>
                <a:gd name="T32" fmla="*/ 1389 w 2031"/>
                <a:gd name="T33" fmla="*/ 559 h 683"/>
                <a:gd name="T34" fmla="*/ 1318 w 2031"/>
                <a:gd name="T35" fmla="*/ 541 h 683"/>
                <a:gd name="T36" fmla="*/ 1244 w 2031"/>
                <a:gd name="T37" fmla="*/ 521 h 683"/>
                <a:gd name="T38" fmla="*/ 1169 w 2031"/>
                <a:gd name="T39" fmla="*/ 499 h 683"/>
                <a:gd name="T40" fmla="*/ 1097 w 2031"/>
                <a:gd name="T41" fmla="*/ 478 h 683"/>
                <a:gd name="T42" fmla="*/ 1030 w 2031"/>
                <a:gd name="T43" fmla="*/ 457 h 683"/>
                <a:gd name="T44" fmla="*/ 972 w 2031"/>
                <a:gd name="T45" fmla="*/ 436 h 683"/>
                <a:gd name="T46" fmla="*/ 926 w 2031"/>
                <a:gd name="T47" fmla="*/ 419 h 683"/>
                <a:gd name="T48" fmla="*/ 891 w 2031"/>
                <a:gd name="T49" fmla="*/ 404 h 683"/>
                <a:gd name="T50" fmla="*/ 849 w 2031"/>
                <a:gd name="T51" fmla="*/ 388 h 683"/>
                <a:gd name="T52" fmla="*/ 801 w 2031"/>
                <a:gd name="T53" fmla="*/ 368 h 683"/>
                <a:gd name="T54" fmla="*/ 747 w 2031"/>
                <a:gd name="T55" fmla="*/ 345 h 683"/>
                <a:gd name="T56" fmla="*/ 692 w 2031"/>
                <a:gd name="T57" fmla="*/ 320 h 683"/>
                <a:gd name="T58" fmla="*/ 636 w 2031"/>
                <a:gd name="T59" fmla="*/ 296 h 683"/>
                <a:gd name="T60" fmla="*/ 583 w 2031"/>
                <a:gd name="T61" fmla="*/ 272 h 683"/>
                <a:gd name="T62" fmla="*/ 534 w 2031"/>
                <a:gd name="T63" fmla="*/ 251 h 683"/>
                <a:gd name="T64" fmla="*/ 490 w 2031"/>
                <a:gd name="T65" fmla="*/ 231 h 683"/>
                <a:gd name="T66" fmla="*/ 441 w 2031"/>
                <a:gd name="T67" fmla="*/ 210 h 683"/>
                <a:gd name="T68" fmla="*/ 391 w 2031"/>
                <a:gd name="T69" fmla="*/ 186 h 683"/>
                <a:gd name="T70" fmla="*/ 338 w 2031"/>
                <a:gd name="T71" fmla="*/ 163 h 683"/>
                <a:gd name="T72" fmla="*/ 286 w 2031"/>
                <a:gd name="T73" fmla="*/ 138 h 683"/>
                <a:gd name="T74" fmla="*/ 237 w 2031"/>
                <a:gd name="T75" fmla="*/ 116 h 683"/>
                <a:gd name="T76" fmla="*/ 194 w 2031"/>
                <a:gd name="T77" fmla="*/ 96 h 683"/>
                <a:gd name="T78" fmla="*/ 157 w 2031"/>
                <a:gd name="T79" fmla="*/ 78 h 683"/>
                <a:gd name="T80" fmla="*/ 130 w 2031"/>
                <a:gd name="T81" fmla="*/ 66 h 683"/>
                <a:gd name="T82" fmla="*/ 116 w 2031"/>
                <a:gd name="T83" fmla="*/ 58 h 683"/>
                <a:gd name="T84" fmla="*/ 107 w 2031"/>
                <a:gd name="T85" fmla="*/ 54 h 683"/>
                <a:gd name="T86" fmla="*/ 100 w 2031"/>
                <a:gd name="T87" fmla="*/ 50 h 683"/>
                <a:gd name="T88" fmla="*/ 94 w 2031"/>
                <a:gd name="T89" fmla="*/ 47 h 683"/>
                <a:gd name="T90" fmla="*/ 82 w 2031"/>
                <a:gd name="T91" fmla="*/ 42 h 683"/>
                <a:gd name="T92" fmla="*/ 59 w 2031"/>
                <a:gd name="T93" fmla="*/ 31 h 683"/>
                <a:gd name="T94" fmla="*/ 23 w 2031"/>
                <a:gd name="T95" fmla="*/ 13 h 6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31"/>
                <a:gd name="T145" fmla="*/ 0 h 683"/>
                <a:gd name="T146" fmla="*/ 2031 w 2031"/>
                <a:gd name="T147" fmla="*/ 683 h 6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31" h="683">
                  <a:moveTo>
                    <a:pt x="2030" y="682"/>
                  </a:moveTo>
                  <a:lnTo>
                    <a:pt x="2008" y="681"/>
                  </a:lnTo>
                  <a:lnTo>
                    <a:pt x="1989" y="678"/>
                  </a:lnTo>
                  <a:lnTo>
                    <a:pt x="1974" y="677"/>
                  </a:lnTo>
                  <a:lnTo>
                    <a:pt x="1963" y="675"/>
                  </a:lnTo>
                  <a:lnTo>
                    <a:pt x="1954" y="675"/>
                  </a:lnTo>
                  <a:lnTo>
                    <a:pt x="1948" y="673"/>
                  </a:lnTo>
                  <a:lnTo>
                    <a:pt x="1943" y="673"/>
                  </a:lnTo>
                  <a:lnTo>
                    <a:pt x="1940" y="671"/>
                  </a:lnTo>
                  <a:lnTo>
                    <a:pt x="1936" y="671"/>
                  </a:lnTo>
                  <a:lnTo>
                    <a:pt x="1934" y="671"/>
                  </a:lnTo>
                  <a:lnTo>
                    <a:pt x="1931" y="671"/>
                  </a:lnTo>
                  <a:lnTo>
                    <a:pt x="1928" y="670"/>
                  </a:lnTo>
                  <a:lnTo>
                    <a:pt x="1923" y="670"/>
                  </a:lnTo>
                  <a:lnTo>
                    <a:pt x="1917" y="669"/>
                  </a:lnTo>
                  <a:lnTo>
                    <a:pt x="1909" y="668"/>
                  </a:lnTo>
                  <a:lnTo>
                    <a:pt x="1899" y="666"/>
                  </a:lnTo>
                  <a:lnTo>
                    <a:pt x="1884" y="664"/>
                  </a:lnTo>
                  <a:lnTo>
                    <a:pt x="1866" y="662"/>
                  </a:lnTo>
                  <a:lnTo>
                    <a:pt x="1844" y="658"/>
                  </a:lnTo>
                  <a:lnTo>
                    <a:pt x="1820" y="653"/>
                  </a:lnTo>
                  <a:lnTo>
                    <a:pt x="1793" y="648"/>
                  </a:lnTo>
                  <a:lnTo>
                    <a:pt x="1764" y="642"/>
                  </a:lnTo>
                  <a:lnTo>
                    <a:pt x="1733" y="636"/>
                  </a:lnTo>
                  <a:lnTo>
                    <a:pt x="1701" y="628"/>
                  </a:lnTo>
                  <a:lnTo>
                    <a:pt x="1666" y="622"/>
                  </a:lnTo>
                  <a:lnTo>
                    <a:pt x="1631" y="614"/>
                  </a:lnTo>
                  <a:lnTo>
                    <a:pt x="1596" y="606"/>
                  </a:lnTo>
                  <a:lnTo>
                    <a:pt x="1561" y="598"/>
                  </a:lnTo>
                  <a:lnTo>
                    <a:pt x="1525" y="590"/>
                  </a:lnTo>
                  <a:lnTo>
                    <a:pt x="1490" y="582"/>
                  </a:lnTo>
                  <a:lnTo>
                    <a:pt x="1456" y="574"/>
                  </a:lnTo>
                  <a:lnTo>
                    <a:pt x="1423" y="565"/>
                  </a:lnTo>
                  <a:lnTo>
                    <a:pt x="1389" y="557"/>
                  </a:lnTo>
                  <a:lnTo>
                    <a:pt x="1355" y="548"/>
                  </a:lnTo>
                  <a:lnTo>
                    <a:pt x="1318" y="539"/>
                  </a:lnTo>
                  <a:lnTo>
                    <a:pt x="1282" y="528"/>
                  </a:lnTo>
                  <a:lnTo>
                    <a:pt x="1244" y="519"/>
                  </a:lnTo>
                  <a:lnTo>
                    <a:pt x="1207" y="508"/>
                  </a:lnTo>
                  <a:lnTo>
                    <a:pt x="1169" y="497"/>
                  </a:lnTo>
                  <a:lnTo>
                    <a:pt x="1133" y="486"/>
                  </a:lnTo>
                  <a:lnTo>
                    <a:pt x="1097" y="476"/>
                  </a:lnTo>
                  <a:lnTo>
                    <a:pt x="1063" y="465"/>
                  </a:lnTo>
                  <a:lnTo>
                    <a:pt x="1030" y="455"/>
                  </a:lnTo>
                  <a:lnTo>
                    <a:pt x="1000" y="444"/>
                  </a:lnTo>
                  <a:lnTo>
                    <a:pt x="972" y="434"/>
                  </a:lnTo>
                  <a:lnTo>
                    <a:pt x="947" y="425"/>
                  </a:lnTo>
                  <a:lnTo>
                    <a:pt x="926" y="417"/>
                  </a:lnTo>
                  <a:lnTo>
                    <a:pt x="908" y="409"/>
                  </a:lnTo>
                  <a:lnTo>
                    <a:pt x="891" y="402"/>
                  </a:lnTo>
                  <a:lnTo>
                    <a:pt x="871" y="394"/>
                  </a:lnTo>
                  <a:lnTo>
                    <a:pt x="849" y="386"/>
                  </a:lnTo>
                  <a:lnTo>
                    <a:pt x="826" y="376"/>
                  </a:lnTo>
                  <a:lnTo>
                    <a:pt x="801" y="366"/>
                  </a:lnTo>
                  <a:lnTo>
                    <a:pt x="774" y="354"/>
                  </a:lnTo>
                  <a:lnTo>
                    <a:pt x="747" y="343"/>
                  </a:lnTo>
                  <a:lnTo>
                    <a:pt x="721" y="331"/>
                  </a:lnTo>
                  <a:lnTo>
                    <a:pt x="692" y="320"/>
                  </a:lnTo>
                  <a:lnTo>
                    <a:pt x="664" y="308"/>
                  </a:lnTo>
                  <a:lnTo>
                    <a:pt x="636" y="296"/>
                  </a:lnTo>
                  <a:lnTo>
                    <a:pt x="610" y="283"/>
                  </a:lnTo>
                  <a:lnTo>
                    <a:pt x="583" y="272"/>
                  </a:lnTo>
                  <a:lnTo>
                    <a:pt x="558" y="261"/>
                  </a:lnTo>
                  <a:lnTo>
                    <a:pt x="534" y="251"/>
                  </a:lnTo>
                  <a:lnTo>
                    <a:pt x="513" y="240"/>
                  </a:lnTo>
                  <a:lnTo>
                    <a:pt x="490" y="231"/>
                  </a:lnTo>
                  <a:lnTo>
                    <a:pt x="467" y="221"/>
                  </a:lnTo>
                  <a:lnTo>
                    <a:pt x="441" y="210"/>
                  </a:lnTo>
                  <a:lnTo>
                    <a:pt x="417" y="198"/>
                  </a:lnTo>
                  <a:lnTo>
                    <a:pt x="391" y="186"/>
                  </a:lnTo>
                  <a:lnTo>
                    <a:pt x="364" y="174"/>
                  </a:lnTo>
                  <a:lnTo>
                    <a:pt x="338" y="163"/>
                  </a:lnTo>
                  <a:lnTo>
                    <a:pt x="313" y="150"/>
                  </a:lnTo>
                  <a:lnTo>
                    <a:pt x="286" y="138"/>
                  </a:lnTo>
                  <a:lnTo>
                    <a:pt x="262" y="127"/>
                  </a:lnTo>
                  <a:lnTo>
                    <a:pt x="237" y="116"/>
                  </a:lnTo>
                  <a:lnTo>
                    <a:pt x="215" y="105"/>
                  </a:lnTo>
                  <a:lnTo>
                    <a:pt x="194" y="96"/>
                  </a:lnTo>
                  <a:lnTo>
                    <a:pt x="175" y="86"/>
                  </a:lnTo>
                  <a:lnTo>
                    <a:pt x="157" y="78"/>
                  </a:lnTo>
                  <a:lnTo>
                    <a:pt x="144" y="70"/>
                  </a:lnTo>
                  <a:lnTo>
                    <a:pt x="130" y="66"/>
                  </a:lnTo>
                  <a:lnTo>
                    <a:pt x="122" y="60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07" y="54"/>
                  </a:lnTo>
                  <a:lnTo>
                    <a:pt x="104" y="52"/>
                  </a:lnTo>
                  <a:lnTo>
                    <a:pt x="100" y="50"/>
                  </a:lnTo>
                  <a:lnTo>
                    <a:pt x="99" y="49"/>
                  </a:lnTo>
                  <a:lnTo>
                    <a:pt x="94" y="47"/>
                  </a:lnTo>
                  <a:lnTo>
                    <a:pt x="89" y="45"/>
                  </a:lnTo>
                  <a:lnTo>
                    <a:pt x="82" y="42"/>
                  </a:lnTo>
                  <a:lnTo>
                    <a:pt x="72" y="37"/>
                  </a:lnTo>
                  <a:lnTo>
                    <a:pt x="59" y="31"/>
                  </a:lnTo>
                  <a:lnTo>
                    <a:pt x="44" y="23"/>
                  </a:lnTo>
                  <a:lnTo>
                    <a:pt x="23" y="13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3" name="Group 16"/>
          <p:cNvGrpSpPr>
            <a:grpSpLocks/>
          </p:cNvGrpSpPr>
          <p:nvPr/>
        </p:nvGrpSpPr>
        <p:grpSpPr bwMode="auto">
          <a:xfrm>
            <a:off x="2370138" y="2592388"/>
            <a:ext cx="2357437" cy="2239962"/>
            <a:chOff x="1668" y="1675"/>
            <a:chExt cx="2363" cy="2314"/>
          </a:xfrm>
        </p:grpSpPr>
        <p:sp>
          <p:nvSpPr>
            <p:cNvPr id="70676" name="Freeform 17"/>
            <p:cNvSpPr>
              <a:spLocks/>
            </p:cNvSpPr>
            <p:nvPr/>
          </p:nvSpPr>
          <p:spPr bwMode="auto">
            <a:xfrm>
              <a:off x="1668" y="1675"/>
              <a:ext cx="576" cy="1706"/>
            </a:xfrm>
            <a:custGeom>
              <a:avLst/>
              <a:gdLst>
                <a:gd name="T0" fmla="*/ 2 w 576"/>
                <a:gd name="T1" fmla="*/ 19 h 1706"/>
                <a:gd name="T2" fmla="*/ 4 w 576"/>
                <a:gd name="T3" fmla="*/ 47 h 1706"/>
                <a:gd name="T4" fmla="*/ 6 w 576"/>
                <a:gd name="T5" fmla="*/ 64 h 1706"/>
                <a:gd name="T6" fmla="*/ 7 w 576"/>
                <a:gd name="T7" fmla="*/ 73 h 1706"/>
                <a:gd name="T8" fmla="*/ 8 w 576"/>
                <a:gd name="T9" fmla="*/ 78 h 1706"/>
                <a:gd name="T10" fmla="*/ 8 w 576"/>
                <a:gd name="T11" fmla="*/ 83 h 1706"/>
                <a:gd name="T12" fmla="*/ 9 w 576"/>
                <a:gd name="T13" fmla="*/ 89 h 1706"/>
                <a:gd name="T14" fmla="*/ 11 w 576"/>
                <a:gd name="T15" fmla="*/ 100 h 1706"/>
                <a:gd name="T16" fmla="*/ 14 w 576"/>
                <a:gd name="T17" fmla="*/ 121 h 1706"/>
                <a:gd name="T18" fmla="*/ 18 w 576"/>
                <a:gd name="T19" fmla="*/ 155 h 1706"/>
                <a:gd name="T20" fmla="*/ 26 w 576"/>
                <a:gd name="T21" fmla="*/ 197 h 1706"/>
                <a:gd name="T22" fmla="*/ 35 w 576"/>
                <a:gd name="T23" fmla="*/ 248 h 1706"/>
                <a:gd name="T24" fmla="*/ 46 w 576"/>
                <a:gd name="T25" fmla="*/ 304 h 1706"/>
                <a:gd name="T26" fmla="*/ 58 w 576"/>
                <a:gd name="T27" fmla="*/ 362 h 1706"/>
                <a:gd name="T28" fmla="*/ 71 w 576"/>
                <a:gd name="T29" fmla="*/ 421 h 1706"/>
                <a:gd name="T30" fmla="*/ 84 w 576"/>
                <a:gd name="T31" fmla="*/ 479 h 1706"/>
                <a:gd name="T32" fmla="*/ 97 w 576"/>
                <a:gd name="T33" fmla="*/ 535 h 1706"/>
                <a:gd name="T34" fmla="*/ 112 w 576"/>
                <a:gd name="T35" fmla="*/ 595 h 1706"/>
                <a:gd name="T36" fmla="*/ 128 w 576"/>
                <a:gd name="T37" fmla="*/ 657 h 1706"/>
                <a:gd name="T38" fmla="*/ 147 w 576"/>
                <a:gd name="T39" fmla="*/ 720 h 1706"/>
                <a:gd name="T40" fmla="*/ 164 w 576"/>
                <a:gd name="T41" fmla="*/ 780 h 1706"/>
                <a:gd name="T42" fmla="*/ 181 w 576"/>
                <a:gd name="T43" fmla="*/ 837 h 1706"/>
                <a:gd name="T44" fmla="*/ 198 w 576"/>
                <a:gd name="T45" fmla="*/ 886 h 1706"/>
                <a:gd name="T46" fmla="*/ 212 w 576"/>
                <a:gd name="T47" fmla="*/ 925 h 1706"/>
                <a:gd name="T48" fmla="*/ 225 w 576"/>
                <a:gd name="T49" fmla="*/ 955 h 1706"/>
                <a:gd name="T50" fmla="*/ 239 w 576"/>
                <a:gd name="T51" fmla="*/ 989 h 1706"/>
                <a:gd name="T52" fmla="*/ 258 w 576"/>
                <a:gd name="T53" fmla="*/ 1031 h 1706"/>
                <a:gd name="T54" fmla="*/ 277 w 576"/>
                <a:gd name="T55" fmla="*/ 1075 h 1706"/>
                <a:gd name="T56" fmla="*/ 298 w 576"/>
                <a:gd name="T57" fmla="*/ 1122 h 1706"/>
                <a:gd name="T58" fmla="*/ 317 w 576"/>
                <a:gd name="T59" fmla="*/ 1169 h 1706"/>
                <a:gd name="T60" fmla="*/ 338 w 576"/>
                <a:gd name="T61" fmla="*/ 1214 h 1706"/>
                <a:gd name="T62" fmla="*/ 357 w 576"/>
                <a:gd name="T63" fmla="*/ 1256 h 1706"/>
                <a:gd name="T64" fmla="*/ 374 w 576"/>
                <a:gd name="T65" fmla="*/ 1293 h 1706"/>
                <a:gd name="T66" fmla="*/ 392 w 576"/>
                <a:gd name="T67" fmla="*/ 1334 h 1706"/>
                <a:gd name="T68" fmla="*/ 412 w 576"/>
                <a:gd name="T69" fmla="*/ 1377 h 1706"/>
                <a:gd name="T70" fmla="*/ 434 w 576"/>
                <a:gd name="T71" fmla="*/ 1421 h 1706"/>
                <a:gd name="T72" fmla="*/ 454 w 576"/>
                <a:gd name="T73" fmla="*/ 1465 h 1706"/>
                <a:gd name="T74" fmla="*/ 473 w 576"/>
                <a:gd name="T75" fmla="*/ 1506 h 1706"/>
                <a:gd name="T76" fmla="*/ 491 w 576"/>
                <a:gd name="T77" fmla="*/ 1542 h 1706"/>
                <a:gd name="T78" fmla="*/ 506 w 576"/>
                <a:gd name="T79" fmla="*/ 1572 h 1706"/>
                <a:gd name="T80" fmla="*/ 518 w 576"/>
                <a:gd name="T81" fmla="*/ 1595 h 1706"/>
                <a:gd name="T82" fmla="*/ 524 w 576"/>
                <a:gd name="T83" fmla="*/ 1608 h 1706"/>
                <a:gd name="T84" fmla="*/ 527 w 576"/>
                <a:gd name="T85" fmla="*/ 1616 h 1706"/>
                <a:gd name="T86" fmla="*/ 530 w 576"/>
                <a:gd name="T87" fmla="*/ 1620 h 1706"/>
                <a:gd name="T88" fmla="*/ 533 w 576"/>
                <a:gd name="T89" fmla="*/ 1626 h 1706"/>
                <a:gd name="T90" fmla="*/ 538 w 576"/>
                <a:gd name="T91" fmla="*/ 1637 h 1706"/>
                <a:gd name="T92" fmla="*/ 548 w 576"/>
                <a:gd name="T93" fmla="*/ 1655 h 1706"/>
                <a:gd name="T94" fmla="*/ 564 w 576"/>
                <a:gd name="T95" fmla="*/ 1685 h 17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76"/>
                <a:gd name="T145" fmla="*/ 0 h 1706"/>
                <a:gd name="T146" fmla="*/ 576 w 576"/>
                <a:gd name="T147" fmla="*/ 1706 h 17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76" h="1706">
                  <a:moveTo>
                    <a:pt x="0" y="0"/>
                  </a:moveTo>
                  <a:lnTo>
                    <a:pt x="2" y="19"/>
                  </a:lnTo>
                  <a:lnTo>
                    <a:pt x="4" y="34"/>
                  </a:lnTo>
                  <a:lnTo>
                    <a:pt x="4" y="47"/>
                  </a:lnTo>
                  <a:lnTo>
                    <a:pt x="6" y="56"/>
                  </a:lnTo>
                  <a:lnTo>
                    <a:pt x="6" y="64"/>
                  </a:lnTo>
                  <a:lnTo>
                    <a:pt x="7" y="69"/>
                  </a:lnTo>
                  <a:lnTo>
                    <a:pt x="7" y="73"/>
                  </a:lnTo>
                  <a:lnTo>
                    <a:pt x="8" y="75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3"/>
                  </a:lnTo>
                  <a:lnTo>
                    <a:pt x="9" y="85"/>
                  </a:lnTo>
                  <a:lnTo>
                    <a:pt x="9" y="89"/>
                  </a:lnTo>
                  <a:lnTo>
                    <a:pt x="10" y="93"/>
                  </a:lnTo>
                  <a:lnTo>
                    <a:pt x="11" y="100"/>
                  </a:lnTo>
                  <a:lnTo>
                    <a:pt x="13" y="109"/>
                  </a:lnTo>
                  <a:lnTo>
                    <a:pt x="14" y="121"/>
                  </a:lnTo>
                  <a:lnTo>
                    <a:pt x="15" y="136"/>
                  </a:lnTo>
                  <a:lnTo>
                    <a:pt x="18" y="155"/>
                  </a:lnTo>
                  <a:lnTo>
                    <a:pt x="22" y="175"/>
                  </a:lnTo>
                  <a:lnTo>
                    <a:pt x="26" y="197"/>
                  </a:lnTo>
                  <a:lnTo>
                    <a:pt x="30" y="222"/>
                  </a:lnTo>
                  <a:lnTo>
                    <a:pt x="35" y="248"/>
                  </a:lnTo>
                  <a:lnTo>
                    <a:pt x="41" y="274"/>
                  </a:lnTo>
                  <a:lnTo>
                    <a:pt x="46" y="304"/>
                  </a:lnTo>
                  <a:lnTo>
                    <a:pt x="52" y="332"/>
                  </a:lnTo>
                  <a:lnTo>
                    <a:pt x="58" y="362"/>
                  </a:lnTo>
                  <a:lnTo>
                    <a:pt x="65" y="391"/>
                  </a:lnTo>
                  <a:lnTo>
                    <a:pt x="71" y="421"/>
                  </a:lnTo>
                  <a:lnTo>
                    <a:pt x="78" y="451"/>
                  </a:lnTo>
                  <a:lnTo>
                    <a:pt x="84" y="479"/>
                  </a:lnTo>
                  <a:lnTo>
                    <a:pt x="92" y="507"/>
                  </a:lnTo>
                  <a:lnTo>
                    <a:pt x="97" y="535"/>
                  </a:lnTo>
                  <a:lnTo>
                    <a:pt x="104" y="564"/>
                  </a:lnTo>
                  <a:lnTo>
                    <a:pt x="112" y="595"/>
                  </a:lnTo>
                  <a:lnTo>
                    <a:pt x="121" y="625"/>
                  </a:lnTo>
                  <a:lnTo>
                    <a:pt x="128" y="657"/>
                  </a:lnTo>
                  <a:lnTo>
                    <a:pt x="138" y="689"/>
                  </a:lnTo>
                  <a:lnTo>
                    <a:pt x="147" y="720"/>
                  </a:lnTo>
                  <a:lnTo>
                    <a:pt x="156" y="750"/>
                  </a:lnTo>
                  <a:lnTo>
                    <a:pt x="164" y="780"/>
                  </a:lnTo>
                  <a:lnTo>
                    <a:pt x="173" y="809"/>
                  </a:lnTo>
                  <a:lnTo>
                    <a:pt x="181" y="837"/>
                  </a:lnTo>
                  <a:lnTo>
                    <a:pt x="191" y="862"/>
                  </a:lnTo>
                  <a:lnTo>
                    <a:pt x="198" y="886"/>
                  </a:lnTo>
                  <a:lnTo>
                    <a:pt x="206" y="906"/>
                  </a:lnTo>
                  <a:lnTo>
                    <a:pt x="212" y="925"/>
                  </a:lnTo>
                  <a:lnTo>
                    <a:pt x="220" y="939"/>
                  </a:lnTo>
                  <a:lnTo>
                    <a:pt x="225" y="955"/>
                  </a:lnTo>
                  <a:lnTo>
                    <a:pt x="232" y="971"/>
                  </a:lnTo>
                  <a:lnTo>
                    <a:pt x="239" y="989"/>
                  </a:lnTo>
                  <a:lnTo>
                    <a:pt x="249" y="1009"/>
                  </a:lnTo>
                  <a:lnTo>
                    <a:pt x="258" y="1031"/>
                  </a:lnTo>
                  <a:lnTo>
                    <a:pt x="268" y="1052"/>
                  </a:lnTo>
                  <a:lnTo>
                    <a:pt x="277" y="1075"/>
                  </a:lnTo>
                  <a:lnTo>
                    <a:pt x="288" y="1097"/>
                  </a:lnTo>
                  <a:lnTo>
                    <a:pt x="298" y="1122"/>
                  </a:lnTo>
                  <a:lnTo>
                    <a:pt x="308" y="1145"/>
                  </a:lnTo>
                  <a:lnTo>
                    <a:pt x="317" y="1169"/>
                  </a:lnTo>
                  <a:lnTo>
                    <a:pt x="329" y="1191"/>
                  </a:lnTo>
                  <a:lnTo>
                    <a:pt x="338" y="1214"/>
                  </a:lnTo>
                  <a:lnTo>
                    <a:pt x="348" y="1235"/>
                  </a:lnTo>
                  <a:lnTo>
                    <a:pt x="357" y="1256"/>
                  </a:lnTo>
                  <a:lnTo>
                    <a:pt x="366" y="1274"/>
                  </a:lnTo>
                  <a:lnTo>
                    <a:pt x="374" y="1293"/>
                  </a:lnTo>
                  <a:lnTo>
                    <a:pt x="383" y="1313"/>
                  </a:lnTo>
                  <a:lnTo>
                    <a:pt x="392" y="1334"/>
                  </a:lnTo>
                  <a:lnTo>
                    <a:pt x="403" y="1355"/>
                  </a:lnTo>
                  <a:lnTo>
                    <a:pt x="412" y="1377"/>
                  </a:lnTo>
                  <a:lnTo>
                    <a:pt x="424" y="1399"/>
                  </a:lnTo>
                  <a:lnTo>
                    <a:pt x="434" y="1421"/>
                  </a:lnTo>
                  <a:lnTo>
                    <a:pt x="445" y="1443"/>
                  </a:lnTo>
                  <a:lnTo>
                    <a:pt x="454" y="1465"/>
                  </a:lnTo>
                  <a:lnTo>
                    <a:pt x="464" y="1485"/>
                  </a:lnTo>
                  <a:lnTo>
                    <a:pt x="473" y="1506"/>
                  </a:lnTo>
                  <a:lnTo>
                    <a:pt x="483" y="1524"/>
                  </a:lnTo>
                  <a:lnTo>
                    <a:pt x="491" y="1542"/>
                  </a:lnTo>
                  <a:lnTo>
                    <a:pt x="500" y="1558"/>
                  </a:lnTo>
                  <a:lnTo>
                    <a:pt x="506" y="1572"/>
                  </a:lnTo>
                  <a:lnTo>
                    <a:pt x="513" y="1584"/>
                  </a:lnTo>
                  <a:lnTo>
                    <a:pt x="518" y="1595"/>
                  </a:lnTo>
                  <a:lnTo>
                    <a:pt x="522" y="1602"/>
                  </a:lnTo>
                  <a:lnTo>
                    <a:pt x="524" y="1608"/>
                  </a:lnTo>
                  <a:lnTo>
                    <a:pt x="526" y="1612"/>
                  </a:lnTo>
                  <a:lnTo>
                    <a:pt x="527" y="1616"/>
                  </a:lnTo>
                  <a:lnTo>
                    <a:pt x="529" y="1618"/>
                  </a:lnTo>
                  <a:lnTo>
                    <a:pt x="530" y="1620"/>
                  </a:lnTo>
                  <a:lnTo>
                    <a:pt x="532" y="1622"/>
                  </a:lnTo>
                  <a:lnTo>
                    <a:pt x="533" y="1626"/>
                  </a:lnTo>
                  <a:lnTo>
                    <a:pt x="535" y="1630"/>
                  </a:lnTo>
                  <a:lnTo>
                    <a:pt x="538" y="1637"/>
                  </a:lnTo>
                  <a:lnTo>
                    <a:pt x="543" y="1644"/>
                  </a:lnTo>
                  <a:lnTo>
                    <a:pt x="548" y="1655"/>
                  </a:lnTo>
                  <a:lnTo>
                    <a:pt x="555" y="1668"/>
                  </a:lnTo>
                  <a:lnTo>
                    <a:pt x="564" y="1685"/>
                  </a:lnTo>
                  <a:lnTo>
                    <a:pt x="575" y="1705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Freeform 18"/>
            <p:cNvSpPr>
              <a:spLocks/>
            </p:cNvSpPr>
            <p:nvPr/>
          </p:nvSpPr>
          <p:spPr bwMode="auto">
            <a:xfrm>
              <a:off x="2242" y="3387"/>
              <a:ext cx="1789" cy="602"/>
            </a:xfrm>
            <a:custGeom>
              <a:avLst/>
              <a:gdLst>
                <a:gd name="T0" fmla="*/ 1768 w 1788"/>
                <a:gd name="T1" fmla="*/ 599 h 602"/>
                <a:gd name="T2" fmla="*/ 1739 w 1788"/>
                <a:gd name="T3" fmla="*/ 596 h 602"/>
                <a:gd name="T4" fmla="*/ 1721 w 1788"/>
                <a:gd name="T5" fmla="*/ 594 h 602"/>
                <a:gd name="T6" fmla="*/ 1711 w 1788"/>
                <a:gd name="T7" fmla="*/ 593 h 602"/>
                <a:gd name="T8" fmla="*/ 1706 w 1788"/>
                <a:gd name="T9" fmla="*/ 591 h 602"/>
                <a:gd name="T10" fmla="*/ 1701 w 1788"/>
                <a:gd name="T11" fmla="*/ 591 h 602"/>
                <a:gd name="T12" fmla="*/ 1694 w 1788"/>
                <a:gd name="T13" fmla="*/ 590 h 602"/>
                <a:gd name="T14" fmla="*/ 1682 w 1788"/>
                <a:gd name="T15" fmla="*/ 587 h 602"/>
                <a:gd name="T16" fmla="*/ 1660 w 1788"/>
                <a:gd name="T17" fmla="*/ 584 h 602"/>
                <a:gd name="T18" fmla="*/ 1625 w 1788"/>
                <a:gd name="T19" fmla="*/ 579 h 602"/>
                <a:gd name="T20" fmla="*/ 1580 w 1788"/>
                <a:gd name="T21" fmla="*/ 570 h 602"/>
                <a:gd name="T22" fmla="*/ 1527 w 1788"/>
                <a:gd name="T23" fmla="*/ 559 h 602"/>
                <a:gd name="T24" fmla="*/ 1468 w 1788"/>
                <a:gd name="T25" fmla="*/ 547 h 602"/>
                <a:gd name="T26" fmla="*/ 1406 w 1788"/>
                <a:gd name="T27" fmla="*/ 533 h 602"/>
                <a:gd name="T28" fmla="*/ 1344 w 1788"/>
                <a:gd name="T29" fmla="*/ 520 h 602"/>
                <a:gd name="T30" fmla="*/ 1283 w 1788"/>
                <a:gd name="T31" fmla="*/ 505 h 602"/>
                <a:gd name="T32" fmla="*/ 1225 w 1788"/>
                <a:gd name="T33" fmla="*/ 491 h 602"/>
                <a:gd name="T34" fmla="*/ 1162 w 1788"/>
                <a:gd name="T35" fmla="*/ 475 h 602"/>
                <a:gd name="T36" fmla="*/ 1097 w 1788"/>
                <a:gd name="T37" fmla="*/ 457 h 602"/>
                <a:gd name="T38" fmla="*/ 1031 w 1788"/>
                <a:gd name="T39" fmla="*/ 438 h 602"/>
                <a:gd name="T40" fmla="*/ 967 w 1788"/>
                <a:gd name="T41" fmla="*/ 419 h 602"/>
                <a:gd name="T42" fmla="*/ 908 w 1788"/>
                <a:gd name="T43" fmla="*/ 401 h 602"/>
                <a:gd name="T44" fmla="*/ 855 w 1788"/>
                <a:gd name="T45" fmla="*/ 384 h 602"/>
                <a:gd name="T46" fmla="*/ 815 w 1788"/>
                <a:gd name="T47" fmla="*/ 369 h 602"/>
                <a:gd name="T48" fmla="*/ 784 w 1788"/>
                <a:gd name="T49" fmla="*/ 356 h 602"/>
                <a:gd name="T50" fmla="*/ 747 w 1788"/>
                <a:gd name="T51" fmla="*/ 341 h 602"/>
                <a:gd name="T52" fmla="*/ 704 w 1788"/>
                <a:gd name="T53" fmla="*/ 322 h 602"/>
                <a:gd name="T54" fmla="*/ 657 w 1788"/>
                <a:gd name="T55" fmla="*/ 302 h 602"/>
                <a:gd name="T56" fmla="*/ 609 w 1788"/>
                <a:gd name="T57" fmla="*/ 281 h 602"/>
                <a:gd name="T58" fmla="*/ 560 w 1788"/>
                <a:gd name="T59" fmla="*/ 260 h 602"/>
                <a:gd name="T60" fmla="*/ 512 w 1788"/>
                <a:gd name="T61" fmla="*/ 239 h 602"/>
                <a:gd name="T62" fmla="*/ 469 w 1788"/>
                <a:gd name="T63" fmla="*/ 220 h 602"/>
                <a:gd name="T64" fmla="*/ 431 w 1788"/>
                <a:gd name="T65" fmla="*/ 203 h 602"/>
                <a:gd name="T66" fmla="*/ 388 w 1788"/>
                <a:gd name="T67" fmla="*/ 185 h 602"/>
                <a:gd name="T68" fmla="*/ 343 w 1788"/>
                <a:gd name="T69" fmla="*/ 165 h 602"/>
                <a:gd name="T70" fmla="*/ 297 w 1788"/>
                <a:gd name="T71" fmla="*/ 143 h 602"/>
                <a:gd name="T72" fmla="*/ 251 w 1788"/>
                <a:gd name="T73" fmla="*/ 122 h 602"/>
                <a:gd name="T74" fmla="*/ 209 w 1788"/>
                <a:gd name="T75" fmla="*/ 102 h 602"/>
                <a:gd name="T76" fmla="*/ 170 w 1788"/>
                <a:gd name="T77" fmla="*/ 85 h 602"/>
                <a:gd name="T78" fmla="*/ 138 w 1788"/>
                <a:gd name="T79" fmla="*/ 69 h 602"/>
                <a:gd name="T80" fmla="*/ 115 w 1788"/>
                <a:gd name="T81" fmla="*/ 57 h 602"/>
                <a:gd name="T82" fmla="*/ 101 w 1788"/>
                <a:gd name="T83" fmla="*/ 51 h 602"/>
                <a:gd name="T84" fmla="*/ 94 w 1788"/>
                <a:gd name="T85" fmla="*/ 48 h 602"/>
                <a:gd name="T86" fmla="*/ 89 w 1788"/>
                <a:gd name="T87" fmla="*/ 45 h 602"/>
                <a:gd name="T88" fmla="*/ 83 w 1788"/>
                <a:gd name="T89" fmla="*/ 42 h 602"/>
                <a:gd name="T90" fmla="*/ 71 w 1788"/>
                <a:gd name="T91" fmla="*/ 37 h 602"/>
                <a:gd name="T92" fmla="*/ 52 w 1788"/>
                <a:gd name="T93" fmla="*/ 27 h 602"/>
                <a:gd name="T94" fmla="*/ 21 w 1788"/>
                <a:gd name="T95" fmla="*/ 11 h 6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88"/>
                <a:gd name="T145" fmla="*/ 0 h 602"/>
                <a:gd name="T146" fmla="*/ 1788 w 1788"/>
                <a:gd name="T147" fmla="*/ 602 h 6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88" h="602">
                  <a:moveTo>
                    <a:pt x="1787" y="601"/>
                  </a:moveTo>
                  <a:lnTo>
                    <a:pt x="1766" y="599"/>
                  </a:lnTo>
                  <a:lnTo>
                    <a:pt x="1750" y="597"/>
                  </a:lnTo>
                  <a:lnTo>
                    <a:pt x="1737" y="596"/>
                  </a:lnTo>
                  <a:lnTo>
                    <a:pt x="1727" y="594"/>
                  </a:lnTo>
                  <a:lnTo>
                    <a:pt x="1719" y="594"/>
                  </a:lnTo>
                  <a:lnTo>
                    <a:pt x="1713" y="593"/>
                  </a:lnTo>
                  <a:lnTo>
                    <a:pt x="1709" y="593"/>
                  </a:lnTo>
                  <a:lnTo>
                    <a:pt x="1707" y="591"/>
                  </a:lnTo>
                  <a:lnTo>
                    <a:pt x="1704" y="591"/>
                  </a:lnTo>
                  <a:lnTo>
                    <a:pt x="1702" y="591"/>
                  </a:lnTo>
                  <a:lnTo>
                    <a:pt x="1699" y="591"/>
                  </a:lnTo>
                  <a:lnTo>
                    <a:pt x="1697" y="590"/>
                  </a:lnTo>
                  <a:lnTo>
                    <a:pt x="1692" y="590"/>
                  </a:lnTo>
                  <a:lnTo>
                    <a:pt x="1687" y="589"/>
                  </a:lnTo>
                  <a:lnTo>
                    <a:pt x="1680" y="587"/>
                  </a:lnTo>
                  <a:lnTo>
                    <a:pt x="1671" y="585"/>
                  </a:lnTo>
                  <a:lnTo>
                    <a:pt x="1658" y="584"/>
                  </a:lnTo>
                  <a:lnTo>
                    <a:pt x="1642" y="582"/>
                  </a:lnTo>
                  <a:lnTo>
                    <a:pt x="1623" y="579"/>
                  </a:lnTo>
                  <a:lnTo>
                    <a:pt x="1603" y="575"/>
                  </a:lnTo>
                  <a:lnTo>
                    <a:pt x="1578" y="570"/>
                  </a:lnTo>
                  <a:lnTo>
                    <a:pt x="1553" y="565"/>
                  </a:lnTo>
                  <a:lnTo>
                    <a:pt x="1525" y="559"/>
                  </a:lnTo>
                  <a:lnTo>
                    <a:pt x="1497" y="553"/>
                  </a:lnTo>
                  <a:lnTo>
                    <a:pt x="1466" y="547"/>
                  </a:lnTo>
                  <a:lnTo>
                    <a:pt x="1436" y="540"/>
                  </a:lnTo>
                  <a:lnTo>
                    <a:pt x="1404" y="533"/>
                  </a:lnTo>
                  <a:lnTo>
                    <a:pt x="1373" y="526"/>
                  </a:lnTo>
                  <a:lnTo>
                    <a:pt x="1342" y="520"/>
                  </a:lnTo>
                  <a:lnTo>
                    <a:pt x="1311" y="512"/>
                  </a:lnTo>
                  <a:lnTo>
                    <a:pt x="1281" y="505"/>
                  </a:lnTo>
                  <a:lnTo>
                    <a:pt x="1253" y="497"/>
                  </a:lnTo>
                  <a:lnTo>
                    <a:pt x="1223" y="491"/>
                  </a:lnTo>
                  <a:lnTo>
                    <a:pt x="1192" y="483"/>
                  </a:lnTo>
                  <a:lnTo>
                    <a:pt x="1160" y="475"/>
                  </a:lnTo>
                  <a:lnTo>
                    <a:pt x="1128" y="465"/>
                  </a:lnTo>
                  <a:lnTo>
                    <a:pt x="1095" y="457"/>
                  </a:lnTo>
                  <a:lnTo>
                    <a:pt x="1062" y="447"/>
                  </a:lnTo>
                  <a:lnTo>
                    <a:pt x="1029" y="438"/>
                  </a:lnTo>
                  <a:lnTo>
                    <a:pt x="997" y="427"/>
                  </a:lnTo>
                  <a:lnTo>
                    <a:pt x="965" y="419"/>
                  </a:lnTo>
                  <a:lnTo>
                    <a:pt x="935" y="409"/>
                  </a:lnTo>
                  <a:lnTo>
                    <a:pt x="906" y="401"/>
                  </a:lnTo>
                  <a:lnTo>
                    <a:pt x="880" y="391"/>
                  </a:lnTo>
                  <a:lnTo>
                    <a:pt x="855" y="384"/>
                  </a:lnTo>
                  <a:lnTo>
                    <a:pt x="834" y="375"/>
                  </a:lnTo>
                  <a:lnTo>
                    <a:pt x="815" y="369"/>
                  </a:lnTo>
                  <a:lnTo>
                    <a:pt x="799" y="361"/>
                  </a:lnTo>
                  <a:lnTo>
                    <a:pt x="784" y="356"/>
                  </a:lnTo>
                  <a:lnTo>
                    <a:pt x="766" y="348"/>
                  </a:lnTo>
                  <a:lnTo>
                    <a:pt x="747" y="341"/>
                  </a:lnTo>
                  <a:lnTo>
                    <a:pt x="727" y="331"/>
                  </a:lnTo>
                  <a:lnTo>
                    <a:pt x="704" y="322"/>
                  </a:lnTo>
                  <a:lnTo>
                    <a:pt x="681" y="312"/>
                  </a:lnTo>
                  <a:lnTo>
                    <a:pt x="657" y="302"/>
                  </a:lnTo>
                  <a:lnTo>
                    <a:pt x="634" y="291"/>
                  </a:lnTo>
                  <a:lnTo>
                    <a:pt x="609" y="281"/>
                  </a:lnTo>
                  <a:lnTo>
                    <a:pt x="584" y="270"/>
                  </a:lnTo>
                  <a:lnTo>
                    <a:pt x="560" y="260"/>
                  </a:lnTo>
                  <a:lnTo>
                    <a:pt x="536" y="249"/>
                  </a:lnTo>
                  <a:lnTo>
                    <a:pt x="512" y="239"/>
                  </a:lnTo>
                  <a:lnTo>
                    <a:pt x="491" y="230"/>
                  </a:lnTo>
                  <a:lnTo>
                    <a:pt x="469" y="220"/>
                  </a:lnTo>
                  <a:lnTo>
                    <a:pt x="451" y="211"/>
                  </a:lnTo>
                  <a:lnTo>
                    <a:pt x="431" y="203"/>
                  </a:lnTo>
                  <a:lnTo>
                    <a:pt x="410" y="194"/>
                  </a:lnTo>
                  <a:lnTo>
                    <a:pt x="388" y="185"/>
                  </a:lnTo>
                  <a:lnTo>
                    <a:pt x="366" y="174"/>
                  </a:lnTo>
                  <a:lnTo>
                    <a:pt x="343" y="165"/>
                  </a:lnTo>
                  <a:lnTo>
                    <a:pt x="320" y="153"/>
                  </a:lnTo>
                  <a:lnTo>
                    <a:pt x="297" y="143"/>
                  </a:lnTo>
                  <a:lnTo>
                    <a:pt x="275" y="132"/>
                  </a:lnTo>
                  <a:lnTo>
                    <a:pt x="251" y="122"/>
                  </a:lnTo>
                  <a:lnTo>
                    <a:pt x="230" y="112"/>
                  </a:lnTo>
                  <a:lnTo>
                    <a:pt x="209" y="102"/>
                  </a:lnTo>
                  <a:lnTo>
                    <a:pt x="189" y="92"/>
                  </a:lnTo>
                  <a:lnTo>
                    <a:pt x="170" y="85"/>
                  </a:lnTo>
                  <a:lnTo>
                    <a:pt x="153" y="76"/>
                  </a:lnTo>
                  <a:lnTo>
                    <a:pt x="138" y="69"/>
                  </a:lnTo>
                  <a:lnTo>
                    <a:pt x="126" y="62"/>
                  </a:lnTo>
                  <a:lnTo>
                    <a:pt x="115" y="57"/>
                  </a:lnTo>
                  <a:lnTo>
                    <a:pt x="107" y="54"/>
                  </a:lnTo>
                  <a:lnTo>
                    <a:pt x="101" y="51"/>
                  </a:lnTo>
                  <a:lnTo>
                    <a:pt x="97" y="49"/>
                  </a:lnTo>
                  <a:lnTo>
                    <a:pt x="94" y="48"/>
                  </a:lnTo>
                  <a:lnTo>
                    <a:pt x="91" y="46"/>
                  </a:lnTo>
                  <a:lnTo>
                    <a:pt x="89" y="45"/>
                  </a:lnTo>
                  <a:lnTo>
                    <a:pt x="87" y="43"/>
                  </a:lnTo>
                  <a:lnTo>
                    <a:pt x="83" y="42"/>
                  </a:lnTo>
                  <a:lnTo>
                    <a:pt x="78" y="40"/>
                  </a:lnTo>
                  <a:lnTo>
                    <a:pt x="71" y="37"/>
                  </a:lnTo>
                  <a:lnTo>
                    <a:pt x="63" y="33"/>
                  </a:lnTo>
                  <a:lnTo>
                    <a:pt x="52" y="27"/>
                  </a:lnTo>
                  <a:lnTo>
                    <a:pt x="38" y="20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5" name="Rectangle 20"/>
          <p:cNvSpPr>
            <a:spLocks noChangeArrowheads="1"/>
          </p:cNvSpPr>
          <p:nvPr/>
        </p:nvSpPr>
        <p:spPr bwMode="auto">
          <a:xfrm>
            <a:off x="5953622" y="1424286"/>
            <a:ext cx="2592387" cy="9588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5975350" y="1481138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Strictly quasiconcave</a:t>
            </a:r>
          </a:p>
        </p:txBody>
      </p:sp>
      <p:grpSp>
        <p:nvGrpSpPr>
          <p:cNvPr id="370716" name="Group 28"/>
          <p:cNvGrpSpPr>
            <a:grpSpLocks/>
          </p:cNvGrpSpPr>
          <p:nvPr/>
        </p:nvGrpSpPr>
        <p:grpSpPr bwMode="auto">
          <a:xfrm>
            <a:off x="2401888" y="2827338"/>
            <a:ext cx="2154237" cy="1984375"/>
            <a:chOff x="1672" y="2001"/>
            <a:chExt cx="1357" cy="1250"/>
          </a:xfrm>
        </p:grpSpPr>
        <p:sp>
          <p:nvSpPr>
            <p:cNvPr id="70674" name="Text Box 22"/>
            <p:cNvSpPr txBox="1">
              <a:spLocks noChangeArrowheads="1"/>
            </p:cNvSpPr>
            <p:nvPr/>
          </p:nvSpPr>
          <p:spPr bwMode="auto">
            <a:xfrm>
              <a:off x="2349" y="2507"/>
              <a:ext cx="44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sz="2400" b="1">
                  <a:solidFill>
                    <a:srgbClr val="404040"/>
                  </a:solidFill>
                  <a:latin typeface="Times New Roman" pitchFamily="18" charset="0"/>
                </a:rPr>
                <a:t> C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70675" name="Line 23"/>
            <p:cNvSpPr>
              <a:spLocks noChangeShapeType="1"/>
            </p:cNvSpPr>
            <p:nvPr/>
          </p:nvSpPr>
          <p:spPr bwMode="auto">
            <a:xfrm>
              <a:off x="1672" y="2001"/>
              <a:ext cx="1357" cy="1250"/>
            </a:xfrm>
            <a:prstGeom prst="line">
              <a:avLst/>
            </a:prstGeom>
            <a:noFill/>
            <a:ln w="38100">
              <a:solidFill>
                <a:srgbClr val="F4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0715" name="Group 27"/>
          <p:cNvGrpSpPr>
            <a:grpSpLocks/>
          </p:cNvGrpSpPr>
          <p:nvPr/>
        </p:nvGrpSpPr>
        <p:grpSpPr bwMode="auto">
          <a:xfrm>
            <a:off x="2320925" y="2581275"/>
            <a:ext cx="2695575" cy="2286000"/>
            <a:chOff x="1621" y="1846"/>
            <a:chExt cx="1698" cy="1440"/>
          </a:xfrm>
        </p:grpSpPr>
        <p:sp>
          <p:nvSpPr>
            <p:cNvPr id="70672" name="Text Box 24"/>
            <p:cNvSpPr txBox="1">
              <a:spLocks noChangeArrowheads="1"/>
            </p:cNvSpPr>
            <p:nvPr/>
          </p:nvSpPr>
          <p:spPr bwMode="auto">
            <a:xfrm>
              <a:off x="1621" y="1846"/>
              <a:ext cx="3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sz="2400" b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0673" name="Text Box 25"/>
            <p:cNvSpPr txBox="1">
              <a:spLocks noChangeArrowheads="1"/>
            </p:cNvSpPr>
            <p:nvPr/>
          </p:nvSpPr>
          <p:spPr bwMode="auto">
            <a:xfrm>
              <a:off x="2972" y="3108"/>
              <a:ext cx="34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sz="2400" b="1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5962650" y="18653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But not everywhere smooth</a:t>
            </a:r>
          </a:p>
        </p:txBody>
      </p:sp>
      <p:sp>
        <p:nvSpPr>
          <p:cNvPr id="370707" name="AutoShape 19"/>
          <p:cNvSpPr>
            <a:spLocks noChangeArrowheads="1"/>
          </p:cNvSpPr>
          <p:nvPr/>
        </p:nvSpPr>
        <p:spPr bwMode="auto">
          <a:xfrm>
            <a:off x="2459038" y="3843338"/>
            <a:ext cx="1082675" cy="587375"/>
          </a:xfrm>
          <a:prstGeom prst="wedgeRoundRectCallout">
            <a:avLst>
              <a:gd name="adj1" fmla="val -46773"/>
              <a:gd name="adj2" fmla="val 80810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MRS not defined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9" grpId="0" autoUpdateAnimBg="0"/>
      <p:bldP spid="370714" grpId="0" autoUpdateAnimBg="0"/>
      <p:bldP spid="370707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740" name="Group 28"/>
          <p:cNvGrpSpPr>
            <a:grpSpLocks/>
          </p:cNvGrpSpPr>
          <p:nvPr/>
        </p:nvGrpSpPr>
        <p:grpSpPr bwMode="auto">
          <a:xfrm>
            <a:off x="2824163" y="3686175"/>
            <a:ext cx="1001712" cy="742950"/>
            <a:chOff x="1779" y="2322"/>
            <a:chExt cx="631" cy="468"/>
          </a:xfrm>
        </p:grpSpPr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1968" y="2441"/>
              <a:ext cx="44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b="1">
                  <a:solidFill>
                    <a:srgbClr val="404040"/>
                  </a:solidFill>
                  <a:latin typeface="Times New Roman" pitchFamily="18" charset="0"/>
                </a:rPr>
                <a:t> C</a:t>
              </a:r>
              <a:endParaRPr lang="en-GB" b="1">
                <a:latin typeface="Times New Roman" pitchFamily="18" charset="0"/>
              </a:endParaRPr>
            </a:p>
          </p:txBody>
        </p:sp>
        <p:sp>
          <p:nvSpPr>
            <p:cNvPr id="71710" name="Line 22"/>
            <p:cNvSpPr>
              <a:spLocks noChangeShapeType="1"/>
            </p:cNvSpPr>
            <p:nvPr/>
          </p:nvSpPr>
          <p:spPr bwMode="auto">
            <a:xfrm>
              <a:off x="1779" y="2322"/>
              <a:ext cx="472" cy="468"/>
            </a:xfrm>
            <a:prstGeom prst="line">
              <a:avLst/>
            </a:prstGeom>
            <a:noFill/>
            <a:ln w="22225">
              <a:solidFill>
                <a:srgbClr val="F4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24" name="Freeform 12"/>
          <p:cNvSpPr>
            <a:spLocks/>
          </p:cNvSpPr>
          <p:nvPr/>
        </p:nvSpPr>
        <p:spPr bwMode="auto">
          <a:xfrm>
            <a:off x="2054225" y="4129088"/>
            <a:ext cx="1774825" cy="1584325"/>
          </a:xfrm>
          <a:custGeom>
            <a:avLst/>
            <a:gdLst>
              <a:gd name="T0" fmla="*/ 0 w 2053"/>
              <a:gd name="T1" fmla="*/ 16917940 h 1887"/>
              <a:gd name="T2" fmla="*/ 0 w 2053"/>
              <a:gd name="T3" fmla="*/ 23967219 h 1887"/>
              <a:gd name="T4" fmla="*/ 0 w 2053"/>
              <a:gd name="T5" fmla="*/ 28197129 h 1887"/>
              <a:gd name="T6" fmla="*/ 0 w 2053"/>
              <a:gd name="T7" fmla="*/ 45115062 h 1887"/>
              <a:gd name="T8" fmla="*/ 3737247 w 2053"/>
              <a:gd name="T9" fmla="*/ 74017455 h 1887"/>
              <a:gd name="T10" fmla="*/ 8968355 w 2053"/>
              <a:gd name="T11" fmla="*/ 107148897 h 1887"/>
              <a:gd name="T12" fmla="*/ 17936710 w 2053"/>
              <a:gd name="T13" fmla="*/ 138870679 h 1887"/>
              <a:gd name="T14" fmla="*/ 36621215 w 2053"/>
              <a:gd name="T15" fmla="*/ 181871616 h 1887"/>
              <a:gd name="T16" fmla="*/ 62778488 w 2053"/>
              <a:gd name="T17" fmla="*/ 227691981 h 1887"/>
              <a:gd name="T18" fmla="*/ 89683543 w 2053"/>
              <a:gd name="T19" fmla="*/ 266463015 h 1887"/>
              <a:gd name="T20" fmla="*/ 126304771 w 2053"/>
              <a:gd name="T21" fmla="*/ 301709409 h 1887"/>
              <a:gd name="T22" fmla="*/ 168157078 w 2053"/>
              <a:gd name="T23" fmla="*/ 332725900 h 1887"/>
              <a:gd name="T24" fmla="*/ 204778280 w 2053"/>
              <a:gd name="T25" fmla="*/ 351758786 h 1887"/>
              <a:gd name="T26" fmla="*/ 242146465 w 2053"/>
              <a:gd name="T27" fmla="*/ 363743231 h 1887"/>
              <a:gd name="T28" fmla="*/ 286988223 w 2053"/>
              <a:gd name="T29" fmla="*/ 375021574 h 1887"/>
              <a:gd name="T30" fmla="*/ 327345805 w 2053"/>
              <a:gd name="T31" fmla="*/ 383480541 h 1887"/>
              <a:gd name="T32" fmla="*/ 363219212 w 2053"/>
              <a:gd name="T33" fmla="*/ 390529819 h 1887"/>
              <a:gd name="T34" fmla="*/ 403577658 w 2053"/>
              <a:gd name="T35" fmla="*/ 401809001 h 1887"/>
              <a:gd name="T36" fmla="*/ 441692720 w 2053"/>
              <a:gd name="T37" fmla="*/ 412382920 h 1887"/>
              <a:gd name="T38" fmla="*/ 468597883 w 2053"/>
              <a:gd name="T39" fmla="*/ 424366526 h 1887"/>
              <a:gd name="T40" fmla="*/ 502229634 w 2053"/>
              <a:gd name="T41" fmla="*/ 438465084 h 1887"/>
              <a:gd name="T42" fmla="*/ 532871934 w 2053"/>
              <a:gd name="T43" fmla="*/ 452563746 h 1887"/>
              <a:gd name="T44" fmla="*/ 557534468 w 2053"/>
              <a:gd name="T45" fmla="*/ 465252616 h 1887"/>
              <a:gd name="T46" fmla="*/ 585187318 w 2053"/>
              <a:gd name="T47" fmla="*/ 488515405 h 1887"/>
              <a:gd name="T48" fmla="*/ 615828754 w 2053"/>
              <a:gd name="T49" fmla="*/ 518827472 h 1887"/>
              <a:gd name="T50" fmla="*/ 639745222 w 2053"/>
              <a:gd name="T51" fmla="*/ 549843963 h 1887"/>
              <a:gd name="T52" fmla="*/ 660671376 w 2053"/>
              <a:gd name="T53" fmla="*/ 589320261 h 1887"/>
              <a:gd name="T54" fmla="*/ 679355009 w 2053"/>
              <a:gd name="T55" fmla="*/ 635844998 h 1887"/>
              <a:gd name="T56" fmla="*/ 691312812 w 2053"/>
              <a:gd name="T57" fmla="*/ 676730983 h 1887"/>
              <a:gd name="T58" fmla="*/ 697291713 w 2053"/>
              <a:gd name="T59" fmla="*/ 715502017 h 1887"/>
              <a:gd name="T60" fmla="*/ 705513134 w 2053"/>
              <a:gd name="T61" fmla="*/ 756388002 h 1887"/>
              <a:gd name="T62" fmla="*/ 712986760 w 2053"/>
              <a:gd name="T63" fmla="*/ 789519445 h 1887"/>
              <a:gd name="T64" fmla="*/ 721207317 w 2053"/>
              <a:gd name="T65" fmla="*/ 818421824 h 1887"/>
              <a:gd name="T66" fmla="*/ 735407639 w 2053"/>
              <a:gd name="T67" fmla="*/ 858602546 h 1887"/>
              <a:gd name="T68" fmla="*/ 751101822 w 2053"/>
              <a:gd name="T69" fmla="*/ 899488741 h 1887"/>
              <a:gd name="T70" fmla="*/ 769039390 w 2053"/>
              <a:gd name="T71" fmla="*/ 937554512 h 1887"/>
              <a:gd name="T72" fmla="*/ 799680825 w 2053"/>
              <a:gd name="T73" fmla="*/ 984784512 h 1887"/>
              <a:gd name="T74" fmla="*/ 831817851 w 2053"/>
              <a:gd name="T75" fmla="*/ 1033425040 h 1887"/>
              <a:gd name="T76" fmla="*/ 865449602 w 2053"/>
              <a:gd name="T77" fmla="*/ 1071490810 h 1887"/>
              <a:gd name="T78" fmla="*/ 914027956 w 2053"/>
              <a:gd name="T79" fmla="*/ 1113786484 h 1887"/>
              <a:gd name="T80" fmla="*/ 970080586 w 2053"/>
              <a:gd name="T81" fmla="*/ 1154672469 h 1887"/>
              <a:gd name="T82" fmla="*/ 1019406520 w 2053"/>
              <a:gd name="T83" fmla="*/ 1184279273 h 1887"/>
              <a:gd name="T84" fmla="*/ 1085174431 w 2053"/>
              <a:gd name="T85" fmla="*/ 1213180812 h 1887"/>
              <a:gd name="T86" fmla="*/ 1164395735 w 2053"/>
              <a:gd name="T87" fmla="*/ 1244902567 h 1887"/>
              <a:gd name="T88" fmla="*/ 1237637273 w 2053"/>
              <a:gd name="T89" fmla="*/ 1268165356 h 1887"/>
              <a:gd name="T90" fmla="*/ 1306394635 w 2053"/>
              <a:gd name="T91" fmla="*/ 1287903504 h 1887"/>
              <a:gd name="T92" fmla="*/ 1381131762 w 2053"/>
              <a:gd name="T93" fmla="*/ 1306231965 h 1887"/>
              <a:gd name="T94" fmla="*/ 1440920773 w 2053"/>
              <a:gd name="T95" fmla="*/ 1318919996 h 1887"/>
              <a:gd name="T96" fmla="*/ 1468572758 w 2053"/>
              <a:gd name="T97" fmla="*/ 1321740211 h 1887"/>
              <a:gd name="T98" fmla="*/ 1477541110 w 2053"/>
              <a:gd name="T99" fmla="*/ 1323855163 h 1887"/>
              <a:gd name="T100" fmla="*/ 1507435615 w 2053"/>
              <a:gd name="T101" fmla="*/ 1327379802 h 188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053"/>
              <a:gd name="T154" fmla="*/ 0 h 1887"/>
              <a:gd name="T155" fmla="*/ 2053 w 2053"/>
              <a:gd name="T156" fmla="*/ 1887 h 188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053" h="1887">
                <a:moveTo>
                  <a:pt x="0" y="0"/>
                </a:moveTo>
                <a:lnTo>
                  <a:pt x="0" y="9"/>
                </a:lnTo>
                <a:lnTo>
                  <a:pt x="0" y="15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0" y="43"/>
                </a:lnTo>
                <a:lnTo>
                  <a:pt x="0" y="46"/>
                </a:lnTo>
                <a:lnTo>
                  <a:pt x="0" y="51"/>
                </a:lnTo>
                <a:lnTo>
                  <a:pt x="0" y="57"/>
                </a:lnTo>
                <a:lnTo>
                  <a:pt x="0" y="64"/>
                </a:lnTo>
                <a:lnTo>
                  <a:pt x="1" y="70"/>
                </a:lnTo>
                <a:lnTo>
                  <a:pt x="1" y="79"/>
                </a:lnTo>
                <a:lnTo>
                  <a:pt x="2" y="88"/>
                </a:lnTo>
                <a:lnTo>
                  <a:pt x="3" y="97"/>
                </a:lnTo>
                <a:lnTo>
                  <a:pt x="5" y="105"/>
                </a:lnTo>
                <a:lnTo>
                  <a:pt x="5" y="115"/>
                </a:lnTo>
                <a:lnTo>
                  <a:pt x="7" y="124"/>
                </a:lnTo>
                <a:lnTo>
                  <a:pt x="9" y="134"/>
                </a:lnTo>
                <a:lnTo>
                  <a:pt x="11" y="143"/>
                </a:lnTo>
                <a:lnTo>
                  <a:pt x="12" y="152"/>
                </a:lnTo>
                <a:lnTo>
                  <a:pt x="14" y="162"/>
                </a:lnTo>
                <a:lnTo>
                  <a:pt x="16" y="170"/>
                </a:lnTo>
                <a:lnTo>
                  <a:pt x="19" y="178"/>
                </a:lnTo>
                <a:lnTo>
                  <a:pt x="21" y="188"/>
                </a:lnTo>
                <a:lnTo>
                  <a:pt x="24" y="197"/>
                </a:lnTo>
                <a:lnTo>
                  <a:pt x="28" y="208"/>
                </a:lnTo>
                <a:lnTo>
                  <a:pt x="32" y="220"/>
                </a:lnTo>
                <a:lnTo>
                  <a:pt x="38" y="233"/>
                </a:lnTo>
                <a:lnTo>
                  <a:pt x="43" y="245"/>
                </a:lnTo>
                <a:lnTo>
                  <a:pt x="49" y="258"/>
                </a:lnTo>
                <a:lnTo>
                  <a:pt x="56" y="270"/>
                </a:lnTo>
                <a:lnTo>
                  <a:pt x="62" y="284"/>
                </a:lnTo>
                <a:lnTo>
                  <a:pt x="69" y="297"/>
                </a:lnTo>
                <a:lnTo>
                  <a:pt x="77" y="310"/>
                </a:lnTo>
                <a:lnTo>
                  <a:pt x="84" y="323"/>
                </a:lnTo>
                <a:lnTo>
                  <a:pt x="91" y="335"/>
                </a:lnTo>
                <a:lnTo>
                  <a:pt x="99" y="346"/>
                </a:lnTo>
                <a:lnTo>
                  <a:pt x="106" y="358"/>
                </a:lnTo>
                <a:lnTo>
                  <a:pt x="114" y="367"/>
                </a:lnTo>
                <a:lnTo>
                  <a:pt x="120" y="378"/>
                </a:lnTo>
                <a:lnTo>
                  <a:pt x="129" y="387"/>
                </a:lnTo>
                <a:lnTo>
                  <a:pt x="138" y="398"/>
                </a:lnTo>
                <a:lnTo>
                  <a:pt x="148" y="407"/>
                </a:lnTo>
                <a:lnTo>
                  <a:pt x="158" y="418"/>
                </a:lnTo>
                <a:lnTo>
                  <a:pt x="169" y="428"/>
                </a:lnTo>
                <a:lnTo>
                  <a:pt x="180" y="437"/>
                </a:lnTo>
                <a:lnTo>
                  <a:pt x="192" y="446"/>
                </a:lnTo>
                <a:lnTo>
                  <a:pt x="202" y="456"/>
                </a:lnTo>
                <a:lnTo>
                  <a:pt x="214" y="464"/>
                </a:lnTo>
                <a:lnTo>
                  <a:pt x="225" y="472"/>
                </a:lnTo>
                <a:lnTo>
                  <a:pt x="236" y="479"/>
                </a:lnTo>
                <a:lnTo>
                  <a:pt x="245" y="487"/>
                </a:lnTo>
                <a:lnTo>
                  <a:pt x="256" y="492"/>
                </a:lnTo>
                <a:lnTo>
                  <a:pt x="265" y="496"/>
                </a:lnTo>
                <a:lnTo>
                  <a:pt x="274" y="499"/>
                </a:lnTo>
                <a:lnTo>
                  <a:pt x="282" y="503"/>
                </a:lnTo>
                <a:lnTo>
                  <a:pt x="291" y="506"/>
                </a:lnTo>
                <a:lnTo>
                  <a:pt x="302" y="510"/>
                </a:lnTo>
                <a:lnTo>
                  <a:pt x="313" y="512"/>
                </a:lnTo>
                <a:lnTo>
                  <a:pt x="324" y="516"/>
                </a:lnTo>
                <a:lnTo>
                  <a:pt x="336" y="519"/>
                </a:lnTo>
                <a:lnTo>
                  <a:pt x="347" y="523"/>
                </a:lnTo>
                <a:lnTo>
                  <a:pt x="360" y="525"/>
                </a:lnTo>
                <a:lnTo>
                  <a:pt x="371" y="528"/>
                </a:lnTo>
                <a:lnTo>
                  <a:pt x="384" y="532"/>
                </a:lnTo>
                <a:lnTo>
                  <a:pt x="395" y="536"/>
                </a:lnTo>
                <a:lnTo>
                  <a:pt x="408" y="537"/>
                </a:lnTo>
                <a:lnTo>
                  <a:pt x="418" y="540"/>
                </a:lnTo>
                <a:lnTo>
                  <a:pt x="429" y="542"/>
                </a:lnTo>
                <a:lnTo>
                  <a:pt x="438" y="544"/>
                </a:lnTo>
                <a:lnTo>
                  <a:pt x="448" y="546"/>
                </a:lnTo>
                <a:lnTo>
                  <a:pt x="456" y="548"/>
                </a:lnTo>
                <a:lnTo>
                  <a:pt x="466" y="550"/>
                </a:lnTo>
                <a:lnTo>
                  <a:pt x="475" y="552"/>
                </a:lnTo>
                <a:lnTo>
                  <a:pt x="486" y="554"/>
                </a:lnTo>
                <a:lnTo>
                  <a:pt x="497" y="558"/>
                </a:lnTo>
                <a:lnTo>
                  <a:pt x="508" y="560"/>
                </a:lnTo>
                <a:lnTo>
                  <a:pt x="519" y="564"/>
                </a:lnTo>
                <a:lnTo>
                  <a:pt x="530" y="566"/>
                </a:lnTo>
                <a:lnTo>
                  <a:pt x="540" y="570"/>
                </a:lnTo>
                <a:lnTo>
                  <a:pt x="552" y="574"/>
                </a:lnTo>
                <a:lnTo>
                  <a:pt x="562" y="577"/>
                </a:lnTo>
                <a:lnTo>
                  <a:pt x="573" y="579"/>
                </a:lnTo>
                <a:lnTo>
                  <a:pt x="582" y="583"/>
                </a:lnTo>
                <a:lnTo>
                  <a:pt x="591" y="585"/>
                </a:lnTo>
                <a:lnTo>
                  <a:pt x="598" y="589"/>
                </a:lnTo>
                <a:lnTo>
                  <a:pt x="607" y="591"/>
                </a:lnTo>
                <a:lnTo>
                  <a:pt x="612" y="595"/>
                </a:lnTo>
                <a:lnTo>
                  <a:pt x="620" y="598"/>
                </a:lnTo>
                <a:lnTo>
                  <a:pt x="627" y="602"/>
                </a:lnTo>
                <a:lnTo>
                  <a:pt x="636" y="605"/>
                </a:lnTo>
                <a:lnTo>
                  <a:pt x="644" y="610"/>
                </a:lnTo>
                <a:lnTo>
                  <a:pt x="653" y="614"/>
                </a:lnTo>
                <a:lnTo>
                  <a:pt x="662" y="618"/>
                </a:lnTo>
                <a:lnTo>
                  <a:pt x="672" y="622"/>
                </a:lnTo>
                <a:lnTo>
                  <a:pt x="679" y="627"/>
                </a:lnTo>
                <a:lnTo>
                  <a:pt x="688" y="631"/>
                </a:lnTo>
                <a:lnTo>
                  <a:pt x="696" y="635"/>
                </a:lnTo>
                <a:lnTo>
                  <a:pt x="706" y="638"/>
                </a:lnTo>
                <a:lnTo>
                  <a:pt x="713" y="642"/>
                </a:lnTo>
                <a:lnTo>
                  <a:pt x="722" y="646"/>
                </a:lnTo>
                <a:lnTo>
                  <a:pt x="728" y="650"/>
                </a:lnTo>
                <a:lnTo>
                  <a:pt x="734" y="652"/>
                </a:lnTo>
                <a:lnTo>
                  <a:pt x="740" y="656"/>
                </a:lnTo>
                <a:lnTo>
                  <a:pt x="746" y="660"/>
                </a:lnTo>
                <a:lnTo>
                  <a:pt x="753" y="666"/>
                </a:lnTo>
                <a:lnTo>
                  <a:pt x="760" y="672"/>
                </a:lnTo>
                <a:lnTo>
                  <a:pt x="768" y="679"/>
                </a:lnTo>
                <a:lnTo>
                  <a:pt x="776" y="685"/>
                </a:lnTo>
                <a:lnTo>
                  <a:pt x="783" y="693"/>
                </a:lnTo>
                <a:lnTo>
                  <a:pt x="792" y="701"/>
                </a:lnTo>
                <a:lnTo>
                  <a:pt x="800" y="710"/>
                </a:lnTo>
                <a:lnTo>
                  <a:pt x="808" y="719"/>
                </a:lnTo>
                <a:lnTo>
                  <a:pt x="816" y="728"/>
                </a:lnTo>
                <a:lnTo>
                  <a:pt x="824" y="736"/>
                </a:lnTo>
                <a:lnTo>
                  <a:pt x="831" y="745"/>
                </a:lnTo>
                <a:lnTo>
                  <a:pt x="838" y="753"/>
                </a:lnTo>
                <a:lnTo>
                  <a:pt x="844" y="762"/>
                </a:lnTo>
                <a:lnTo>
                  <a:pt x="851" y="770"/>
                </a:lnTo>
                <a:lnTo>
                  <a:pt x="856" y="780"/>
                </a:lnTo>
                <a:lnTo>
                  <a:pt x="862" y="789"/>
                </a:lnTo>
                <a:lnTo>
                  <a:pt x="868" y="800"/>
                </a:lnTo>
                <a:lnTo>
                  <a:pt x="873" y="811"/>
                </a:lnTo>
                <a:lnTo>
                  <a:pt x="879" y="824"/>
                </a:lnTo>
                <a:lnTo>
                  <a:pt x="884" y="836"/>
                </a:lnTo>
                <a:lnTo>
                  <a:pt x="890" y="849"/>
                </a:lnTo>
                <a:lnTo>
                  <a:pt x="896" y="862"/>
                </a:lnTo>
                <a:lnTo>
                  <a:pt x="899" y="876"/>
                </a:lnTo>
                <a:lnTo>
                  <a:pt x="905" y="889"/>
                </a:lnTo>
                <a:lnTo>
                  <a:pt x="909" y="902"/>
                </a:lnTo>
                <a:lnTo>
                  <a:pt x="914" y="915"/>
                </a:lnTo>
                <a:lnTo>
                  <a:pt x="916" y="928"/>
                </a:lnTo>
                <a:lnTo>
                  <a:pt x="920" y="939"/>
                </a:lnTo>
                <a:lnTo>
                  <a:pt x="922" y="950"/>
                </a:lnTo>
                <a:lnTo>
                  <a:pt x="925" y="960"/>
                </a:lnTo>
                <a:lnTo>
                  <a:pt x="926" y="970"/>
                </a:lnTo>
                <a:lnTo>
                  <a:pt x="927" y="980"/>
                </a:lnTo>
                <a:lnTo>
                  <a:pt x="929" y="992"/>
                </a:lnTo>
                <a:lnTo>
                  <a:pt x="931" y="1003"/>
                </a:lnTo>
                <a:lnTo>
                  <a:pt x="933" y="1015"/>
                </a:lnTo>
                <a:lnTo>
                  <a:pt x="935" y="1026"/>
                </a:lnTo>
                <a:lnTo>
                  <a:pt x="937" y="1038"/>
                </a:lnTo>
                <a:lnTo>
                  <a:pt x="940" y="1050"/>
                </a:lnTo>
                <a:lnTo>
                  <a:pt x="942" y="1062"/>
                </a:lnTo>
                <a:lnTo>
                  <a:pt x="944" y="1073"/>
                </a:lnTo>
                <a:lnTo>
                  <a:pt x="946" y="1084"/>
                </a:lnTo>
                <a:lnTo>
                  <a:pt x="948" y="1094"/>
                </a:lnTo>
                <a:lnTo>
                  <a:pt x="950" y="1104"/>
                </a:lnTo>
                <a:lnTo>
                  <a:pt x="952" y="1113"/>
                </a:lnTo>
                <a:lnTo>
                  <a:pt x="954" y="1120"/>
                </a:lnTo>
                <a:lnTo>
                  <a:pt x="956" y="1126"/>
                </a:lnTo>
                <a:lnTo>
                  <a:pt x="957" y="1134"/>
                </a:lnTo>
                <a:lnTo>
                  <a:pt x="959" y="1142"/>
                </a:lnTo>
                <a:lnTo>
                  <a:pt x="961" y="1151"/>
                </a:lnTo>
                <a:lnTo>
                  <a:pt x="965" y="1161"/>
                </a:lnTo>
                <a:lnTo>
                  <a:pt x="968" y="1172"/>
                </a:lnTo>
                <a:lnTo>
                  <a:pt x="972" y="1182"/>
                </a:lnTo>
                <a:lnTo>
                  <a:pt x="975" y="1193"/>
                </a:lnTo>
                <a:lnTo>
                  <a:pt x="980" y="1204"/>
                </a:lnTo>
                <a:lnTo>
                  <a:pt x="984" y="1218"/>
                </a:lnTo>
                <a:lnTo>
                  <a:pt x="987" y="1229"/>
                </a:lnTo>
                <a:lnTo>
                  <a:pt x="991" y="1241"/>
                </a:lnTo>
                <a:lnTo>
                  <a:pt x="997" y="1252"/>
                </a:lnTo>
                <a:lnTo>
                  <a:pt x="1000" y="1264"/>
                </a:lnTo>
                <a:lnTo>
                  <a:pt x="1005" y="1276"/>
                </a:lnTo>
                <a:lnTo>
                  <a:pt x="1008" y="1286"/>
                </a:lnTo>
                <a:lnTo>
                  <a:pt x="1014" y="1296"/>
                </a:lnTo>
                <a:lnTo>
                  <a:pt x="1018" y="1306"/>
                </a:lnTo>
                <a:lnTo>
                  <a:pt x="1024" y="1317"/>
                </a:lnTo>
                <a:lnTo>
                  <a:pt x="1029" y="1330"/>
                </a:lnTo>
                <a:lnTo>
                  <a:pt x="1036" y="1342"/>
                </a:lnTo>
                <a:lnTo>
                  <a:pt x="1044" y="1356"/>
                </a:lnTo>
                <a:lnTo>
                  <a:pt x="1052" y="1369"/>
                </a:lnTo>
                <a:lnTo>
                  <a:pt x="1060" y="1384"/>
                </a:lnTo>
                <a:lnTo>
                  <a:pt x="1070" y="1397"/>
                </a:lnTo>
                <a:lnTo>
                  <a:pt x="1078" y="1412"/>
                </a:lnTo>
                <a:lnTo>
                  <a:pt x="1087" y="1426"/>
                </a:lnTo>
                <a:lnTo>
                  <a:pt x="1096" y="1440"/>
                </a:lnTo>
                <a:lnTo>
                  <a:pt x="1106" y="1453"/>
                </a:lnTo>
                <a:lnTo>
                  <a:pt x="1113" y="1466"/>
                </a:lnTo>
                <a:lnTo>
                  <a:pt x="1123" y="1478"/>
                </a:lnTo>
                <a:lnTo>
                  <a:pt x="1131" y="1489"/>
                </a:lnTo>
                <a:lnTo>
                  <a:pt x="1140" y="1498"/>
                </a:lnTo>
                <a:lnTo>
                  <a:pt x="1148" y="1510"/>
                </a:lnTo>
                <a:lnTo>
                  <a:pt x="1158" y="1520"/>
                </a:lnTo>
                <a:lnTo>
                  <a:pt x="1169" y="1531"/>
                </a:lnTo>
                <a:lnTo>
                  <a:pt x="1182" y="1542"/>
                </a:lnTo>
                <a:lnTo>
                  <a:pt x="1194" y="1556"/>
                </a:lnTo>
                <a:lnTo>
                  <a:pt x="1208" y="1567"/>
                </a:lnTo>
                <a:lnTo>
                  <a:pt x="1223" y="1580"/>
                </a:lnTo>
                <a:lnTo>
                  <a:pt x="1238" y="1591"/>
                </a:lnTo>
                <a:lnTo>
                  <a:pt x="1253" y="1604"/>
                </a:lnTo>
                <a:lnTo>
                  <a:pt x="1268" y="1616"/>
                </a:lnTo>
                <a:lnTo>
                  <a:pt x="1283" y="1628"/>
                </a:lnTo>
                <a:lnTo>
                  <a:pt x="1298" y="1638"/>
                </a:lnTo>
                <a:lnTo>
                  <a:pt x="1311" y="1649"/>
                </a:lnTo>
                <a:lnTo>
                  <a:pt x="1326" y="1657"/>
                </a:lnTo>
                <a:lnTo>
                  <a:pt x="1339" y="1666"/>
                </a:lnTo>
                <a:lnTo>
                  <a:pt x="1352" y="1672"/>
                </a:lnTo>
                <a:lnTo>
                  <a:pt x="1364" y="1680"/>
                </a:lnTo>
                <a:lnTo>
                  <a:pt x="1379" y="1687"/>
                </a:lnTo>
                <a:lnTo>
                  <a:pt x="1395" y="1696"/>
                </a:lnTo>
                <a:lnTo>
                  <a:pt x="1414" y="1703"/>
                </a:lnTo>
                <a:lnTo>
                  <a:pt x="1432" y="1712"/>
                </a:lnTo>
                <a:lnTo>
                  <a:pt x="1452" y="1721"/>
                </a:lnTo>
                <a:lnTo>
                  <a:pt x="1473" y="1730"/>
                </a:lnTo>
                <a:lnTo>
                  <a:pt x="1494" y="1738"/>
                </a:lnTo>
                <a:lnTo>
                  <a:pt x="1515" y="1748"/>
                </a:lnTo>
                <a:lnTo>
                  <a:pt x="1538" y="1757"/>
                </a:lnTo>
                <a:lnTo>
                  <a:pt x="1558" y="1766"/>
                </a:lnTo>
                <a:lnTo>
                  <a:pt x="1580" y="1774"/>
                </a:lnTo>
                <a:lnTo>
                  <a:pt x="1599" y="1782"/>
                </a:lnTo>
                <a:lnTo>
                  <a:pt x="1619" y="1788"/>
                </a:lnTo>
                <a:lnTo>
                  <a:pt x="1638" y="1794"/>
                </a:lnTo>
                <a:lnTo>
                  <a:pt x="1656" y="1799"/>
                </a:lnTo>
                <a:lnTo>
                  <a:pt x="1672" y="1805"/>
                </a:lnTo>
                <a:lnTo>
                  <a:pt x="1690" y="1810"/>
                </a:lnTo>
                <a:lnTo>
                  <a:pt x="1708" y="1816"/>
                </a:lnTo>
                <a:lnTo>
                  <a:pt x="1728" y="1822"/>
                </a:lnTo>
                <a:lnTo>
                  <a:pt x="1748" y="1827"/>
                </a:lnTo>
                <a:lnTo>
                  <a:pt x="1768" y="1833"/>
                </a:lnTo>
                <a:lnTo>
                  <a:pt x="1789" y="1838"/>
                </a:lnTo>
                <a:lnTo>
                  <a:pt x="1810" y="1843"/>
                </a:lnTo>
                <a:lnTo>
                  <a:pt x="1828" y="1849"/>
                </a:lnTo>
                <a:lnTo>
                  <a:pt x="1848" y="1853"/>
                </a:lnTo>
                <a:lnTo>
                  <a:pt x="1866" y="1858"/>
                </a:lnTo>
                <a:lnTo>
                  <a:pt x="1884" y="1862"/>
                </a:lnTo>
                <a:lnTo>
                  <a:pt x="1900" y="1865"/>
                </a:lnTo>
                <a:lnTo>
                  <a:pt x="1915" y="1868"/>
                </a:lnTo>
                <a:lnTo>
                  <a:pt x="1928" y="1871"/>
                </a:lnTo>
                <a:lnTo>
                  <a:pt x="1941" y="1872"/>
                </a:lnTo>
                <a:lnTo>
                  <a:pt x="1950" y="1874"/>
                </a:lnTo>
                <a:lnTo>
                  <a:pt x="1956" y="1874"/>
                </a:lnTo>
                <a:lnTo>
                  <a:pt x="1961" y="1875"/>
                </a:lnTo>
                <a:lnTo>
                  <a:pt x="1965" y="1875"/>
                </a:lnTo>
                <a:lnTo>
                  <a:pt x="1967" y="1876"/>
                </a:lnTo>
                <a:lnTo>
                  <a:pt x="1970" y="1876"/>
                </a:lnTo>
                <a:lnTo>
                  <a:pt x="1971" y="1876"/>
                </a:lnTo>
                <a:lnTo>
                  <a:pt x="1975" y="1876"/>
                </a:lnTo>
                <a:lnTo>
                  <a:pt x="1977" y="1878"/>
                </a:lnTo>
                <a:lnTo>
                  <a:pt x="1981" y="1878"/>
                </a:lnTo>
                <a:lnTo>
                  <a:pt x="1986" y="1880"/>
                </a:lnTo>
                <a:lnTo>
                  <a:pt x="1994" y="1880"/>
                </a:lnTo>
                <a:lnTo>
                  <a:pt x="2004" y="1882"/>
                </a:lnTo>
                <a:lnTo>
                  <a:pt x="2017" y="1883"/>
                </a:lnTo>
                <a:lnTo>
                  <a:pt x="2032" y="1885"/>
                </a:lnTo>
                <a:lnTo>
                  <a:pt x="2052" y="1886"/>
                </a:lnTo>
              </a:path>
            </a:pathLst>
          </a:custGeom>
          <a:noFill/>
          <a:ln w="38100" cap="flat" cmpd="sng">
            <a:solidFill>
              <a:srgbClr val="00C1C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1725" name="Freeform 13"/>
          <p:cNvSpPr>
            <a:spLocks/>
          </p:cNvSpPr>
          <p:nvPr/>
        </p:nvSpPr>
        <p:spPr bwMode="auto">
          <a:xfrm>
            <a:off x="2443163" y="3133725"/>
            <a:ext cx="2452687" cy="2090738"/>
          </a:xfrm>
          <a:custGeom>
            <a:avLst/>
            <a:gdLst>
              <a:gd name="T0" fmla="*/ 0 w 3491"/>
              <a:gd name="T1" fmla="*/ 17403488 h 3209"/>
              <a:gd name="T2" fmla="*/ 0 w 3491"/>
              <a:gd name="T3" fmla="*/ 24195620 h 3209"/>
              <a:gd name="T4" fmla="*/ 0 w 3491"/>
              <a:gd name="T5" fmla="*/ 28865086 h 3209"/>
              <a:gd name="T6" fmla="*/ 0 w 3491"/>
              <a:gd name="T7" fmla="*/ 45844437 h 3209"/>
              <a:gd name="T8" fmla="*/ 3949171 w 3491"/>
              <a:gd name="T9" fmla="*/ 75982589 h 3209"/>
              <a:gd name="T10" fmla="*/ 9871872 w 3491"/>
              <a:gd name="T11" fmla="*/ 110790227 h 3209"/>
              <a:gd name="T12" fmla="*/ 19744446 w 3491"/>
              <a:gd name="T13" fmla="*/ 142626248 h 3209"/>
              <a:gd name="T14" fmla="*/ 41463126 w 3491"/>
              <a:gd name="T15" fmla="*/ 185923250 h 3209"/>
              <a:gd name="T16" fmla="*/ 71080150 w 3491"/>
              <a:gd name="T17" fmla="*/ 232616602 h 3209"/>
              <a:gd name="T18" fmla="*/ 101190392 w 3491"/>
              <a:gd name="T19" fmla="*/ 272093033 h 3209"/>
              <a:gd name="T20" fmla="*/ 141172481 w 3491"/>
              <a:gd name="T21" fmla="*/ 308174378 h 3209"/>
              <a:gd name="T22" fmla="*/ 188065836 w 3491"/>
              <a:gd name="T23" fmla="*/ 340859333 h 3209"/>
              <a:gd name="T24" fmla="*/ 230022860 w 3491"/>
              <a:gd name="T25" fmla="*/ 360385559 h 3209"/>
              <a:gd name="T26" fmla="*/ 271485976 w 3491"/>
              <a:gd name="T27" fmla="*/ 372271294 h 3209"/>
              <a:gd name="T28" fmla="*/ 321834546 w 3491"/>
              <a:gd name="T29" fmla="*/ 384156377 h 3209"/>
              <a:gd name="T30" fmla="*/ 367740038 w 3491"/>
              <a:gd name="T31" fmla="*/ 393070515 h 3209"/>
              <a:gd name="T32" fmla="*/ 408216124 w 3491"/>
              <a:gd name="T33" fmla="*/ 400286784 h 3209"/>
              <a:gd name="T34" fmla="*/ 454121616 w 3491"/>
              <a:gd name="T35" fmla="*/ 410474649 h 3209"/>
              <a:gd name="T36" fmla="*/ 496078641 w 3491"/>
              <a:gd name="T37" fmla="*/ 422360383 h 3209"/>
              <a:gd name="T38" fmla="*/ 526188860 w 3491"/>
              <a:gd name="T39" fmla="*/ 434670259 h 3209"/>
              <a:gd name="T40" fmla="*/ 563703509 w 3491"/>
              <a:gd name="T41" fmla="*/ 448678004 h 3209"/>
              <a:gd name="T42" fmla="*/ 599243222 w 3491"/>
              <a:gd name="T43" fmla="*/ 463534684 h 3209"/>
              <a:gd name="T44" fmla="*/ 626392092 w 3491"/>
              <a:gd name="T45" fmla="*/ 476269353 h 3209"/>
              <a:gd name="T46" fmla="*/ 657983338 w 3491"/>
              <a:gd name="T47" fmla="*/ 500464963 h 3209"/>
              <a:gd name="T48" fmla="*/ 692042024 w 3491"/>
              <a:gd name="T49" fmla="*/ 531027908 h 3209"/>
              <a:gd name="T50" fmla="*/ 718696984 w 3491"/>
              <a:gd name="T51" fmla="*/ 562439135 h 3209"/>
              <a:gd name="T52" fmla="*/ 742390770 w 3491"/>
              <a:gd name="T53" fmla="*/ 603189945 h 3209"/>
              <a:gd name="T54" fmla="*/ 763122328 w 3491"/>
              <a:gd name="T55" fmla="*/ 650731580 h 3209"/>
              <a:gd name="T56" fmla="*/ 775956250 w 3491"/>
              <a:gd name="T57" fmla="*/ 692330836 h 3209"/>
              <a:gd name="T58" fmla="*/ 783853886 w 3491"/>
              <a:gd name="T59" fmla="*/ 732232712 h 3209"/>
              <a:gd name="T60" fmla="*/ 792738638 w 3491"/>
              <a:gd name="T61" fmla="*/ 774680739 h 3209"/>
              <a:gd name="T62" fmla="*/ 800636977 w 3491"/>
              <a:gd name="T63" fmla="*/ 808639422 h 3209"/>
              <a:gd name="T64" fmla="*/ 810015639 w 3491"/>
              <a:gd name="T65" fmla="*/ 837503846 h 3209"/>
              <a:gd name="T66" fmla="*/ 825317001 w 3491"/>
              <a:gd name="T67" fmla="*/ 878254657 h 3209"/>
              <a:gd name="T68" fmla="*/ 843581118 w 3491"/>
              <a:gd name="T69" fmla="*/ 920702684 h 3209"/>
              <a:gd name="T70" fmla="*/ 863818766 w 3491"/>
              <a:gd name="T71" fmla="*/ 959754974 h 3209"/>
              <a:gd name="T72" fmla="*/ 897384246 w 3491"/>
              <a:gd name="T73" fmla="*/ 1008570336 h 3209"/>
              <a:gd name="T74" fmla="*/ 935392101 w 3491"/>
              <a:gd name="T75" fmla="*/ 1058235284 h 3209"/>
              <a:gd name="T76" fmla="*/ 972412840 w 3491"/>
              <a:gd name="T77" fmla="*/ 1096862781 h 3209"/>
              <a:gd name="T78" fmla="*/ 1026710580 w 3491"/>
              <a:gd name="T79" fmla="*/ 1139735602 h 3209"/>
              <a:gd name="T80" fmla="*/ 1089399163 w 3491"/>
              <a:gd name="T81" fmla="*/ 1181759488 h 3209"/>
              <a:gd name="T82" fmla="*/ 1145177226 w 3491"/>
              <a:gd name="T83" fmla="*/ 1212321781 h 3209"/>
              <a:gd name="T84" fmla="*/ 1219218704 w 3491"/>
              <a:gd name="T85" fmla="*/ 1242035791 h 3209"/>
              <a:gd name="T86" fmla="*/ 1308068337 w 3491"/>
              <a:gd name="T87" fmla="*/ 1274296605 h 3209"/>
              <a:gd name="T88" fmla="*/ 1390007451 w 3491"/>
              <a:gd name="T89" fmla="*/ 1298916357 h 3209"/>
              <a:gd name="T90" fmla="*/ 1467998098 w 3491"/>
              <a:gd name="T91" fmla="*/ 1318867295 h 3209"/>
              <a:gd name="T92" fmla="*/ 1551417887 w 3491"/>
              <a:gd name="T93" fmla="*/ 1337544505 h 3209"/>
              <a:gd name="T94" fmla="*/ 1619043458 w 3491"/>
              <a:gd name="T95" fmla="*/ 1349854381 h 3209"/>
              <a:gd name="T96" fmla="*/ 1649646182 w 3491"/>
              <a:gd name="T97" fmla="*/ 1353250119 h 3209"/>
              <a:gd name="T98" fmla="*/ 1660506574 w 3491"/>
              <a:gd name="T99" fmla="*/ 1354947988 h 3209"/>
              <a:gd name="T100" fmla="*/ 1693084936 w 3491"/>
              <a:gd name="T101" fmla="*/ 1358343726 h 320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491"/>
              <a:gd name="T154" fmla="*/ 0 h 3209"/>
              <a:gd name="T155" fmla="*/ 3491 w 3491"/>
              <a:gd name="T156" fmla="*/ 3209 h 320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491" h="3209">
                <a:moveTo>
                  <a:pt x="0" y="0"/>
                </a:moveTo>
                <a:lnTo>
                  <a:pt x="0" y="15"/>
                </a:lnTo>
                <a:lnTo>
                  <a:pt x="0" y="25"/>
                </a:lnTo>
                <a:lnTo>
                  <a:pt x="0" y="35"/>
                </a:lnTo>
                <a:lnTo>
                  <a:pt x="0" y="41"/>
                </a:lnTo>
                <a:lnTo>
                  <a:pt x="0" y="47"/>
                </a:lnTo>
                <a:lnTo>
                  <a:pt x="0" y="50"/>
                </a:lnTo>
                <a:lnTo>
                  <a:pt x="0" y="53"/>
                </a:lnTo>
                <a:lnTo>
                  <a:pt x="0" y="55"/>
                </a:lnTo>
                <a:lnTo>
                  <a:pt x="0" y="57"/>
                </a:lnTo>
                <a:lnTo>
                  <a:pt x="0" y="58"/>
                </a:lnTo>
                <a:lnTo>
                  <a:pt x="0" y="60"/>
                </a:lnTo>
                <a:lnTo>
                  <a:pt x="0" y="61"/>
                </a:lnTo>
                <a:lnTo>
                  <a:pt x="0" y="65"/>
                </a:lnTo>
                <a:lnTo>
                  <a:pt x="0" y="68"/>
                </a:lnTo>
                <a:lnTo>
                  <a:pt x="0" y="73"/>
                </a:lnTo>
                <a:lnTo>
                  <a:pt x="0" y="78"/>
                </a:lnTo>
                <a:lnTo>
                  <a:pt x="0" y="87"/>
                </a:lnTo>
                <a:lnTo>
                  <a:pt x="0" y="97"/>
                </a:lnTo>
                <a:lnTo>
                  <a:pt x="0" y="108"/>
                </a:lnTo>
                <a:lnTo>
                  <a:pt x="1" y="120"/>
                </a:lnTo>
                <a:lnTo>
                  <a:pt x="2" y="135"/>
                </a:lnTo>
                <a:lnTo>
                  <a:pt x="4" y="148"/>
                </a:lnTo>
                <a:lnTo>
                  <a:pt x="6" y="164"/>
                </a:lnTo>
                <a:lnTo>
                  <a:pt x="8" y="179"/>
                </a:lnTo>
                <a:lnTo>
                  <a:pt x="10" y="196"/>
                </a:lnTo>
                <a:lnTo>
                  <a:pt x="12" y="212"/>
                </a:lnTo>
                <a:lnTo>
                  <a:pt x="14" y="229"/>
                </a:lnTo>
                <a:lnTo>
                  <a:pt x="18" y="244"/>
                </a:lnTo>
                <a:lnTo>
                  <a:pt x="20" y="261"/>
                </a:lnTo>
                <a:lnTo>
                  <a:pt x="24" y="275"/>
                </a:lnTo>
                <a:lnTo>
                  <a:pt x="28" y="291"/>
                </a:lnTo>
                <a:lnTo>
                  <a:pt x="31" y="303"/>
                </a:lnTo>
                <a:lnTo>
                  <a:pt x="34" y="319"/>
                </a:lnTo>
                <a:lnTo>
                  <a:pt x="40" y="336"/>
                </a:lnTo>
                <a:lnTo>
                  <a:pt x="47" y="355"/>
                </a:lnTo>
                <a:lnTo>
                  <a:pt x="55" y="373"/>
                </a:lnTo>
                <a:lnTo>
                  <a:pt x="64" y="395"/>
                </a:lnTo>
                <a:lnTo>
                  <a:pt x="73" y="415"/>
                </a:lnTo>
                <a:lnTo>
                  <a:pt x="84" y="438"/>
                </a:lnTo>
                <a:lnTo>
                  <a:pt x="95" y="459"/>
                </a:lnTo>
                <a:lnTo>
                  <a:pt x="106" y="482"/>
                </a:lnTo>
                <a:lnTo>
                  <a:pt x="118" y="505"/>
                </a:lnTo>
                <a:lnTo>
                  <a:pt x="130" y="527"/>
                </a:lnTo>
                <a:lnTo>
                  <a:pt x="144" y="548"/>
                </a:lnTo>
                <a:lnTo>
                  <a:pt x="155" y="569"/>
                </a:lnTo>
                <a:lnTo>
                  <a:pt x="168" y="589"/>
                </a:lnTo>
                <a:lnTo>
                  <a:pt x="180" y="608"/>
                </a:lnTo>
                <a:lnTo>
                  <a:pt x="193" y="624"/>
                </a:lnTo>
                <a:lnTo>
                  <a:pt x="205" y="641"/>
                </a:lnTo>
                <a:lnTo>
                  <a:pt x="219" y="658"/>
                </a:lnTo>
                <a:lnTo>
                  <a:pt x="234" y="675"/>
                </a:lnTo>
                <a:lnTo>
                  <a:pt x="251" y="692"/>
                </a:lnTo>
                <a:lnTo>
                  <a:pt x="268" y="709"/>
                </a:lnTo>
                <a:lnTo>
                  <a:pt x="286" y="726"/>
                </a:lnTo>
                <a:lnTo>
                  <a:pt x="305" y="743"/>
                </a:lnTo>
                <a:lnTo>
                  <a:pt x="325" y="759"/>
                </a:lnTo>
                <a:lnTo>
                  <a:pt x="344" y="775"/>
                </a:lnTo>
                <a:lnTo>
                  <a:pt x="363" y="789"/>
                </a:lnTo>
                <a:lnTo>
                  <a:pt x="381" y="803"/>
                </a:lnTo>
                <a:lnTo>
                  <a:pt x="400" y="815"/>
                </a:lnTo>
                <a:lnTo>
                  <a:pt x="417" y="827"/>
                </a:lnTo>
                <a:lnTo>
                  <a:pt x="434" y="836"/>
                </a:lnTo>
                <a:lnTo>
                  <a:pt x="450" y="844"/>
                </a:lnTo>
                <a:lnTo>
                  <a:pt x="466" y="849"/>
                </a:lnTo>
                <a:lnTo>
                  <a:pt x="479" y="855"/>
                </a:lnTo>
                <a:lnTo>
                  <a:pt x="496" y="859"/>
                </a:lnTo>
                <a:lnTo>
                  <a:pt x="512" y="865"/>
                </a:lnTo>
                <a:lnTo>
                  <a:pt x="531" y="871"/>
                </a:lnTo>
                <a:lnTo>
                  <a:pt x="550" y="877"/>
                </a:lnTo>
                <a:lnTo>
                  <a:pt x="570" y="882"/>
                </a:lnTo>
                <a:lnTo>
                  <a:pt x="591" y="888"/>
                </a:lnTo>
                <a:lnTo>
                  <a:pt x="612" y="893"/>
                </a:lnTo>
                <a:lnTo>
                  <a:pt x="632" y="899"/>
                </a:lnTo>
                <a:lnTo>
                  <a:pt x="652" y="905"/>
                </a:lnTo>
                <a:lnTo>
                  <a:pt x="672" y="910"/>
                </a:lnTo>
                <a:lnTo>
                  <a:pt x="693" y="915"/>
                </a:lnTo>
                <a:lnTo>
                  <a:pt x="711" y="919"/>
                </a:lnTo>
                <a:lnTo>
                  <a:pt x="729" y="923"/>
                </a:lnTo>
                <a:lnTo>
                  <a:pt x="745" y="926"/>
                </a:lnTo>
                <a:lnTo>
                  <a:pt x="761" y="928"/>
                </a:lnTo>
                <a:lnTo>
                  <a:pt x="776" y="932"/>
                </a:lnTo>
                <a:lnTo>
                  <a:pt x="791" y="935"/>
                </a:lnTo>
                <a:lnTo>
                  <a:pt x="808" y="939"/>
                </a:lnTo>
                <a:lnTo>
                  <a:pt x="827" y="943"/>
                </a:lnTo>
                <a:lnTo>
                  <a:pt x="845" y="948"/>
                </a:lnTo>
                <a:lnTo>
                  <a:pt x="864" y="953"/>
                </a:lnTo>
                <a:lnTo>
                  <a:pt x="882" y="958"/>
                </a:lnTo>
                <a:lnTo>
                  <a:pt x="903" y="962"/>
                </a:lnTo>
                <a:lnTo>
                  <a:pt x="920" y="967"/>
                </a:lnTo>
                <a:lnTo>
                  <a:pt x="939" y="973"/>
                </a:lnTo>
                <a:lnTo>
                  <a:pt x="956" y="979"/>
                </a:lnTo>
                <a:lnTo>
                  <a:pt x="974" y="984"/>
                </a:lnTo>
                <a:lnTo>
                  <a:pt x="990" y="990"/>
                </a:lnTo>
                <a:lnTo>
                  <a:pt x="1005" y="995"/>
                </a:lnTo>
                <a:lnTo>
                  <a:pt x="1018" y="1001"/>
                </a:lnTo>
                <a:lnTo>
                  <a:pt x="1030" y="1005"/>
                </a:lnTo>
                <a:lnTo>
                  <a:pt x="1041" y="1011"/>
                </a:lnTo>
                <a:lnTo>
                  <a:pt x="1053" y="1017"/>
                </a:lnTo>
                <a:lnTo>
                  <a:pt x="1066" y="1024"/>
                </a:lnTo>
                <a:lnTo>
                  <a:pt x="1082" y="1029"/>
                </a:lnTo>
                <a:lnTo>
                  <a:pt x="1096" y="1037"/>
                </a:lnTo>
                <a:lnTo>
                  <a:pt x="1111" y="1044"/>
                </a:lnTo>
                <a:lnTo>
                  <a:pt x="1126" y="1051"/>
                </a:lnTo>
                <a:lnTo>
                  <a:pt x="1142" y="1057"/>
                </a:lnTo>
                <a:lnTo>
                  <a:pt x="1157" y="1064"/>
                </a:lnTo>
                <a:lnTo>
                  <a:pt x="1172" y="1072"/>
                </a:lnTo>
                <a:lnTo>
                  <a:pt x="1186" y="1079"/>
                </a:lnTo>
                <a:lnTo>
                  <a:pt x="1201" y="1085"/>
                </a:lnTo>
                <a:lnTo>
                  <a:pt x="1214" y="1092"/>
                </a:lnTo>
                <a:lnTo>
                  <a:pt x="1226" y="1098"/>
                </a:lnTo>
                <a:lnTo>
                  <a:pt x="1238" y="1103"/>
                </a:lnTo>
                <a:lnTo>
                  <a:pt x="1249" y="1108"/>
                </a:lnTo>
                <a:lnTo>
                  <a:pt x="1258" y="1115"/>
                </a:lnTo>
                <a:lnTo>
                  <a:pt x="1269" y="1122"/>
                </a:lnTo>
                <a:lnTo>
                  <a:pt x="1280" y="1132"/>
                </a:lnTo>
                <a:lnTo>
                  <a:pt x="1293" y="1141"/>
                </a:lnTo>
                <a:lnTo>
                  <a:pt x="1306" y="1153"/>
                </a:lnTo>
                <a:lnTo>
                  <a:pt x="1320" y="1165"/>
                </a:lnTo>
                <a:lnTo>
                  <a:pt x="1333" y="1179"/>
                </a:lnTo>
                <a:lnTo>
                  <a:pt x="1348" y="1191"/>
                </a:lnTo>
                <a:lnTo>
                  <a:pt x="1361" y="1207"/>
                </a:lnTo>
                <a:lnTo>
                  <a:pt x="1375" y="1221"/>
                </a:lnTo>
                <a:lnTo>
                  <a:pt x="1388" y="1236"/>
                </a:lnTo>
                <a:lnTo>
                  <a:pt x="1402" y="1251"/>
                </a:lnTo>
                <a:lnTo>
                  <a:pt x="1414" y="1266"/>
                </a:lnTo>
                <a:lnTo>
                  <a:pt x="1426" y="1281"/>
                </a:lnTo>
                <a:lnTo>
                  <a:pt x="1436" y="1296"/>
                </a:lnTo>
                <a:lnTo>
                  <a:pt x="1447" y="1309"/>
                </a:lnTo>
                <a:lnTo>
                  <a:pt x="1456" y="1325"/>
                </a:lnTo>
                <a:lnTo>
                  <a:pt x="1466" y="1341"/>
                </a:lnTo>
                <a:lnTo>
                  <a:pt x="1475" y="1360"/>
                </a:lnTo>
                <a:lnTo>
                  <a:pt x="1485" y="1379"/>
                </a:lnTo>
                <a:lnTo>
                  <a:pt x="1494" y="1401"/>
                </a:lnTo>
                <a:lnTo>
                  <a:pt x="1504" y="1421"/>
                </a:lnTo>
                <a:lnTo>
                  <a:pt x="1513" y="1444"/>
                </a:lnTo>
                <a:lnTo>
                  <a:pt x="1523" y="1465"/>
                </a:lnTo>
                <a:lnTo>
                  <a:pt x="1530" y="1489"/>
                </a:lnTo>
                <a:lnTo>
                  <a:pt x="1539" y="1511"/>
                </a:lnTo>
                <a:lnTo>
                  <a:pt x="1546" y="1533"/>
                </a:lnTo>
                <a:lnTo>
                  <a:pt x="1553" y="1555"/>
                </a:lnTo>
                <a:lnTo>
                  <a:pt x="1559" y="1576"/>
                </a:lnTo>
                <a:lnTo>
                  <a:pt x="1564" y="1596"/>
                </a:lnTo>
                <a:lnTo>
                  <a:pt x="1568" y="1615"/>
                </a:lnTo>
                <a:lnTo>
                  <a:pt x="1572" y="1631"/>
                </a:lnTo>
                <a:lnTo>
                  <a:pt x="1574" y="1649"/>
                </a:lnTo>
                <a:lnTo>
                  <a:pt x="1578" y="1666"/>
                </a:lnTo>
                <a:lnTo>
                  <a:pt x="1580" y="1686"/>
                </a:lnTo>
                <a:lnTo>
                  <a:pt x="1584" y="1705"/>
                </a:lnTo>
                <a:lnTo>
                  <a:pt x="1588" y="1725"/>
                </a:lnTo>
                <a:lnTo>
                  <a:pt x="1591" y="1745"/>
                </a:lnTo>
                <a:lnTo>
                  <a:pt x="1595" y="1766"/>
                </a:lnTo>
                <a:lnTo>
                  <a:pt x="1599" y="1785"/>
                </a:lnTo>
                <a:lnTo>
                  <a:pt x="1602" y="1805"/>
                </a:lnTo>
                <a:lnTo>
                  <a:pt x="1606" y="1825"/>
                </a:lnTo>
                <a:lnTo>
                  <a:pt x="1609" y="1844"/>
                </a:lnTo>
                <a:lnTo>
                  <a:pt x="1613" y="1861"/>
                </a:lnTo>
                <a:lnTo>
                  <a:pt x="1615" y="1877"/>
                </a:lnTo>
                <a:lnTo>
                  <a:pt x="1619" y="1892"/>
                </a:lnTo>
                <a:lnTo>
                  <a:pt x="1622" y="1905"/>
                </a:lnTo>
                <a:lnTo>
                  <a:pt x="1626" y="1916"/>
                </a:lnTo>
                <a:lnTo>
                  <a:pt x="1628" y="1929"/>
                </a:lnTo>
                <a:lnTo>
                  <a:pt x="1631" y="1942"/>
                </a:lnTo>
                <a:lnTo>
                  <a:pt x="1636" y="1958"/>
                </a:lnTo>
                <a:lnTo>
                  <a:pt x="1641" y="1973"/>
                </a:lnTo>
                <a:lnTo>
                  <a:pt x="1646" y="1991"/>
                </a:lnTo>
                <a:lnTo>
                  <a:pt x="1652" y="2009"/>
                </a:lnTo>
                <a:lnTo>
                  <a:pt x="1659" y="2029"/>
                </a:lnTo>
                <a:lnTo>
                  <a:pt x="1666" y="2048"/>
                </a:lnTo>
                <a:lnTo>
                  <a:pt x="1672" y="2069"/>
                </a:lnTo>
                <a:lnTo>
                  <a:pt x="1680" y="2089"/>
                </a:lnTo>
                <a:lnTo>
                  <a:pt x="1687" y="2110"/>
                </a:lnTo>
                <a:lnTo>
                  <a:pt x="1695" y="2130"/>
                </a:lnTo>
                <a:lnTo>
                  <a:pt x="1702" y="2150"/>
                </a:lnTo>
                <a:lnTo>
                  <a:pt x="1709" y="2169"/>
                </a:lnTo>
                <a:lnTo>
                  <a:pt x="1717" y="2187"/>
                </a:lnTo>
                <a:lnTo>
                  <a:pt x="1724" y="2203"/>
                </a:lnTo>
                <a:lnTo>
                  <a:pt x="1731" y="2221"/>
                </a:lnTo>
                <a:lnTo>
                  <a:pt x="1740" y="2240"/>
                </a:lnTo>
                <a:lnTo>
                  <a:pt x="1750" y="2261"/>
                </a:lnTo>
                <a:lnTo>
                  <a:pt x="1762" y="2282"/>
                </a:lnTo>
                <a:lnTo>
                  <a:pt x="1775" y="2305"/>
                </a:lnTo>
                <a:lnTo>
                  <a:pt x="1788" y="2328"/>
                </a:lnTo>
                <a:lnTo>
                  <a:pt x="1803" y="2352"/>
                </a:lnTo>
                <a:lnTo>
                  <a:pt x="1818" y="2376"/>
                </a:lnTo>
                <a:lnTo>
                  <a:pt x="1833" y="2400"/>
                </a:lnTo>
                <a:lnTo>
                  <a:pt x="1848" y="2425"/>
                </a:lnTo>
                <a:lnTo>
                  <a:pt x="1863" y="2448"/>
                </a:lnTo>
                <a:lnTo>
                  <a:pt x="1880" y="2471"/>
                </a:lnTo>
                <a:lnTo>
                  <a:pt x="1895" y="2493"/>
                </a:lnTo>
                <a:lnTo>
                  <a:pt x="1911" y="2513"/>
                </a:lnTo>
                <a:lnTo>
                  <a:pt x="1924" y="2532"/>
                </a:lnTo>
                <a:lnTo>
                  <a:pt x="1939" y="2548"/>
                </a:lnTo>
                <a:lnTo>
                  <a:pt x="1952" y="2566"/>
                </a:lnTo>
                <a:lnTo>
                  <a:pt x="1970" y="2584"/>
                </a:lnTo>
                <a:lnTo>
                  <a:pt x="1989" y="2604"/>
                </a:lnTo>
                <a:lnTo>
                  <a:pt x="2010" y="2622"/>
                </a:lnTo>
                <a:lnTo>
                  <a:pt x="2032" y="2643"/>
                </a:lnTo>
                <a:lnTo>
                  <a:pt x="2056" y="2664"/>
                </a:lnTo>
                <a:lnTo>
                  <a:pt x="2080" y="2685"/>
                </a:lnTo>
                <a:lnTo>
                  <a:pt x="2106" y="2705"/>
                </a:lnTo>
                <a:lnTo>
                  <a:pt x="2130" y="2726"/>
                </a:lnTo>
                <a:lnTo>
                  <a:pt x="2156" y="2747"/>
                </a:lnTo>
                <a:lnTo>
                  <a:pt x="2181" y="2766"/>
                </a:lnTo>
                <a:lnTo>
                  <a:pt x="2207" y="2784"/>
                </a:lnTo>
                <a:lnTo>
                  <a:pt x="2231" y="2801"/>
                </a:lnTo>
                <a:lnTo>
                  <a:pt x="2255" y="2818"/>
                </a:lnTo>
                <a:lnTo>
                  <a:pt x="2278" y="2832"/>
                </a:lnTo>
                <a:lnTo>
                  <a:pt x="2300" y="2844"/>
                </a:lnTo>
                <a:lnTo>
                  <a:pt x="2320" y="2856"/>
                </a:lnTo>
                <a:lnTo>
                  <a:pt x="2346" y="2868"/>
                </a:lnTo>
                <a:lnTo>
                  <a:pt x="2373" y="2883"/>
                </a:lnTo>
                <a:lnTo>
                  <a:pt x="2404" y="2896"/>
                </a:lnTo>
                <a:lnTo>
                  <a:pt x="2436" y="2911"/>
                </a:lnTo>
                <a:lnTo>
                  <a:pt x="2470" y="2926"/>
                </a:lnTo>
                <a:lnTo>
                  <a:pt x="2505" y="2941"/>
                </a:lnTo>
                <a:lnTo>
                  <a:pt x="2542" y="2956"/>
                </a:lnTo>
                <a:lnTo>
                  <a:pt x="2577" y="2973"/>
                </a:lnTo>
                <a:lnTo>
                  <a:pt x="2614" y="2987"/>
                </a:lnTo>
                <a:lnTo>
                  <a:pt x="2650" y="3002"/>
                </a:lnTo>
                <a:lnTo>
                  <a:pt x="2686" y="3015"/>
                </a:lnTo>
                <a:lnTo>
                  <a:pt x="2721" y="3029"/>
                </a:lnTo>
                <a:lnTo>
                  <a:pt x="2754" y="3041"/>
                </a:lnTo>
                <a:lnTo>
                  <a:pt x="2786" y="3051"/>
                </a:lnTo>
                <a:lnTo>
                  <a:pt x="2816" y="3060"/>
                </a:lnTo>
                <a:lnTo>
                  <a:pt x="2844" y="3070"/>
                </a:lnTo>
                <a:lnTo>
                  <a:pt x="2874" y="3079"/>
                </a:lnTo>
                <a:lnTo>
                  <a:pt x="2906" y="3089"/>
                </a:lnTo>
                <a:lnTo>
                  <a:pt x="2940" y="3098"/>
                </a:lnTo>
                <a:lnTo>
                  <a:pt x="2974" y="3107"/>
                </a:lnTo>
                <a:lnTo>
                  <a:pt x="3008" y="3117"/>
                </a:lnTo>
                <a:lnTo>
                  <a:pt x="3042" y="3126"/>
                </a:lnTo>
                <a:lnTo>
                  <a:pt x="3077" y="3134"/>
                </a:lnTo>
                <a:lnTo>
                  <a:pt x="3110" y="3143"/>
                </a:lnTo>
                <a:lnTo>
                  <a:pt x="3143" y="3151"/>
                </a:lnTo>
                <a:lnTo>
                  <a:pt x="3174" y="3159"/>
                </a:lnTo>
                <a:lnTo>
                  <a:pt x="3204" y="3165"/>
                </a:lnTo>
                <a:lnTo>
                  <a:pt x="3232" y="3171"/>
                </a:lnTo>
                <a:lnTo>
                  <a:pt x="3257" y="3177"/>
                </a:lnTo>
                <a:lnTo>
                  <a:pt x="3280" y="3180"/>
                </a:lnTo>
                <a:lnTo>
                  <a:pt x="3300" y="3183"/>
                </a:lnTo>
                <a:lnTo>
                  <a:pt x="3315" y="3185"/>
                </a:lnTo>
                <a:lnTo>
                  <a:pt x="3327" y="3187"/>
                </a:lnTo>
                <a:lnTo>
                  <a:pt x="3335" y="3188"/>
                </a:lnTo>
                <a:lnTo>
                  <a:pt x="3342" y="3188"/>
                </a:lnTo>
                <a:lnTo>
                  <a:pt x="3346" y="3190"/>
                </a:lnTo>
                <a:lnTo>
                  <a:pt x="3351" y="3190"/>
                </a:lnTo>
                <a:lnTo>
                  <a:pt x="3355" y="3190"/>
                </a:lnTo>
                <a:lnTo>
                  <a:pt x="3359" y="3190"/>
                </a:lnTo>
                <a:lnTo>
                  <a:pt x="3364" y="3192"/>
                </a:lnTo>
                <a:lnTo>
                  <a:pt x="3370" y="3193"/>
                </a:lnTo>
                <a:lnTo>
                  <a:pt x="3380" y="3195"/>
                </a:lnTo>
                <a:lnTo>
                  <a:pt x="3393" y="3195"/>
                </a:lnTo>
                <a:lnTo>
                  <a:pt x="3409" y="3198"/>
                </a:lnTo>
                <a:lnTo>
                  <a:pt x="3430" y="3200"/>
                </a:lnTo>
                <a:lnTo>
                  <a:pt x="3456" y="3204"/>
                </a:lnTo>
                <a:lnTo>
                  <a:pt x="3490" y="3208"/>
                </a:lnTo>
              </a:path>
            </a:pathLst>
          </a:custGeom>
          <a:noFill/>
          <a:ln w="38100" cap="flat" cmpd="sng">
            <a:solidFill>
              <a:srgbClr val="00C1C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1726" name="Freeform 14"/>
          <p:cNvSpPr>
            <a:spLocks/>
          </p:cNvSpPr>
          <p:nvPr/>
        </p:nvSpPr>
        <p:spPr bwMode="auto">
          <a:xfrm>
            <a:off x="2319338" y="3317875"/>
            <a:ext cx="2273300" cy="2008188"/>
          </a:xfrm>
          <a:custGeom>
            <a:avLst/>
            <a:gdLst>
              <a:gd name="T0" fmla="*/ 0 w 2855"/>
              <a:gd name="T1" fmla="*/ 19328043 h 2624"/>
              <a:gd name="T2" fmla="*/ 0 w 2855"/>
              <a:gd name="T3" fmla="*/ 26942936 h 2624"/>
              <a:gd name="T4" fmla="*/ 0 w 2855"/>
              <a:gd name="T5" fmla="*/ 32799894 h 2624"/>
              <a:gd name="T6" fmla="*/ 0 w 2855"/>
              <a:gd name="T7" fmla="*/ 52127942 h 2624"/>
              <a:gd name="T8" fmla="*/ 4438310 w 2855"/>
              <a:gd name="T9" fmla="*/ 85513290 h 2624"/>
              <a:gd name="T10" fmla="*/ 10778069 w 2855"/>
              <a:gd name="T11" fmla="*/ 124755620 h 2624"/>
              <a:gd name="T12" fmla="*/ 21556934 w 2855"/>
              <a:gd name="T13" fmla="*/ 161655295 h 2624"/>
              <a:gd name="T14" fmla="*/ 43746889 w 2855"/>
              <a:gd name="T15" fmla="*/ 210268934 h 2624"/>
              <a:gd name="T16" fmla="*/ 74814262 w 2855"/>
              <a:gd name="T17" fmla="*/ 262396852 h 2624"/>
              <a:gd name="T18" fmla="*/ 106514669 w 2855"/>
              <a:gd name="T19" fmla="*/ 307496881 h 2624"/>
              <a:gd name="T20" fmla="*/ 148993912 w 2855"/>
              <a:gd name="T21" fmla="*/ 347910119 h 2624"/>
              <a:gd name="T22" fmla="*/ 197813710 w 2855"/>
              <a:gd name="T23" fmla="*/ 384809794 h 2624"/>
              <a:gd name="T24" fmla="*/ 241560636 w 2855"/>
              <a:gd name="T25" fmla="*/ 406481322 h 2624"/>
              <a:gd name="T26" fmla="*/ 285307513 w 2855"/>
              <a:gd name="T27" fmla="*/ 420538633 h 2624"/>
              <a:gd name="T28" fmla="*/ 338565618 w 2855"/>
              <a:gd name="T29" fmla="*/ 433423481 h 2624"/>
              <a:gd name="T30" fmla="*/ 386750803 w 2855"/>
              <a:gd name="T31" fmla="*/ 443380998 h 2624"/>
              <a:gd name="T32" fmla="*/ 429230146 w 2855"/>
              <a:gd name="T33" fmla="*/ 451580585 h 2624"/>
              <a:gd name="T34" fmla="*/ 477415331 w 2855"/>
              <a:gd name="T35" fmla="*/ 464466198 h 2624"/>
              <a:gd name="T36" fmla="*/ 521162207 w 2855"/>
              <a:gd name="T37" fmla="*/ 477351812 h 2624"/>
              <a:gd name="T38" fmla="*/ 553497201 w 2855"/>
              <a:gd name="T39" fmla="*/ 490822891 h 2624"/>
              <a:gd name="T40" fmla="*/ 592171953 w 2855"/>
              <a:gd name="T41" fmla="*/ 506637365 h 2624"/>
              <a:gd name="T42" fmla="*/ 628945256 w 2855"/>
              <a:gd name="T43" fmla="*/ 523622772 h 2624"/>
              <a:gd name="T44" fmla="*/ 658110371 w 2855"/>
              <a:gd name="T45" fmla="*/ 537680083 h 2624"/>
              <a:gd name="T46" fmla="*/ 691079181 w 2855"/>
              <a:gd name="T47" fmla="*/ 564622242 h 2624"/>
              <a:gd name="T48" fmla="*/ 727217871 w 2855"/>
              <a:gd name="T49" fmla="*/ 599179287 h 2624"/>
              <a:gd name="T50" fmla="*/ 755114557 w 2855"/>
              <a:gd name="T51" fmla="*/ 634907265 h 2624"/>
              <a:gd name="T52" fmla="*/ 779207547 w 2855"/>
              <a:gd name="T53" fmla="*/ 681178226 h 2624"/>
              <a:gd name="T54" fmla="*/ 802032109 w 2855"/>
              <a:gd name="T55" fmla="*/ 734477842 h 2624"/>
              <a:gd name="T56" fmla="*/ 815346237 w 2855"/>
              <a:gd name="T57" fmla="*/ 781334269 h 2624"/>
              <a:gd name="T58" fmla="*/ 822320607 w 2855"/>
              <a:gd name="T59" fmla="*/ 826433724 h 2624"/>
              <a:gd name="T60" fmla="*/ 832464857 w 2855"/>
              <a:gd name="T61" fmla="*/ 873876382 h 2624"/>
              <a:gd name="T62" fmla="*/ 840707059 w 2855"/>
              <a:gd name="T63" fmla="*/ 912533221 h 2624"/>
              <a:gd name="T64" fmla="*/ 851485922 w 2855"/>
              <a:gd name="T65" fmla="*/ 945332338 h 2624"/>
              <a:gd name="T66" fmla="*/ 867969929 w 2855"/>
              <a:gd name="T67" fmla="*/ 991017832 h 2624"/>
              <a:gd name="T68" fmla="*/ 886356978 w 2855"/>
              <a:gd name="T69" fmla="*/ 1039045957 h 2624"/>
              <a:gd name="T70" fmla="*/ 907279293 w 2855"/>
              <a:gd name="T71" fmla="*/ 1082973523 h 2624"/>
              <a:gd name="T72" fmla="*/ 942784166 w 2855"/>
              <a:gd name="T73" fmla="*/ 1138030303 h 2624"/>
              <a:gd name="T74" fmla="*/ 982093531 w 2855"/>
              <a:gd name="T75" fmla="*/ 1194258015 h 2624"/>
              <a:gd name="T76" fmla="*/ 1021402099 w 2855"/>
              <a:gd name="T77" fmla="*/ 1238186346 h 2624"/>
              <a:gd name="T78" fmla="*/ 1078463901 w 2855"/>
              <a:gd name="T79" fmla="*/ 1286214471 h 2624"/>
              <a:gd name="T80" fmla="*/ 1144401522 w 2855"/>
              <a:gd name="T81" fmla="*/ 1333070898 h 2624"/>
              <a:gd name="T82" fmla="*/ 1203365569 w 2855"/>
              <a:gd name="T83" fmla="*/ 1368213409 h 2624"/>
              <a:gd name="T84" fmla="*/ 1280715072 w 2855"/>
              <a:gd name="T85" fmla="*/ 1401598757 h 2624"/>
              <a:gd name="T86" fmla="*/ 1373916359 w 2855"/>
              <a:gd name="T87" fmla="*/ 1437912966 h 2624"/>
              <a:gd name="T88" fmla="*/ 1460142479 w 2855"/>
              <a:gd name="T89" fmla="*/ 1465441356 h 2624"/>
              <a:gd name="T90" fmla="*/ 1541296475 w 2855"/>
              <a:gd name="T91" fmla="*/ 1488283721 h 2624"/>
              <a:gd name="T92" fmla="*/ 1630058657 w 2855"/>
              <a:gd name="T93" fmla="*/ 1509368922 h 2624"/>
              <a:gd name="T94" fmla="*/ 1699801168 w 2855"/>
              <a:gd name="T95" fmla="*/ 1522840001 h 2624"/>
              <a:gd name="T96" fmla="*/ 1732769182 w 2855"/>
              <a:gd name="T97" fmla="*/ 1526940560 h 2624"/>
              <a:gd name="T98" fmla="*/ 1743548841 w 2855"/>
              <a:gd name="T99" fmla="*/ 1528697724 h 2624"/>
              <a:gd name="T100" fmla="*/ 1778418305 w 2855"/>
              <a:gd name="T101" fmla="*/ 1532797518 h 262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855"/>
              <a:gd name="T154" fmla="*/ 0 h 2624"/>
              <a:gd name="T155" fmla="*/ 2855 w 2855"/>
              <a:gd name="T156" fmla="*/ 2624 h 262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855" h="2624">
                <a:moveTo>
                  <a:pt x="0" y="0"/>
                </a:moveTo>
                <a:lnTo>
                  <a:pt x="0" y="12"/>
                </a:lnTo>
                <a:lnTo>
                  <a:pt x="0" y="21"/>
                </a:lnTo>
                <a:lnTo>
                  <a:pt x="0" y="28"/>
                </a:lnTo>
                <a:lnTo>
                  <a:pt x="0" y="33"/>
                </a:lnTo>
                <a:lnTo>
                  <a:pt x="0" y="38"/>
                </a:ln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6"/>
                </a:lnTo>
                <a:lnTo>
                  <a:pt x="0" y="48"/>
                </a:lnTo>
                <a:lnTo>
                  <a:pt x="0" y="50"/>
                </a:lnTo>
                <a:lnTo>
                  <a:pt x="0" y="53"/>
                </a:lnTo>
                <a:lnTo>
                  <a:pt x="0" y="56"/>
                </a:lnTo>
                <a:lnTo>
                  <a:pt x="0" y="60"/>
                </a:lnTo>
                <a:lnTo>
                  <a:pt x="0" y="64"/>
                </a:lnTo>
                <a:lnTo>
                  <a:pt x="0" y="71"/>
                </a:lnTo>
                <a:lnTo>
                  <a:pt x="0" y="80"/>
                </a:lnTo>
                <a:lnTo>
                  <a:pt x="0" y="89"/>
                </a:lnTo>
                <a:lnTo>
                  <a:pt x="1" y="98"/>
                </a:lnTo>
                <a:lnTo>
                  <a:pt x="1" y="110"/>
                </a:lnTo>
                <a:lnTo>
                  <a:pt x="3" y="121"/>
                </a:lnTo>
                <a:lnTo>
                  <a:pt x="5" y="134"/>
                </a:lnTo>
                <a:lnTo>
                  <a:pt x="7" y="146"/>
                </a:lnTo>
                <a:lnTo>
                  <a:pt x="9" y="161"/>
                </a:lnTo>
                <a:lnTo>
                  <a:pt x="11" y="174"/>
                </a:lnTo>
                <a:lnTo>
                  <a:pt x="13" y="187"/>
                </a:lnTo>
                <a:lnTo>
                  <a:pt x="15" y="200"/>
                </a:lnTo>
                <a:lnTo>
                  <a:pt x="17" y="213"/>
                </a:lnTo>
                <a:lnTo>
                  <a:pt x="21" y="226"/>
                </a:lnTo>
                <a:lnTo>
                  <a:pt x="23" y="238"/>
                </a:lnTo>
                <a:lnTo>
                  <a:pt x="27" y="248"/>
                </a:lnTo>
                <a:lnTo>
                  <a:pt x="29" y="262"/>
                </a:lnTo>
                <a:lnTo>
                  <a:pt x="34" y="276"/>
                </a:lnTo>
                <a:lnTo>
                  <a:pt x="39" y="290"/>
                </a:lnTo>
                <a:lnTo>
                  <a:pt x="46" y="305"/>
                </a:lnTo>
                <a:lnTo>
                  <a:pt x="53" y="324"/>
                </a:lnTo>
                <a:lnTo>
                  <a:pt x="61" y="340"/>
                </a:lnTo>
                <a:lnTo>
                  <a:pt x="69" y="359"/>
                </a:lnTo>
                <a:lnTo>
                  <a:pt x="79" y="376"/>
                </a:lnTo>
                <a:lnTo>
                  <a:pt x="88" y="395"/>
                </a:lnTo>
                <a:lnTo>
                  <a:pt x="97" y="413"/>
                </a:lnTo>
                <a:lnTo>
                  <a:pt x="107" y="432"/>
                </a:lnTo>
                <a:lnTo>
                  <a:pt x="118" y="448"/>
                </a:lnTo>
                <a:lnTo>
                  <a:pt x="127" y="466"/>
                </a:lnTo>
                <a:lnTo>
                  <a:pt x="138" y="482"/>
                </a:lnTo>
                <a:lnTo>
                  <a:pt x="147" y="497"/>
                </a:lnTo>
                <a:lnTo>
                  <a:pt x="159" y="511"/>
                </a:lnTo>
                <a:lnTo>
                  <a:pt x="168" y="525"/>
                </a:lnTo>
                <a:lnTo>
                  <a:pt x="180" y="538"/>
                </a:lnTo>
                <a:lnTo>
                  <a:pt x="192" y="553"/>
                </a:lnTo>
                <a:lnTo>
                  <a:pt x="206" y="566"/>
                </a:lnTo>
                <a:lnTo>
                  <a:pt x="220" y="581"/>
                </a:lnTo>
                <a:lnTo>
                  <a:pt x="235" y="594"/>
                </a:lnTo>
                <a:lnTo>
                  <a:pt x="250" y="608"/>
                </a:lnTo>
                <a:lnTo>
                  <a:pt x="267" y="620"/>
                </a:lnTo>
                <a:lnTo>
                  <a:pt x="282" y="634"/>
                </a:lnTo>
                <a:lnTo>
                  <a:pt x="297" y="646"/>
                </a:lnTo>
                <a:lnTo>
                  <a:pt x="312" y="657"/>
                </a:lnTo>
                <a:lnTo>
                  <a:pt x="328" y="667"/>
                </a:lnTo>
                <a:lnTo>
                  <a:pt x="341" y="676"/>
                </a:lnTo>
                <a:lnTo>
                  <a:pt x="356" y="684"/>
                </a:lnTo>
                <a:lnTo>
                  <a:pt x="369" y="690"/>
                </a:lnTo>
                <a:lnTo>
                  <a:pt x="381" y="694"/>
                </a:lnTo>
                <a:lnTo>
                  <a:pt x="392" y="700"/>
                </a:lnTo>
                <a:lnTo>
                  <a:pt x="405" y="704"/>
                </a:lnTo>
                <a:lnTo>
                  <a:pt x="419" y="708"/>
                </a:lnTo>
                <a:lnTo>
                  <a:pt x="435" y="712"/>
                </a:lnTo>
                <a:lnTo>
                  <a:pt x="450" y="718"/>
                </a:lnTo>
                <a:lnTo>
                  <a:pt x="467" y="722"/>
                </a:lnTo>
                <a:lnTo>
                  <a:pt x="484" y="727"/>
                </a:lnTo>
                <a:lnTo>
                  <a:pt x="501" y="731"/>
                </a:lnTo>
                <a:lnTo>
                  <a:pt x="517" y="736"/>
                </a:lnTo>
                <a:lnTo>
                  <a:pt x="534" y="740"/>
                </a:lnTo>
                <a:lnTo>
                  <a:pt x="550" y="744"/>
                </a:lnTo>
                <a:lnTo>
                  <a:pt x="567" y="748"/>
                </a:lnTo>
                <a:lnTo>
                  <a:pt x="582" y="752"/>
                </a:lnTo>
                <a:lnTo>
                  <a:pt x="597" y="755"/>
                </a:lnTo>
                <a:lnTo>
                  <a:pt x="610" y="757"/>
                </a:lnTo>
                <a:lnTo>
                  <a:pt x="623" y="759"/>
                </a:lnTo>
                <a:lnTo>
                  <a:pt x="634" y="762"/>
                </a:lnTo>
                <a:lnTo>
                  <a:pt x="647" y="765"/>
                </a:lnTo>
                <a:lnTo>
                  <a:pt x="662" y="768"/>
                </a:lnTo>
                <a:lnTo>
                  <a:pt x="677" y="771"/>
                </a:lnTo>
                <a:lnTo>
                  <a:pt x="691" y="775"/>
                </a:lnTo>
                <a:lnTo>
                  <a:pt x="707" y="779"/>
                </a:lnTo>
                <a:lnTo>
                  <a:pt x="721" y="783"/>
                </a:lnTo>
                <a:lnTo>
                  <a:pt x="738" y="787"/>
                </a:lnTo>
                <a:lnTo>
                  <a:pt x="753" y="793"/>
                </a:lnTo>
                <a:lnTo>
                  <a:pt x="768" y="796"/>
                </a:lnTo>
                <a:lnTo>
                  <a:pt x="782" y="802"/>
                </a:lnTo>
                <a:lnTo>
                  <a:pt x="797" y="806"/>
                </a:lnTo>
                <a:lnTo>
                  <a:pt x="809" y="812"/>
                </a:lnTo>
                <a:lnTo>
                  <a:pt x="822" y="815"/>
                </a:lnTo>
                <a:lnTo>
                  <a:pt x="833" y="819"/>
                </a:lnTo>
                <a:lnTo>
                  <a:pt x="843" y="823"/>
                </a:lnTo>
                <a:lnTo>
                  <a:pt x="852" y="828"/>
                </a:lnTo>
                <a:lnTo>
                  <a:pt x="862" y="832"/>
                </a:lnTo>
                <a:lnTo>
                  <a:pt x="873" y="838"/>
                </a:lnTo>
                <a:lnTo>
                  <a:pt x="885" y="842"/>
                </a:lnTo>
                <a:lnTo>
                  <a:pt x="896" y="848"/>
                </a:lnTo>
                <a:lnTo>
                  <a:pt x="909" y="854"/>
                </a:lnTo>
                <a:lnTo>
                  <a:pt x="921" y="860"/>
                </a:lnTo>
                <a:lnTo>
                  <a:pt x="934" y="865"/>
                </a:lnTo>
                <a:lnTo>
                  <a:pt x="945" y="872"/>
                </a:lnTo>
                <a:lnTo>
                  <a:pt x="959" y="878"/>
                </a:lnTo>
                <a:lnTo>
                  <a:pt x="970" y="883"/>
                </a:lnTo>
                <a:lnTo>
                  <a:pt x="982" y="888"/>
                </a:lnTo>
                <a:lnTo>
                  <a:pt x="992" y="894"/>
                </a:lnTo>
                <a:lnTo>
                  <a:pt x="1003" y="898"/>
                </a:lnTo>
                <a:lnTo>
                  <a:pt x="1012" y="902"/>
                </a:lnTo>
                <a:lnTo>
                  <a:pt x="1022" y="906"/>
                </a:lnTo>
                <a:lnTo>
                  <a:pt x="1029" y="912"/>
                </a:lnTo>
                <a:lnTo>
                  <a:pt x="1038" y="918"/>
                </a:lnTo>
                <a:lnTo>
                  <a:pt x="1047" y="926"/>
                </a:lnTo>
                <a:lnTo>
                  <a:pt x="1058" y="933"/>
                </a:lnTo>
                <a:lnTo>
                  <a:pt x="1068" y="944"/>
                </a:lnTo>
                <a:lnTo>
                  <a:pt x="1079" y="953"/>
                </a:lnTo>
                <a:lnTo>
                  <a:pt x="1090" y="964"/>
                </a:lnTo>
                <a:lnTo>
                  <a:pt x="1103" y="974"/>
                </a:lnTo>
                <a:lnTo>
                  <a:pt x="1113" y="988"/>
                </a:lnTo>
                <a:lnTo>
                  <a:pt x="1125" y="999"/>
                </a:lnTo>
                <a:lnTo>
                  <a:pt x="1135" y="1012"/>
                </a:lnTo>
                <a:lnTo>
                  <a:pt x="1147" y="1023"/>
                </a:lnTo>
                <a:lnTo>
                  <a:pt x="1156" y="1036"/>
                </a:lnTo>
                <a:lnTo>
                  <a:pt x="1167" y="1047"/>
                </a:lnTo>
                <a:lnTo>
                  <a:pt x="1175" y="1059"/>
                </a:lnTo>
                <a:lnTo>
                  <a:pt x="1184" y="1070"/>
                </a:lnTo>
                <a:lnTo>
                  <a:pt x="1191" y="1084"/>
                </a:lnTo>
                <a:lnTo>
                  <a:pt x="1199" y="1097"/>
                </a:lnTo>
                <a:lnTo>
                  <a:pt x="1206" y="1113"/>
                </a:lnTo>
                <a:lnTo>
                  <a:pt x="1215" y="1128"/>
                </a:lnTo>
                <a:lnTo>
                  <a:pt x="1222" y="1146"/>
                </a:lnTo>
                <a:lnTo>
                  <a:pt x="1229" y="1163"/>
                </a:lnTo>
                <a:lnTo>
                  <a:pt x="1237" y="1182"/>
                </a:lnTo>
                <a:lnTo>
                  <a:pt x="1246" y="1198"/>
                </a:lnTo>
                <a:lnTo>
                  <a:pt x="1251" y="1217"/>
                </a:lnTo>
                <a:lnTo>
                  <a:pt x="1259" y="1236"/>
                </a:lnTo>
                <a:lnTo>
                  <a:pt x="1265" y="1254"/>
                </a:lnTo>
                <a:lnTo>
                  <a:pt x="1271" y="1272"/>
                </a:lnTo>
                <a:lnTo>
                  <a:pt x="1275" y="1290"/>
                </a:lnTo>
                <a:lnTo>
                  <a:pt x="1279" y="1306"/>
                </a:lnTo>
                <a:lnTo>
                  <a:pt x="1283" y="1321"/>
                </a:lnTo>
                <a:lnTo>
                  <a:pt x="1286" y="1334"/>
                </a:lnTo>
                <a:lnTo>
                  <a:pt x="1288" y="1349"/>
                </a:lnTo>
                <a:lnTo>
                  <a:pt x="1290" y="1363"/>
                </a:lnTo>
                <a:lnTo>
                  <a:pt x="1292" y="1379"/>
                </a:lnTo>
                <a:lnTo>
                  <a:pt x="1295" y="1394"/>
                </a:lnTo>
                <a:lnTo>
                  <a:pt x="1297" y="1411"/>
                </a:lnTo>
                <a:lnTo>
                  <a:pt x="1301" y="1427"/>
                </a:lnTo>
                <a:lnTo>
                  <a:pt x="1304" y="1444"/>
                </a:lnTo>
                <a:lnTo>
                  <a:pt x="1307" y="1460"/>
                </a:lnTo>
                <a:lnTo>
                  <a:pt x="1309" y="1477"/>
                </a:lnTo>
                <a:lnTo>
                  <a:pt x="1313" y="1492"/>
                </a:lnTo>
                <a:lnTo>
                  <a:pt x="1315" y="1507"/>
                </a:lnTo>
                <a:lnTo>
                  <a:pt x="1319" y="1522"/>
                </a:lnTo>
                <a:lnTo>
                  <a:pt x="1321" y="1535"/>
                </a:lnTo>
                <a:lnTo>
                  <a:pt x="1324" y="1548"/>
                </a:lnTo>
                <a:lnTo>
                  <a:pt x="1326" y="1558"/>
                </a:lnTo>
                <a:lnTo>
                  <a:pt x="1330" y="1567"/>
                </a:lnTo>
                <a:lnTo>
                  <a:pt x="1332" y="1578"/>
                </a:lnTo>
                <a:lnTo>
                  <a:pt x="1334" y="1588"/>
                </a:lnTo>
                <a:lnTo>
                  <a:pt x="1338" y="1601"/>
                </a:lnTo>
                <a:lnTo>
                  <a:pt x="1343" y="1614"/>
                </a:lnTo>
                <a:lnTo>
                  <a:pt x="1346" y="1629"/>
                </a:lnTo>
                <a:lnTo>
                  <a:pt x="1352" y="1644"/>
                </a:lnTo>
                <a:lnTo>
                  <a:pt x="1357" y="1660"/>
                </a:lnTo>
                <a:lnTo>
                  <a:pt x="1363" y="1675"/>
                </a:lnTo>
                <a:lnTo>
                  <a:pt x="1369" y="1692"/>
                </a:lnTo>
                <a:lnTo>
                  <a:pt x="1374" y="1709"/>
                </a:lnTo>
                <a:lnTo>
                  <a:pt x="1380" y="1726"/>
                </a:lnTo>
                <a:lnTo>
                  <a:pt x="1387" y="1742"/>
                </a:lnTo>
                <a:lnTo>
                  <a:pt x="1392" y="1759"/>
                </a:lnTo>
                <a:lnTo>
                  <a:pt x="1398" y="1774"/>
                </a:lnTo>
                <a:lnTo>
                  <a:pt x="1403" y="1789"/>
                </a:lnTo>
                <a:lnTo>
                  <a:pt x="1411" y="1802"/>
                </a:lnTo>
                <a:lnTo>
                  <a:pt x="1415" y="1816"/>
                </a:lnTo>
                <a:lnTo>
                  <a:pt x="1423" y="1832"/>
                </a:lnTo>
                <a:lnTo>
                  <a:pt x="1431" y="1849"/>
                </a:lnTo>
                <a:lnTo>
                  <a:pt x="1441" y="1866"/>
                </a:lnTo>
                <a:lnTo>
                  <a:pt x="1451" y="1885"/>
                </a:lnTo>
                <a:lnTo>
                  <a:pt x="1462" y="1904"/>
                </a:lnTo>
                <a:lnTo>
                  <a:pt x="1474" y="1924"/>
                </a:lnTo>
                <a:lnTo>
                  <a:pt x="1487" y="1943"/>
                </a:lnTo>
                <a:lnTo>
                  <a:pt x="1499" y="1963"/>
                </a:lnTo>
                <a:lnTo>
                  <a:pt x="1511" y="1983"/>
                </a:lnTo>
                <a:lnTo>
                  <a:pt x="1525" y="2002"/>
                </a:lnTo>
                <a:lnTo>
                  <a:pt x="1538" y="2020"/>
                </a:lnTo>
                <a:lnTo>
                  <a:pt x="1549" y="2039"/>
                </a:lnTo>
                <a:lnTo>
                  <a:pt x="1562" y="2055"/>
                </a:lnTo>
                <a:lnTo>
                  <a:pt x="1573" y="2071"/>
                </a:lnTo>
                <a:lnTo>
                  <a:pt x="1586" y="2084"/>
                </a:lnTo>
                <a:lnTo>
                  <a:pt x="1598" y="2099"/>
                </a:lnTo>
                <a:lnTo>
                  <a:pt x="1611" y="2114"/>
                </a:lnTo>
                <a:lnTo>
                  <a:pt x="1626" y="2130"/>
                </a:lnTo>
                <a:lnTo>
                  <a:pt x="1644" y="2146"/>
                </a:lnTo>
                <a:lnTo>
                  <a:pt x="1662" y="2162"/>
                </a:lnTo>
                <a:lnTo>
                  <a:pt x="1681" y="2179"/>
                </a:lnTo>
                <a:lnTo>
                  <a:pt x="1701" y="2196"/>
                </a:lnTo>
                <a:lnTo>
                  <a:pt x="1722" y="2213"/>
                </a:lnTo>
                <a:lnTo>
                  <a:pt x="1743" y="2230"/>
                </a:lnTo>
                <a:lnTo>
                  <a:pt x="1763" y="2247"/>
                </a:lnTo>
                <a:lnTo>
                  <a:pt x="1783" y="2262"/>
                </a:lnTo>
                <a:lnTo>
                  <a:pt x="1805" y="2276"/>
                </a:lnTo>
                <a:lnTo>
                  <a:pt x="1824" y="2292"/>
                </a:lnTo>
                <a:lnTo>
                  <a:pt x="1844" y="2304"/>
                </a:lnTo>
                <a:lnTo>
                  <a:pt x="1863" y="2316"/>
                </a:lnTo>
                <a:lnTo>
                  <a:pt x="1881" y="2325"/>
                </a:lnTo>
                <a:lnTo>
                  <a:pt x="1898" y="2336"/>
                </a:lnTo>
                <a:lnTo>
                  <a:pt x="1919" y="2346"/>
                </a:lnTo>
                <a:lnTo>
                  <a:pt x="1941" y="2357"/>
                </a:lnTo>
                <a:lnTo>
                  <a:pt x="1967" y="2368"/>
                </a:lnTo>
                <a:lnTo>
                  <a:pt x="1992" y="2382"/>
                </a:lnTo>
                <a:lnTo>
                  <a:pt x="2020" y="2393"/>
                </a:lnTo>
                <a:lnTo>
                  <a:pt x="2049" y="2406"/>
                </a:lnTo>
                <a:lnTo>
                  <a:pt x="2079" y="2418"/>
                </a:lnTo>
                <a:lnTo>
                  <a:pt x="2108" y="2431"/>
                </a:lnTo>
                <a:lnTo>
                  <a:pt x="2138" y="2443"/>
                </a:lnTo>
                <a:lnTo>
                  <a:pt x="2167" y="2455"/>
                </a:lnTo>
                <a:lnTo>
                  <a:pt x="2197" y="2466"/>
                </a:lnTo>
                <a:lnTo>
                  <a:pt x="2225" y="2477"/>
                </a:lnTo>
                <a:lnTo>
                  <a:pt x="2253" y="2486"/>
                </a:lnTo>
                <a:lnTo>
                  <a:pt x="2278" y="2495"/>
                </a:lnTo>
                <a:lnTo>
                  <a:pt x="2303" y="2502"/>
                </a:lnTo>
                <a:lnTo>
                  <a:pt x="2326" y="2510"/>
                </a:lnTo>
                <a:lnTo>
                  <a:pt x="2351" y="2518"/>
                </a:lnTo>
                <a:lnTo>
                  <a:pt x="2376" y="2526"/>
                </a:lnTo>
                <a:lnTo>
                  <a:pt x="2404" y="2533"/>
                </a:lnTo>
                <a:lnTo>
                  <a:pt x="2431" y="2541"/>
                </a:lnTo>
                <a:lnTo>
                  <a:pt x="2459" y="2549"/>
                </a:lnTo>
                <a:lnTo>
                  <a:pt x="2487" y="2556"/>
                </a:lnTo>
                <a:lnTo>
                  <a:pt x="2517" y="2563"/>
                </a:lnTo>
                <a:lnTo>
                  <a:pt x="2543" y="2570"/>
                </a:lnTo>
                <a:lnTo>
                  <a:pt x="2571" y="2577"/>
                </a:lnTo>
                <a:lnTo>
                  <a:pt x="2595" y="2583"/>
                </a:lnTo>
                <a:lnTo>
                  <a:pt x="2620" y="2588"/>
                </a:lnTo>
                <a:lnTo>
                  <a:pt x="2642" y="2594"/>
                </a:lnTo>
                <a:lnTo>
                  <a:pt x="2663" y="2597"/>
                </a:lnTo>
                <a:lnTo>
                  <a:pt x="2681" y="2600"/>
                </a:lnTo>
                <a:lnTo>
                  <a:pt x="2698" y="2602"/>
                </a:lnTo>
                <a:lnTo>
                  <a:pt x="2710" y="2604"/>
                </a:lnTo>
                <a:lnTo>
                  <a:pt x="2720" y="2606"/>
                </a:lnTo>
                <a:lnTo>
                  <a:pt x="2727" y="2607"/>
                </a:lnTo>
                <a:lnTo>
                  <a:pt x="2733" y="2607"/>
                </a:lnTo>
                <a:lnTo>
                  <a:pt x="2736" y="2608"/>
                </a:lnTo>
                <a:lnTo>
                  <a:pt x="2739" y="2608"/>
                </a:lnTo>
                <a:lnTo>
                  <a:pt x="2743" y="2608"/>
                </a:lnTo>
                <a:lnTo>
                  <a:pt x="2747" y="2608"/>
                </a:lnTo>
                <a:lnTo>
                  <a:pt x="2750" y="2610"/>
                </a:lnTo>
                <a:lnTo>
                  <a:pt x="2757" y="2610"/>
                </a:lnTo>
                <a:lnTo>
                  <a:pt x="2763" y="2612"/>
                </a:lnTo>
                <a:lnTo>
                  <a:pt x="2775" y="2613"/>
                </a:lnTo>
                <a:lnTo>
                  <a:pt x="2788" y="2616"/>
                </a:lnTo>
                <a:lnTo>
                  <a:pt x="2805" y="2617"/>
                </a:lnTo>
                <a:lnTo>
                  <a:pt x="2827" y="2620"/>
                </a:lnTo>
                <a:lnTo>
                  <a:pt x="2854" y="2623"/>
                </a:lnTo>
              </a:path>
            </a:pathLst>
          </a:custGeom>
          <a:noFill/>
          <a:ln w="38100" cap="flat" cmpd="sng">
            <a:solidFill>
              <a:srgbClr val="00C1C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71739" name="Group 27"/>
          <p:cNvGrpSpPr>
            <a:grpSpLocks/>
          </p:cNvGrpSpPr>
          <p:nvPr/>
        </p:nvGrpSpPr>
        <p:grpSpPr bwMode="auto">
          <a:xfrm>
            <a:off x="2762250" y="3527425"/>
            <a:ext cx="1316038" cy="1011238"/>
            <a:chOff x="1740" y="2222"/>
            <a:chExt cx="829" cy="637"/>
          </a:xfrm>
        </p:grpSpPr>
        <p:sp>
          <p:nvSpPr>
            <p:cNvPr id="71707" name="Text Box 24"/>
            <p:cNvSpPr txBox="1">
              <a:spLocks noChangeArrowheads="1"/>
            </p:cNvSpPr>
            <p:nvPr/>
          </p:nvSpPr>
          <p:spPr bwMode="auto">
            <a:xfrm>
              <a:off x="1740" y="2222"/>
              <a:ext cx="39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b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708" name="Text Box 25"/>
            <p:cNvSpPr txBox="1">
              <a:spLocks noChangeArrowheads="1"/>
            </p:cNvSpPr>
            <p:nvPr/>
          </p:nvSpPr>
          <p:spPr bwMode="auto">
            <a:xfrm>
              <a:off x="2222" y="2681"/>
              <a:ext cx="347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09575" eaLnBrk="0" hangingPunct="0">
                <a:buClr>
                  <a:srgbClr val="F40000"/>
                </a:buClr>
                <a:buSzPct val="65000"/>
                <a:buFont typeface="Wingdings" pitchFamily="2" charset="2"/>
                <a:buChar char="l"/>
              </a:pPr>
              <a:r>
                <a:rPr lang="en-GB" b="1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1738" name="Freeform 26"/>
          <p:cNvSpPr>
            <a:spLocks/>
          </p:cNvSpPr>
          <p:nvPr/>
        </p:nvSpPr>
        <p:spPr bwMode="auto">
          <a:xfrm>
            <a:off x="2886075" y="2728913"/>
            <a:ext cx="2452688" cy="2090737"/>
          </a:xfrm>
          <a:custGeom>
            <a:avLst/>
            <a:gdLst>
              <a:gd name="T0" fmla="*/ 0 w 3491"/>
              <a:gd name="T1" fmla="*/ 17403480 h 3209"/>
              <a:gd name="T2" fmla="*/ 0 w 3491"/>
              <a:gd name="T3" fmla="*/ 24195609 h 3209"/>
              <a:gd name="T4" fmla="*/ 0 w 3491"/>
              <a:gd name="T5" fmla="*/ 28865072 h 3209"/>
              <a:gd name="T6" fmla="*/ 0 w 3491"/>
              <a:gd name="T7" fmla="*/ 45843764 h 3209"/>
              <a:gd name="T8" fmla="*/ 3949172 w 3491"/>
              <a:gd name="T9" fmla="*/ 75982553 h 3209"/>
              <a:gd name="T10" fmla="*/ 9871876 w 3491"/>
              <a:gd name="T11" fmla="*/ 110790174 h 3209"/>
              <a:gd name="T12" fmla="*/ 19744455 w 3491"/>
              <a:gd name="T13" fmla="*/ 142626179 h 3209"/>
              <a:gd name="T14" fmla="*/ 41463143 w 3491"/>
              <a:gd name="T15" fmla="*/ 185923162 h 3209"/>
              <a:gd name="T16" fmla="*/ 71080179 w 3491"/>
              <a:gd name="T17" fmla="*/ 232616491 h 3209"/>
              <a:gd name="T18" fmla="*/ 101190433 w 3491"/>
              <a:gd name="T19" fmla="*/ 272092903 h 3209"/>
              <a:gd name="T20" fmla="*/ 141172538 w 3491"/>
              <a:gd name="T21" fmla="*/ 308174231 h 3209"/>
              <a:gd name="T22" fmla="*/ 188065912 w 3491"/>
              <a:gd name="T23" fmla="*/ 340859170 h 3209"/>
              <a:gd name="T24" fmla="*/ 230022954 w 3491"/>
              <a:gd name="T25" fmla="*/ 360385387 h 3209"/>
              <a:gd name="T26" fmla="*/ 271486086 w 3491"/>
              <a:gd name="T27" fmla="*/ 372271116 h 3209"/>
              <a:gd name="T28" fmla="*/ 321834677 w 3491"/>
              <a:gd name="T29" fmla="*/ 384156193 h 3209"/>
              <a:gd name="T30" fmla="*/ 367740188 w 3491"/>
              <a:gd name="T31" fmla="*/ 393070327 h 3209"/>
              <a:gd name="T32" fmla="*/ 408216291 w 3491"/>
              <a:gd name="T33" fmla="*/ 400286592 h 3209"/>
              <a:gd name="T34" fmla="*/ 454122503 w 3491"/>
              <a:gd name="T35" fmla="*/ 410474453 h 3209"/>
              <a:gd name="T36" fmla="*/ 496078843 w 3491"/>
              <a:gd name="T37" fmla="*/ 422359530 h 3209"/>
              <a:gd name="T38" fmla="*/ 526189778 w 3491"/>
              <a:gd name="T39" fmla="*/ 434670051 h 3209"/>
              <a:gd name="T40" fmla="*/ 563703739 w 3491"/>
              <a:gd name="T41" fmla="*/ 448677790 h 3209"/>
              <a:gd name="T42" fmla="*/ 599244169 w 3491"/>
              <a:gd name="T43" fmla="*/ 463534462 h 3209"/>
              <a:gd name="T44" fmla="*/ 626392347 w 3491"/>
              <a:gd name="T45" fmla="*/ 476269125 h 3209"/>
              <a:gd name="T46" fmla="*/ 657983606 w 3491"/>
              <a:gd name="T47" fmla="*/ 500464723 h 3209"/>
              <a:gd name="T48" fmla="*/ 692043009 w 3491"/>
              <a:gd name="T49" fmla="*/ 531027002 h 3209"/>
              <a:gd name="T50" fmla="*/ 718697980 w 3491"/>
              <a:gd name="T51" fmla="*/ 562438866 h 3209"/>
              <a:gd name="T52" fmla="*/ 742391073 w 3491"/>
              <a:gd name="T53" fmla="*/ 603189005 h 3209"/>
              <a:gd name="T54" fmla="*/ 763122639 w 3491"/>
              <a:gd name="T55" fmla="*/ 650731269 h 3209"/>
              <a:gd name="T56" fmla="*/ 775956566 w 3491"/>
              <a:gd name="T57" fmla="*/ 692330505 h 3209"/>
              <a:gd name="T58" fmla="*/ 783854908 w 3491"/>
              <a:gd name="T59" fmla="*/ 732231710 h 3209"/>
              <a:gd name="T60" fmla="*/ 792739664 w 3491"/>
              <a:gd name="T61" fmla="*/ 774679717 h 3209"/>
              <a:gd name="T62" fmla="*/ 800637303 w 3491"/>
              <a:gd name="T63" fmla="*/ 808638384 h 3209"/>
              <a:gd name="T64" fmla="*/ 810015969 w 3491"/>
              <a:gd name="T65" fmla="*/ 837503446 h 3209"/>
              <a:gd name="T66" fmla="*/ 825318040 w 3491"/>
              <a:gd name="T67" fmla="*/ 878253585 h 3209"/>
              <a:gd name="T68" fmla="*/ 843581462 w 3491"/>
              <a:gd name="T69" fmla="*/ 920701592 h 3209"/>
              <a:gd name="T70" fmla="*/ 863819821 w 3491"/>
              <a:gd name="T71" fmla="*/ 959753863 h 3209"/>
              <a:gd name="T72" fmla="*/ 897385314 w 3491"/>
              <a:gd name="T73" fmla="*/ 1008569854 h 3209"/>
              <a:gd name="T74" fmla="*/ 935393185 w 3491"/>
              <a:gd name="T75" fmla="*/ 1058234127 h 3209"/>
              <a:gd name="T76" fmla="*/ 972413939 w 3491"/>
              <a:gd name="T77" fmla="*/ 1096861605 h 3209"/>
              <a:gd name="T78" fmla="*/ 1026710999 w 3491"/>
              <a:gd name="T79" fmla="*/ 1139734405 h 3209"/>
              <a:gd name="T80" fmla="*/ 1089399607 w 3491"/>
              <a:gd name="T81" fmla="*/ 1181758271 h 3209"/>
              <a:gd name="T82" fmla="*/ 1145177693 w 3491"/>
              <a:gd name="T83" fmla="*/ 1212320550 h 3209"/>
              <a:gd name="T84" fmla="*/ 1219219904 w 3491"/>
              <a:gd name="T85" fmla="*/ 1242034546 h 3209"/>
              <a:gd name="T86" fmla="*/ 1308069573 w 3491"/>
              <a:gd name="T87" fmla="*/ 1274295344 h 3209"/>
              <a:gd name="T88" fmla="*/ 1390008720 w 3491"/>
              <a:gd name="T89" fmla="*/ 1298915084 h 3209"/>
              <a:gd name="T90" fmla="*/ 1467999399 w 3491"/>
              <a:gd name="T91" fmla="*/ 1318866012 h 3209"/>
              <a:gd name="T92" fmla="*/ 1551419925 w 3491"/>
              <a:gd name="T93" fmla="*/ 1337543214 h 3209"/>
              <a:gd name="T94" fmla="*/ 1619044118 w 3491"/>
              <a:gd name="T95" fmla="*/ 1349853084 h 3209"/>
              <a:gd name="T96" fmla="*/ 1649648260 w 3491"/>
              <a:gd name="T97" fmla="*/ 1353248820 h 3209"/>
              <a:gd name="T98" fmla="*/ 1660507251 w 3491"/>
              <a:gd name="T99" fmla="*/ 1354946688 h 3209"/>
              <a:gd name="T100" fmla="*/ 1693085627 w 3491"/>
              <a:gd name="T101" fmla="*/ 1358342425 h 320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491"/>
              <a:gd name="T154" fmla="*/ 0 h 3209"/>
              <a:gd name="T155" fmla="*/ 3491 w 3491"/>
              <a:gd name="T156" fmla="*/ 3209 h 320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491" h="3209">
                <a:moveTo>
                  <a:pt x="0" y="0"/>
                </a:moveTo>
                <a:lnTo>
                  <a:pt x="0" y="15"/>
                </a:lnTo>
                <a:lnTo>
                  <a:pt x="0" y="25"/>
                </a:lnTo>
                <a:lnTo>
                  <a:pt x="0" y="35"/>
                </a:lnTo>
                <a:lnTo>
                  <a:pt x="0" y="41"/>
                </a:lnTo>
                <a:lnTo>
                  <a:pt x="0" y="47"/>
                </a:lnTo>
                <a:lnTo>
                  <a:pt x="0" y="50"/>
                </a:lnTo>
                <a:lnTo>
                  <a:pt x="0" y="53"/>
                </a:lnTo>
                <a:lnTo>
                  <a:pt x="0" y="55"/>
                </a:lnTo>
                <a:lnTo>
                  <a:pt x="0" y="57"/>
                </a:lnTo>
                <a:lnTo>
                  <a:pt x="0" y="58"/>
                </a:lnTo>
                <a:lnTo>
                  <a:pt x="0" y="60"/>
                </a:lnTo>
                <a:lnTo>
                  <a:pt x="0" y="61"/>
                </a:lnTo>
                <a:lnTo>
                  <a:pt x="0" y="65"/>
                </a:lnTo>
                <a:lnTo>
                  <a:pt x="0" y="68"/>
                </a:lnTo>
                <a:lnTo>
                  <a:pt x="0" y="73"/>
                </a:lnTo>
                <a:lnTo>
                  <a:pt x="0" y="78"/>
                </a:lnTo>
                <a:lnTo>
                  <a:pt x="0" y="87"/>
                </a:lnTo>
                <a:lnTo>
                  <a:pt x="0" y="97"/>
                </a:lnTo>
                <a:lnTo>
                  <a:pt x="0" y="108"/>
                </a:lnTo>
                <a:lnTo>
                  <a:pt x="1" y="120"/>
                </a:lnTo>
                <a:lnTo>
                  <a:pt x="2" y="135"/>
                </a:lnTo>
                <a:lnTo>
                  <a:pt x="4" y="148"/>
                </a:lnTo>
                <a:lnTo>
                  <a:pt x="6" y="164"/>
                </a:lnTo>
                <a:lnTo>
                  <a:pt x="8" y="179"/>
                </a:lnTo>
                <a:lnTo>
                  <a:pt x="10" y="196"/>
                </a:lnTo>
                <a:lnTo>
                  <a:pt x="12" y="212"/>
                </a:lnTo>
                <a:lnTo>
                  <a:pt x="14" y="229"/>
                </a:lnTo>
                <a:lnTo>
                  <a:pt x="18" y="244"/>
                </a:lnTo>
                <a:lnTo>
                  <a:pt x="20" y="261"/>
                </a:lnTo>
                <a:lnTo>
                  <a:pt x="24" y="275"/>
                </a:lnTo>
                <a:lnTo>
                  <a:pt x="28" y="291"/>
                </a:lnTo>
                <a:lnTo>
                  <a:pt x="31" y="303"/>
                </a:lnTo>
                <a:lnTo>
                  <a:pt x="34" y="319"/>
                </a:lnTo>
                <a:lnTo>
                  <a:pt x="40" y="336"/>
                </a:lnTo>
                <a:lnTo>
                  <a:pt x="47" y="355"/>
                </a:lnTo>
                <a:lnTo>
                  <a:pt x="55" y="373"/>
                </a:lnTo>
                <a:lnTo>
                  <a:pt x="64" y="395"/>
                </a:lnTo>
                <a:lnTo>
                  <a:pt x="73" y="415"/>
                </a:lnTo>
                <a:lnTo>
                  <a:pt x="84" y="438"/>
                </a:lnTo>
                <a:lnTo>
                  <a:pt x="95" y="459"/>
                </a:lnTo>
                <a:lnTo>
                  <a:pt x="106" y="482"/>
                </a:lnTo>
                <a:lnTo>
                  <a:pt x="118" y="505"/>
                </a:lnTo>
                <a:lnTo>
                  <a:pt x="130" y="527"/>
                </a:lnTo>
                <a:lnTo>
                  <a:pt x="144" y="548"/>
                </a:lnTo>
                <a:lnTo>
                  <a:pt x="155" y="569"/>
                </a:lnTo>
                <a:lnTo>
                  <a:pt x="168" y="589"/>
                </a:lnTo>
                <a:lnTo>
                  <a:pt x="180" y="608"/>
                </a:lnTo>
                <a:lnTo>
                  <a:pt x="193" y="624"/>
                </a:lnTo>
                <a:lnTo>
                  <a:pt x="205" y="641"/>
                </a:lnTo>
                <a:lnTo>
                  <a:pt x="219" y="658"/>
                </a:lnTo>
                <a:lnTo>
                  <a:pt x="234" y="675"/>
                </a:lnTo>
                <a:lnTo>
                  <a:pt x="251" y="692"/>
                </a:lnTo>
                <a:lnTo>
                  <a:pt x="268" y="709"/>
                </a:lnTo>
                <a:lnTo>
                  <a:pt x="286" y="726"/>
                </a:lnTo>
                <a:lnTo>
                  <a:pt x="305" y="743"/>
                </a:lnTo>
                <a:lnTo>
                  <a:pt x="325" y="759"/>
                </a:lnTo>
                <a:lnTo>
                  <a:pt x="344" y="775"/>
                </a:lnTo>
                <a:lnTo>
                  <a:pt x="363" y="789"/>
                </a:lnTo>
                <a:lnTo>
                  <a:pt x="381" y="803"/>
                </a:lnTo>
                <a:lnTo>
                  <a:pt x="400" y="815"/>
                </a:lnTo>
                <a:lnTo>
                  <a:pt x="417" y="827"/>
                </a:lnTo>
                <a:lnTo>
                  <a:pt x="434" y="836"/>
                </a:lnTo>
                <a:lnTo>
                  <a:pt x="450" y="844"/>
                </a:lnTo>
                <a:lnTo>
                  <a:pt x="466" y="849"/>
                </a:lnTo>
                <a:lnTo>
                  <a:pt x="479" y="855"/>
                </a:lnTo>
                <a:lnTo>
                  <a:pt x="496" y="859"/>
                </a:lnTo>
                <a:lnTo>
                  <a:pt x="512" y="865"/>
                </a:lnTo>
                <a:lnTo>
                  <a:pt x="531" y="871"/>
                </a:lnTo>
                <a:lnTo>
                  <a:pt x="550" y="877"/>
                </a:lnTo>
                <a:lnTo>
                  <a:pt x="570" y="882"/>
                </a:lnTo>
                <a:lnTo>
                  <a:pt x="591" y="888"/>
                </a:lnTo>
                <a:lnTo>
                  <a:pt x="612" y="893"/>
                </a:lnTo>
                <a:lnTo>
                  <a:pt x="632" y="899"/>
                </a:lnTo>
                <a:lnTo>
                  <a:pt x="652" y="905"/>
                </a:lnTo>
                <a:lnTo>
                  <a:pt x="672" y="910"/>
                </a:lnTo>
                <a:lnTo>
                  <a:pt x="693" y="915"/>
                </a:lnTo>
                <a:lnTo>
                  <a:pt x="711" y="919"/>
                </a:lnTo>
                <a:lnTo>
                  <a:pt x="729" y="923"/>
                </a:lnTo>
                <a:lnTo>
                  <a:pt x="745" y="926"/>
                </a:lnTo>
                <a:lnTo>
                  <a:pt x="761" y="928"/>
                </a:lnTo>
                <a:lnTo>
                  <a:pt x="776" y="932"/>
                </a:lnTo>
                <a:lnTo>
                  <a:pt x="791" y="935"/>
                </a:lnTo>
                <a:lnTo>
                  <a:pt x="808" y="939"/>
                </a:lnTo>
                <a:lnTo>
                  <a:pt x="827" y="943"/>
                </a:lnTo>
                <a:lnTo>
                  <a:pt x="845" y="948"/>
                </a:lnTo>
                <a:lnTo>
                  <a:pt x="864" y="953"/>
                </a:lnTo>
                <a:lnTo>
                  <a:pt x="882" y="958"/>
                </a:lnTo>
                <a:lnTo>
                  <a:pt x="903" y="962"/>
                </a:lnTo>
                <a:lnTo>
                  <a:pt x="920" y="967"/>
                </a:lnTo>
                <a:lnTo>
                  <a:pt x="939" y="973"/>
                </a:lnTo>
                <a:lnTo>
                  <a:pt x="956" y="979"/>
                </a:lnTo>
                <a:lnTo>
                  <a:pt x="974" y="984"/>
                </a:lnTo>
                <a:lnTo>
                  <a:pt x="990" y="990"/>
                </a:lnTo>
                <a:lnTo>
                  <a:pt x="1005" y="995"/>
                </a:lnTo>
                <a:lnTo>
                  <a:pt x="1018" y="1001"/>
                </a:lnTo>
                <a:lnTo>
                  <a:pt x="1030" y="1005"/>
                </a:lnTo>
                <a:lnTo>
                  <a:pt x="1041" y="1011"/>
                </a:lnTo>
                <a:lnTo>
                  <a:pt x="1053" y="1017"/>
                </a:lnTo>
                <a:lnTo>
                  <a:pt x="1066" y="1024"/>
                </a:lnTo>
                <a:lnTo>
                  <a:pt x="1082" y="1029"/>
                </a:lnTo>
                <a:lnTo>
                  <a:pt x="1096" y="1037"/>
                </a:lnTo>
                <a:lnTo>
                  <a:pt x="1111" y="1044"/>
                </a:lnTo>
                <a:lnTo>
                  <a:pt x="1126" y="1051"/>
                </a:lnTo>
                <a:lnTo>
                  <a:pt x="1142" y="1057"/>
                </a:lnTo>
                <a:lnTo>
                  <a:pt x="1157" y="1064"/>
                </a:lnTo>
                <a:lnTo>
                  <a:pt x="1172" y="1072"/>
                </a:lnTo>
                <a:lnTo>
                  <a:pt x="1186" y="1079"/>
                </a:lnTo>
                <a:lnTo>
                  <a:pt x="1201" y="1085"/>
                </a:lnTo>
                <a:lnTo>
                  <a:pt x="1214" y="1092"/>
                </a:lnTo>
                <a:lnTo>
                  <a:pt x="1226" y="1098"/>
                </a:lnTo>
                <a:lnTo>
                  <a:pt x="1238" y="1103"/>
                </a:lnTo>
                <a:lnTo>
                  <a:pt x="1249" y="1108"/>
                </a:lnTo>
                <a:lnTo>
                  <a:pt x="1258" y="1115"/>
                </a:lnTo>
                <a:lnTo>
                  <a:pt x="1269" y="1122"/>
                </a:lnTo>
                <a:lnTo>
                  <a:pt x="1280" y="1132"/>
                </a:lnTo>
                <a:lnTo>
                  <a:pt x="1293" y="1141"/>
                </a:lnTo>
                <a:lnTo>
                  <a:pt x="1306" y="1153"/>
                </a:lnTo>
                <a:lnTo>
                  <a:pt x="1320" y="1165"/>
                </a:lnTo>
                <a:lnTo>
                  <a:pt x="1333" y="1179"/>
                </a:lnTo>
                <a:lnTo>
                  <a:pt x="1348" y="1191"/>
                </a:lnTo>
                <a:lnTo>
                  <a:pt x="1361" y="1207"/>
                </a:lnTo>
                <a:lnTo>
                  <a:pt x="1375" y="1221"/>
                </a:lnTo>
                <a:lnTo>
                  <a:pt x="1388" y="1236"/>
                </a:lnTo>
                <a:lnTo>
                  <a:pt x="1402" y="1251"/>
                </a:lnTo>
                <a:lnTo>
                  <a:pt x="1414" y="1266"/>
                </a:lnTo>
                <a:lnTo>
                  <a:pt x="1426" y="1281"/>
                </a:lnTo>
                <a:lnTo>
                  <a:pt x="1436" y="1296"/>
                </a:lnTo>
                <a:lnTo>
                  <a:pt x="1447" y="1309"/>
                </a:lnTo>
                <a:lnTo>
                  <a:pt x="1456" y="1325"/>
                </a:lnTo>
                <a:lnTo>
                  <a:pt x="1466" y="1341"/>
                </a:lnTo>
                <a:lnTo>
                  <a:pt x="1475" y="1360"/>
                </a:lnTo>
                <a:lnTo>
                  <a:pt x="1485" y="1379"/>
                </a:lnTo>
                <a:lnTo>
                  <a:pt x="1494" y="1401"/>
                </a:lnTo>
                <a:lnTo>
                  <a:pt x="1504" y="1421"/>
                </a:lnTo>
                <a:lnTo>
                  <a:pt x="1513" y="1444"/>
                </a:lnTo>
                <a:lnTo>
                  <a:pt x="1523" y="1465"/>
                </a:lnTo>
                <a:lnTo>
                  <a:pt x="1530" y="1489"/>
                </a:lnTo>
                <a:lnTo>
                  <a:pt x="1539" y="1511"/>
                </a:lnTo>
                <a:lnTo>
                  <a:pt x="1546" y="1533"/>
                </a:lnTo>
                <a:lnTo>
                  <a:pt x="1553" y="1555"/>
                </a:lnTo>
                <a:lnTo>
                  <a:pt x="1559" y="1576"/>
                </a:lnTo>
                <a:lnTo>
                  <a:pt x="1564" y="1596"/>
                </a:lnTo>
                <a:lnTo>
                  <a:pt x="1568" y="1615"/>
                </a:lnTo>
                <a:lnTo>
                  <a:pt x="1572" y="1631"/>
                </a:lnTo>
                <a:lnTo>
                  <a:pt x="1574" y="1649"/>
                </a:lnTo>
                <a:lnTo>
                  <a:pt x="1578" y="1666"/>
                </a:lnTo>
                <a:lnTo>
                  <a:pt x="1580" y="1686"/>
                </a:lnTo>
                <a:lnTo>
                  <a:pt x="1584" y="1705"/>
                </a:lnTo>
                <a:lnTo>
                  <a:pt x="1588" y="1725"/>
                </a:lnTo>
                <a:lnTo>
                  <a:pt x="1591" y="1745"/>
                </a:lnTo>
                <a:lnTo>
                  <a:pt x="1595" y="1766"/>
                </a:lnTo>
                <a:lnTo>
                  <a:pt x="1599" y="1785"/>
                </a:lnTo>
                <a:lnTo>
                  <a:pt x="1602" y="1805"/>
                </a:lnTo>
                <a:lnTo>
                  <a:pt x="1606" y="1825"/>
                </a:lnTo>
                <a:lnTo>
                  <a:pt x="1609" y="1844"/>
                </a:lnTo>
                <a:lnTo>
                  <a:pt x="1613" y="1861"/>
                </a:lnTo>
                <a:lnTo>
                  <a:pt x="1615" y="1877"/>
                </a:lnTo>
                <a:lnTo>
                  <a:pt x="1619" y="1892"/>
                </a:lnTo>
                <a:lnTo>
                  <a:pt x="1622" y="1905"/>
                </a:lnTo>
                <a:lnTo>
                  <a:pt x="1626" y="1916"/>
                </a:lnTo>
                <a:lnTo>
                  <a:pt x="1628" y="1929"/>
                </a:lnTo>
                <a:lnTo>
                  <a:pt x="1631" y="1942"/>
                </a:lnTo>
                <a:lnTo>
                  <a:pt x="1636" y="1958"/>
                </a:lnTo>
                <a:lnTo>
                  <a:pt x="1641" y="1973"/>
                </a:lnTo>
                <a:lnTo>
                  <a:pt x="1646" y="1991"/>
                </a:lnTo>
                <a:lnTo>
                  <a:pt x="1652" y="2009"/>
                </a:lnTo>
                <a:lnTo>
                  <a:pt x="1659" y="2029"/>
                </a:lnTo>
                <a:lnTo>
                  <a:pt x="1666" y="2048"/>
                </a:lnTo>
                <a:lnTo>
                  <a:pt x="1672" y="2069"/>
                </a:lnTo>
                <a:lnTo>
                  <a:pt x="1680" y="2089"/>
                </a:lnTo>
                <a:lnTo>
                  <a:pt x="1687" y="2110"/>
                </a:lnTo>
                <a:lnTo>
                  <a:pt x="1695" y="2130"/>
                </a:lnTo>
                <a:lnTo>
                  <a:pt x="1702" y="2150"/>
                </a:lnTo>
                <a:lnTo>
                  <a:pt x="1709" y="2169"/>
                </a:lnTo>
                <a:lnTo>
                  <a:pt x="1717" y="2187"/>
                </a:lnTo>
                <a:lnTo>
                  <a:pt x="1724" y="2203"/>
                </a:lnTo>
                <a:lnTo>
                  <a:pt x="1731" y="2221"/>
                </a:lnTo>
                <a:lnTo>
                  <a:pt x="1740" y="2240"/>
                </a:lnTo>
                <a:lnTo>
                  <a:pt x="1750" y="2261"/>
                </a:lnTo>
                <a:lnTo>
                  <a:pt x="1762" y="2282"/>
                </a:lnTo>
                <a:lnTo>
                  <a:pt x="1775" y="2305"/>
                </a:lnTo>
                <a:lnTo>
                  <a:pt x="1788" y="2328"/>
                </a:lnTo>
                <a:lnTo>
                  <a:pt x="1803" y="2352"/>
                </a:lnTo>
                <a:lnTo>
                  <a:pt x="1818" y="2376"/>
                </a:lnTo>
                <a:lnTo>
                  <a:pt x="1833" y="2400"/>
                </a:lnTo>
                <a:lnTo>
                  <a:pt x="1848" y="2425"/>
                </a:lnTo>
                <a:lnTo>
                  <a:pt x="1863" y="2448"/>
                </a:lnTo>
                <a:lnTo>
                  <a:pt x="1880" y="2471"/>
                </a:lnTo>
                <a:lnTo>
                  <a:pt x="1895" y="2493"/>
                </a:lnTo>
                <a:lnTo>
                  <a:pt x="1911" y="2513"/>
                </a:lnTo>
                <a:lnTo>
                  <a:pt x="1924" y="2532"/>
                </a:lnTo>
                <a:lnTo>
                  <a:pt x="1939" y="2548"/>
                </a:lnTo>
                <a:lnTo>
                  <a:pt x="1952" y="2566"/>
                </a:lnTo>
                <a:lnTo>
                  <a:pt x="1970" y="2584"/>
                </a:lnTo>
                <a:lnTo>
                  <a:pt x="1989" y="2604"/>
                </a:lnTo>
                <a:lnTo>
                  <a:pt x="2010" y="2622"/>
                </a:lnTo>
                <a:lnTo>
                  <a:pt x="2032" y="2643"/>
                </a:lnTo>
                <a:lnTo>
                  <a:pt x="2056" y="2664"/>
                </a:lnTo>
                <a:lnTo>
                  <a:pt x="2080" y="2685"/>
                </a:lnTo>
                <a:lnTo>
                  <a:pt x="2106" y="2705"/>
                </a:lnTo>
                <a:lnTo>
                  <a:pt x="2130" y="2726"/>
                </a:lnTo>
                <a:lnTo>
                  <a:pt x="2156" y="2747"/>
                </a:lnTo>
                <a:lnTo>
                  <a:pt x="2181" y="2766"/>
                </a:lnTo>
                <a:lnTo>
                  <a:pt x="2207" y="2784"/>
                </a:lnTo>
                <a:lnTo>
                  <a:pt x="2231" y="2801"/>
                </a:lnTo>
                <a:lnTo>
                  <a:pt x="2255" y="2818"/>
                </a:lnTo>
                <a:lnTo>
                  <a:pt x="2278" y="2832"/>
                </a:lnTo>
                <a:lnTo>
                  <a:pt x="2300" y="2844"/>
                </a:lnTo>
                <a:lnTo>
                  <a:pt x="2320" y="2856"/>
                </a:lnTo>
                <a:lnTo>
                  <a:pt x="2346" y="2868"/>
                </a:lnTo>
                <a:lnTo>
                  <a:pt x="2373" y="2883"/>
                </a:lnTo>
                <a:lnTo>
                  <a:pt x="2404" y="2896"/>
                </a:lnTo>
                <a:lnTo>
                  <a:pt x="2436" y="2911"/>
                </a:lnTo>
                <a:lnTo>
                  <a:pt x="2470" y="2926"/>
                </a:lnTo>
                <a:lnTo>
                  <a:pt x="2505" y="2941"/>
                </a:lnTo>
                <a:lnTo>
                  <a:pt x="2542" y="2956"/>
                </a:lnTo>
                <a:lnTo>
                  <a:pt x="2577" y="2973"/>
                </a:lnTo>
                <a:lnTo>
                  <a:pt x="2614" y="2987"/>
                </a:lnTo>
                <a:lnTo>
                  <a:pt x="2650" y="3002"/>
                </a:lnTo>
                <a:lnTo>
                  <a:pt x="2686" y="3015"/>
                </a:lnTo>
                <a:lnTo>
                  <a:pt x="2721" y="3029"/>
                </a:lnTo>
                <a:lnTo>
                  <a:pt x="2754" y="3041"/>
                </a:lnTo>
                <a:lnTo>
                  <a:pt x="2786" y="3051"/>
                </a:lnTo>
                <a:lnTo>
                  <a:pt x="2816" y="3060"/>
                </a:lnTo>
                <a:lnTo>
                  <a:pt x="2844" y="3070"/>
                </a:lnTo>
                <a:lnTo>
                  <a:pt x="2874" y="3079"/>
                </a:lnTo>
                <a:lnTo>
                  <a:pt x="2906" y="3089"/>
                </a:lnTo>
                <a:lnTo>
                  <a:pt x="2940" y="3098"/>
                </a:lnTo>
                <a:lnTo>
                  <a:pt x="2974" y="3107"/>
                </a:lnTo>
                <a:lnTo>
                  <a:pt x="3008" y="3117"/>
                </a:lnTo>
                <a:lnTo>
                  <a:pt x="3042" y="3126"/>
                </a:lnTo>
                <a:lnTo>
                  <a:pt x="3077" y="3134"/>
                </a:lnTo>
                <a:lnTo>
                  <a:pt x="3110" y="3143"/>
                </a:lnTo>
                <a:lnTo>
                  <a:pt x="3143" y="3151"/>
                </a:lnTo>
                <a:lnTo>
                  <a:pt x="3174" y="3159"/>
                </a:lnTo>
                <a:lnTo>
                  <a:pt x="3204" y="3165"/>
                </a:lnTo>
                <a:lnTo>
                  <a:pt x="3232" y="3171"/>
                </a:lnTo>
                <a:lnTo>
                  <a:pt x="3257" y="3177"/>
                </a:lnTo>
                <a:lnTo>
                  <a:pt x="3280" y="3180"/>
                </a:lnTo>
                <a:lnTo>
                  <a:pt x="3300" y="3183"/>
                </a:lnTo>
                <a:lnTo>
                  <a:pt x="3315" y="3185"/>
                </a:lnTo>
                <a:lnTo>
                  <a:pt x="3327" y="3187"/>
                </a:lnTo>
                <a:lnTo>
                  <a:pt x="3335" y="3188"/>
                </a:lnTo>
                <a:lnTo>
                  <a:pt x="3342" y="3188"/>
                </a:lnTo>
                <a:lnTo>
                  <a:pt x="3346" y="3190"/>
                </a:lnTo>
                <a:lnTo>
                  <a:pt x="3351" y="3190"/>
                </a:lnTo>
                <a:lnTo>
                  <a:pt x="3355" y="3190"/>
                </a:lnTo>
                <a:lnTo>
                  <a:pt x="3359" y="3190"/>
                </a:lnTo>
                <a:lnTo>
                  <a:pt x="3364" y="3192"/>
                </a:lnTo>
                <a:lnTo>
                  <a:pt x="3370" y="3193"/>
                </a:lnTo>
                <a:lnTo>
                  <a:pt x="3380" y="3195"/>
                </a:lnTo>
                <a:lnTo>
                  <a:pt x="3393" y="3195"/>
                </a:lnTo>
                <a:lnTo>
                  <a:pt x="3409" y="3198"/>
                </a:lnTo>
                <a:lnTo>
                  <a:pt x="3430" y="3200"/>
                </a:lnTo>
                <a:lnTo>
                  <a:pt x="3456" y="3204"/>
                </a:lnTo>
                <a:lnTo>
                  <a:pt x="3490" y="3208"/>
                </a:lnTo>
              </a:path>
            </a:pathLst>
          </a:custGeom>
          <a:noFill/>
          <a:ln w="38100" cap="flat" cmpd="sng">
            <a:solidFill>
              <a:srgbClr val="00C1C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1741" name="AutoShape 29"/>
          <p:cNvSpPr>
            <a:spLocks noChangeArrowheads="1"/>
          </p:cNvSpPr>
          <p:nvPr/>
        </p:nvSpPr>
        <p:spPr bwMode="auto">
          <a:xfrm>
            <a:off x="3432175" y="3160713"/>
            <a:ext cx="1317625" cy="587375"/>
          </a:xfrm>
          <a:prstGeom prst="wedgeRoundRectCallout">
            <a:avLst>
              <a:gd name="adj1" fmla="val -56264"/>
              <a:gd name="adj2" fmla="val 87569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utility here </a:t>
            </a:r>
            <a:r>
              <a:rPr lang="en-GB" sz="13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than at A or B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7704" y="2286000"/>
            <a:ext cx="3528392" cy="3633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2042" tIns="46022" rIns="92042" bIns="46022"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/>
              <a:t>Other types of IC: not strictly </a:t>
            </a:r>
            <a:r>
              <a:rPr lang="en-GB" dirty="0" err="1" smtClean="0"/>
              <a:t>quasiconcave</a:t>
            </a:r>
            <a:endParaRPr lang="en-GB" dirty="0" smtClean="0"/>
          </a:p>
        </p:txBody>
      </p:sp>
      <p:sp>
        <p:nvSpPr>
          <p:cNvPr id="716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7DA236-A6C7-405A-A630-B79D8E25F9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mtClean="0"/>
          </a:p>
        </p:txBody>
      </p:sp>
      <p:sp>
        <p:nvSpPr>
          <p:cNvPr id="71684" name="Text Box 6"/>
          <p:cNvSpPr txBox="1">
            <a:spLocks noChangeArrowheads="1"/>
          </p:cNvSpPr>
          <p:nvPr/>
        </p:nvSpPr>
        <p:spPr bwMode="auto">
          <a:xfrm>
            <a:off x="1692275" y="1916113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6068142" y="1771725"/>
            <a:ext cx="3062729" cy="13575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6088063" y="1830388"/>
            <a:ext cx="305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>
                <a:cs typeface="Arial" charset="0"/>
              </a:rPr>
              <a:t>Slope well-defined everywhere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011863" y="4221163"/>
            <a:ext cx="3119008" cy="133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Indifference curves with flat sections make sense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But may be a little harder to work with…</a:t>
            </a:r>
          </a:p>
        </p:txBody>
      </p:sp>
      <p:sp>
        <p:nvSpPr>
          <p:cNvPr id="371742" name="Rectangle 30"/>
          <p:cNvSpPr>
            <a:spLocks noChangeArrowheads="1"/>
          </p:cNvSpPr>
          <p:nvPr/>
        </p:nvSpPr>
        <p:spPr bwMode="auto">
          <a:xfrm>
            <a:off x="6088063" y="2133600"/>
            <a:ext cx="2497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u="sng" dirty="0">
                <a:cs typeface="Arial" charset="0"/>
              </a:rPr>
              <a:t>Not</a:t>
            </a:r>
            <a:r>
              <a:rPr lang="en-US" sz="1400" b="1" i="1" dirty="0">
                <a:cs typeface="Arial" charset="0"/>
              </a:rPr>
              <a:t> </a:t>
            </a:r>
            <a:r>
              <a:rPr lang="en-US" sz="1400" b="1" i="1" dirty="0" err="1">
                <a:cs typeface="Arial" charset="0"/>
              </a:rPr>
              <a:t>quasiconcave</a:t>
            </a:r>
            <a:endParaRPr lang="en-US" sz="1400" b="1" i="1" u="sng" dirty="0">
              <a:cs typeface="Arial" charset="0"/>
            </a:endParaRPr>
          </a:p>
        </p:txBody>
      </p:sp>
      <p:sp>
        <p:nvSpPr>
          <p:cNvPr id="71698" name="Freeform 7"/>
          <p:cNvSpPr>
            <a:spLocks/>
          </p:cNvSpPr>
          <p:nvPr/>
        </p:nvSpPr>
        <p:spPr bwMode="auto">
          <a:xfrm>
            <a:off x="1835150" y="2349500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1753" name="Rectangle 41"/>
          <p:cNvSpPr>
            <a:spLocks noChangeArrowheads="1"/>
          </p:cNvSpPr>
          <p:nvPr/>
        </p:nvSpPr>
        <p:spPr bwMode="auto">
          <a:xfrm>
            <a:off x="6091238" y="2471738"/>
            <a:ext cx="29448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 err="1">
                <a:cs typeface="Arial" charset="0"/>
              </a:rPr>
              <a:t>Quasiconcave</a:t>
            </a:r>
            <a:r>
              <a:rPr lang="en-GB" sz="1400" b="1" i="1" dirty="0">
                <a:cs typeface="Arial" charset="0"/>
              </a:rPr>
              <a:t> but not </a:t>
            </a:r>
            <a:r>
              <a:rPr lang="en-GB" sz="1400" b="1" i="1" u="sng" dirty="0">
                <a:cs typeface="Arial" charset="0"/>
              </a:rPr>
              <a:t>strictly</a:t>
            </a:r>
            <a:r>
              <a:rPr lang="en-GB" sz="1400" b="1" i="1" dirty="0">
                <a:cs typeface="Arial" charset="0"/>
              </a:rPr>
              <a:t> </a:t>
            </a:r>
            <a:r>
              <a:rPr lang="en-GB" sz="1400" b="1" i="1" dirty="0" err="1">
                <a:cs typeface="Arial" charset="0"/>
              </a:rPr>
              <a:t>quasiconcave</a:t>
            </a:r>
            <a:endParaRPr lang="en-GB" sz="1400" b="1" i="1" dirty="0">
              <a:cs typeface="Arial" charset="0"/>
            </a:endParaRPr>
          </a:p>
        </p:txBody>
      </p:sp>
      <p:grpSp>
        <p:nvGrpSpPr>
          <p:cNvPr id="371758" name="Group 46"/>
          <p:cNvGrpSpPr>
            <a:grpSpLocks/>
          </p:cNvGrpSpPr>
          <p:nvPr/>
        </p:nvGrpSpPr>
        <p:grpSpPr bwMode="auto">
          <a:xfrm>
            <a:off x="2091446" y="2549525"/>
            <a:ext cx="3213979" cy="3384550"/>
            <a:chOff x="1481" y="1606"/>
            <a:chExt cx="1861" cy="2132"/>
          </a:xfrm>
        </p:grpSpPr>
        <p:sp>
          <p:nvSpPr>
            <p:cNvPr id="71703" name="Freeform 38"/>
            <p:cNvSpPr>
              <a:spLocks/>
            </p:cNvSpPr>
            <p:nvPr/>
          </p:nvSpPr>
          <p:spPr bwMode="auto">
            <a:xfrm>
              <a:off x="1947" y="1606"/>
              <a:ext cx="698" cy="2132"/>
            </a:xfrm>
            <a:custGeom>
              <a:avLst/>
              <a:gdLst>
                <a:gd name="T0" fmla="*/ 2 w 768"/>
                <a:gd name="T1" fmla="*/ 21 h 2416"/>
                <a:gd name="T2" fmla="*/ 5 w 768"/>
                <a:gd name="T3" fmla="*/ 51 h 2416"/>
                <a:gd name="T4" fmla="*/ 5 w 768"/>
                <a:gd name="T5" fmla="*/ 71 h 2416"/>
                <a:gd name="T6" fmla="*/ 6 w 768"/>
                <a:gd name="T7" fmla="*/ 80 h 2416"/>
                <a:gd name="T8" fmla="*/ 8 w 768"/>
                <a:gd name="T9" fmla="*/ 86 h 2416"/>
                <a:gd name="T10" fmla="*/ 8 w 768"/>
                <a:gd name="T11" fmla="*/ 92 h 2416"/>
                <a:gd name="T12" fmla="*/ 10 w 768"/>
                <a:gd name="T13" fmla="*/ 98 h 2416"/>
                <a:gd name="T14" fmla="*/ 12 w 768"/>
                <a:gd name="T15" fmla="*/ 111 h 2416"/>
                <a:gd name="T16" fmla="*/ 14 w 768"/>
                <a:gd name="T17" fmla="*/ 135 h 2416"/>
                <a:gd name="T18" fmla="*/ 20 w 768"/>
                <a:gd name="T19" fmla="*/ 170 h 2416"/>
                <a:gd name="T20" fmla="*/ 28 w 768"/>
                <a:gd name="T21" fmla="*/ 217 h 2416"/>
                <a:gd name="T22" fmla="*/ 39 w 768"/>
                <a:gd name="T23" fmla="*/ 273 h 2416"/>
                <a:gd name="T24" fmla="*/ 51 w 768"/>
                <a:gd name="T25" fmla="*/ 334 h 2416"/>
                <a:gd name="T26" fmla="*/ 64 w 768"/>
                <a:gd name="T27" fmla="*/ 401 h 2416"/>
                <a:gd name="T28" fmla="*/ 77 w 768"/>
                <a:gd name="T29" fmla="*/ 466 h 2416"/>
                <a:gd name="T30" fmla="*/ 93 w 768"/>
                <a:gd name="T31" fmla="*/ 529 h 2416"/>
                <a:gd name="T32" fmla="*/ 107 w 768"/>
                <a:gd name="T33" fmla="*/ 590 h 2416"/>
                <a:gd name="T34" fmla="*/ 124 w 768"/>
                <a:gd name="T35" fmla="*/ 657 h 2416"/>
                <a:gd name="T36" fmla="*/ 142 w 768"/>
                <a:gd name="T37" fmla="*/ 725 h 2416"/>
                <a:gd name="T38" fmla="*/ 161 w 768"/>
                <a:gd name="T39" fmla="*/ 793 h 2416"/>
                <a:gd name="T40" fmla="*/ 182 w 768"/>
                <a:gd name="T41" fmla="*/ 861 h 2416"/>
                <a:gd name="T42" fmla="*/ 200 w 768"/>
                <a:gd name="T43" fmla="*/ 923 h 2416"/>
                <a:gd name="T44" fmla="*/ 218 w 768"/>
                <a:gd name="T45" fmla="*/ 977 h 2416"/>
                <a:gd name="T46" fmla="*/ 234 w 768"/>
                <a:gd name="T47" fmla="*/ 1019 h 2416"/>
                <a:gd name="T48" fmla="*/ 248 w 768"/>
                <a:gd name="T49" fmla="*/ 1052 h 2416"/>
                <a:gd name="T50" fmla="*/ 264 w 768"/>
                <a:gd name="T51" fmla="*/ 1090 h 2416"/>
                <a:gd name="T52" fmla="*/ 284 w 768"/>
                <a:gd name="T53" fmla="*/ 1136 h 2416"/>
                <a:gd name="T54" fmla="*/ 304 w 768"/>
                <a:gd name="T55" fmla="*/ 1185 h 2416"/>
                <a:gd name="T56" fmla="*/ 328 w 768"/>
                <a:gd name="T57" fmla="*/ 1235 h 2416"/>
                <a:gd name="T58" fmla="*/ 350 w 768"/>
                <a:gd name="T59" fmla="*/ 1288 h 2416"/>
                <a:gd name="T60" fmla="*/ 374 w 768"/>
                <a:gd name="T61" fmla="*/ 1338 h 2416"/>
                <a:gd name="T62" fmla="*/ 394 w 768"/>
                <a:gd name="T63" fmla="*/ 1384 h 2416"/>
                <a:gd name="T64" fmla="*/ 413 w 768"/>
                <a:gd name="T65" fmla="*/ 1424 h 2416"/>
                <a:gd name="T66" fmla="*/ 433 w 768"/>
                <a:gd name="T67" fmla="*/ 1468 h 2416"/>
                <a:gd name="T68" fmla="*/ 455 w 768"/>
                <a:gd name="T69" fmla="*/ 1517 h 2416"/>
                <a:gd name="T70" fmla="*/ 477 w 768"/>
                <a:gd name="T71" fmla="*/ 1566 h 2416"/>
                <a:gd name="T72" fmla="*/ 501 w 768"/>
                <a:gd name="T73" fmla="*/ 1614 h 2416"/>
                <a:gd name="T74" fmla="*/ 522 w 768"/>
                <a:gd name="T75" fmla="*/ 1660 h 2416"/>
                <a:gd name="T76" fmla="*/ 542 w 768"/>
                <a:gd name="T77" fmla="*/ 1700 h 2416"/>
                <a:gd name="T78" fmla="*/ 558 w 768"/>
                <a:gd name="T79" fmla="*/ 1734 h 2416"/>
                <a:gd name="T80" fmla="*/ 572 w 768"/>
                <a:gd name="T81" fmla="*/ 1759 h 2416"/>
                <a:gd name="T82" fmla="*/ 578 w 768"/>
                <a:gd name="T83" fmla="*/ 1773 h 2416"/>
                <a:gd name="T84" fmla="*/ 583 w 768"/>
                <a:gd name="T85" fmla="*/ 1781 h 2416"/>
                <a:gd name="T86" fmla="*/ 585 w 768"/>
                <a:gd name="T87" fmla="*/ 1787 h 2416"/>
                <a:gd name="T88" fmla="*/ 588 w 768"/>
                <a:gd name="T89" fmla="*/ 1793 h 2416"/>
                <a:gd name="T90" fmla="*/ 593 w 768"/>
                <a:gd name="T91" fmla="*/ 1805 h 2416"/>
                <a:gd name="T92" fmla="*/ 603 w 768"/>
                <a:gd name="T93" fmla="*/ 1825 h 2416"/>
                <a:gd name="T94" fmla="*/ 621 w 768"/>
                <a:gd name="T95" fmla="*/ 1858 h 24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68"/>
                <a:gd name="T145" fmla="*/ 0 h 2416"/>
                <a:gd name="T146" fmla="*/ 768 w 768"/>
                <a:gd name="T147" fmla="*/ 2416 h 24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68" h="2416">
                  <a:moveTo>
                    <a:pt x="0" y="0"/>
                  </a:moveTo>
                  <a:lnTo>
                    <a:pt x="2" y="27"/>
                  </a:lnTo>
                  <a:lnTo>
                    <a:pt x="4" y="49"/>
                  </a:lnTo>
                  <a:lnTo>
                    <a:pt x="6" y="66"/>
                  </a:lnTo>
                  <a:lnTo>
                    <a:pt x="7" y="80"/>
                  </a:lnTo>
                  <a:lnTo>
                    <a:pt x="7" y="91"/>
                  </a:lnTo>
                  <a:lnTo>
                    <a:pt x="8" y="98"/>
                  </a:lnTo>
                  <a:lnTo>
                    <a:pt x="8" y="103"/>
                  </a:lnTo>
                  <a:lnTo>
                    <a:pt x="10" y="107"/>
                  </a:lnTo>
                  <a:lnTo>
                    <a:pt x="10" y="111"/>
                  </a:lnTo>
                  <a:lnTo>
                    <a:pt x="10" y="114"/>
                  </a:lnTo>
                  <a:lnTo>
                    <a:pt x="10" y="118"/>
                  </a:lnTo>
                  <a:lnTo>
                    <a:pt x="12" y="121"/>
                  </a:lnTo>
                  <a:lnTo>
                    <a:pt x="12" y="126"/>
                  </a:lnTo>
                  <a:lnTo>
                    <a:pt x="13" y="133"/>
                  </a:lnTo>
                  <a:lnTo>
                    <a:pt x="14" y="143"/>
                  </a:lnTo>
                  <a:lnTo>
                    <a:pt x="16" y="155"/>
                  </a:lnTo>
                  <a:lnTo>
                    <a:pt x="17" y="173"/>
                  </a:lnTo>
                  <a:lnTo>
                    <a:pt x="20" y="194"/>
                  </a:lnTo>
                  <a:lnTo>
                    <a:pt x="24" y="219"/>
                  </a:lnTo>
                  <a:lnTo>
                    <a:pt x="28" y="247"/>
                  </a:lnTo>
                  <a:lnTo>
                    <a:pt x="34" y="279"/>
                  </a:lnTo>
                  <a:lnTo>
                    <a:pt x="40" y="314"/>
                  </a:lnTo>
                  <a:lnTo>
                    <a:pt x="47" y="350"/>
                  </a:lnTo>
                  <a:lnTo>
                    <a:pt x="54" y="388"/>
                  </a:lnTo>
                  <a:lnTo>
                    <a:pt x="62" y="430"/>
                  </a:lnTo>
                  <a:lnTo>
                    <a:pt x="70" y="471"/>
                  </a:lnTo>
                  <a:lnTo>
                    <a:pt x="77" y="514"/>
                  </a:lnTo>
                  <a:lnTo>
                    <a:pt x="86" y="555"/>
                  </a:lnTo>
                  <a:lnTo>
                    <a:pt x="94" y="598"/>
                  </a:lnTo>
                  <a:lnTo>
                    <a:pt x="103" y="639"/>
                  </a:lnTo>
                  <a:lnTo>
                    <a:pt x="112" y="679"/>
                  </a:lnTo>
                  <a:lnTo>
                    <a:pt x="122" y="718"/>
                  </a:lnTo>
                  <a:lnTo>
                    <a:pt x="130" y="758"/>
                  </a:lnTo>
                  <a:lnTo>
                    <a:pt x="140" y="799"/>
                  </a:lnTo>
                  <a:lnTo>
                    <a:pt x="150" y="843"/>
                  </a:lnTo>
                  <a:lnTo>
                    <a:pt x="161" y="886"/>
                  </a:lnTo>
                  <a:lnTo>
                    <a:pt x="172" y="931"/>
                  </a:lnTo>
                  <a:lnTo>
                    <a:pt x="184" y="975"/>
                  </a:lnTo>
                  <a:lnTo>
                    <a:pt x="195" y="1019"/>
                  </a:lnTo>
                  <a:lnTo>
                    <a:pt x="208" y="1062"/>
                  </a:lnTo>
                  <a:lnTo>
                    <a:pt x="220" y="1106"/>
                  </a:lnTo>
                  <a:lnTo>
                    <a:pt x="231" y="1146"/>
                  </a:lnTo>
                  <a:lnTo>
                    <a:pt x="242" y="1185"/>
                  </a:lnTo>
                  <a:lnTo>
                    <a:pt x="254" y="1220"/>
                  </a:lnTo>
                  <a:lnTo>
                    <a:pt x="264" y="1254"/>
                  </a:lnTo>
                  <a:lnTo>
                    <a:pt x="275" y="1283"/>
                  </a:lnTo>
                  <a:lnTo>
                    <a:pt x="284" y="1309"/>
                  </a:lnTo>
                  <a:lnTo>
                    <a:pt x="293" y="1330"/>
                  </a:lnTo>
                  <a:lnTo>
                    <a:pt x="300" y="1351"/>
                  </a:lnTo>
                  <a:lnTo>
                    <a:pt x="310" y="1374"/>
                  </a:lnTo>
                  <a:lnTo>
                    <a:pt x="320" y="1400"/>
                  </a:lnTo>
                  <a:lnTo>
                    <a:pt x="332" y="1428"/>
                  </a:lnTo>
                  <a:lnTo>
                    <a:pt x="343" y="1459"/>
                  </a:lnTo>
                  <a:lnTo>
                    <a:pt x="356" y="1489"/>
                  </a:lnTo>
                  <a:lnTo>
                    <a:pt x="369" y="1522"/>
                  </a:lnTo>
                  <a:lnTo>
                    <a:pt x="384" y="1554"/>
                  </a:lnTo>
                  <a:lnTo>
                    <a:pt x="397" y="1587"/>
                  </a:lnTo>
                  <a:lnTo>
                    <a:pt x="411" y="1621"/>
                  </a:lnTo>
                  <a:lnTo>
                    <a:pt x="424" y="1654"/>
                  </a:lnTo>
                  <a:lnTo>
                    <a:pt x="439" y="1686"/>
                  </a:lnTo>
                  <a:lnTo>
                    <a:pt x="452" y="1718"/>
                  </a:lnTo>
                  <a:lnTo>
                    <a:pt x="465" y="1748"/>
                  </a:lnTo>
                  <a:lnTo>
                    <a:pt x="476" y="1777"/>
                  </a:lnTo>
                  <a:lnTo>
                    <a:pt x="489" y="1802"/>
                  </a:lnTo>
                  <a:lnTo>
                    <a:pt x="500" y="1829"/>
                  </a:lnTo>
                  <a:lnTo>
                    <a:pt x="512" y="1857"/>
                  </a:lnTo>
                  <a:lnTo>
                    <a:pt x="524" y="1886"/>
                  </a:lnTo>
                  <a:lnTo>
                    <a:pt x="538" y="1916"/>
                  </a:lnTo>
                  <a:lnTo>
                    <a:pt x="551" y="1948"/>
                  </a:lnTo>
                  <a:lnTo>
                    <a:pt x="565" y="1979"/>
                  </a:lnTo>
                  <a:lnTo>
                    <a:pt x="578" y="2011"/>
                  </a:lnTo>
                  <a:lnTo>
                    <a:pt x="593" y="2041"/>
                  </a:lnTo>
                  <a:lnTo>
                    <a:pt x="606" y="2073"/>
                  </a:lnTo>
                  <a:lnTo>
                    <a:pt x="620" y="2102"/>
                  </a:lnTo>
                  <a:lnTo>
                    <a:pt x="632" y="2131"/>
                  </a:lnTo>
                  <a:lnTo>
                    <a:pt x="645" y="2158"/>
                  </a:lnTo>
                  <a:lnTo>
                    <a:pt x="656" y="2183"/>
                  </a:lnTo>
                  <a:lnTo>
                    <a:pt x="667" y="2206"/>
                  </a:lnTo>
                  <a:lnTo>
                    <a:pt x="676" y="2227"/>
                  </a:lnTo>
                  <a:lnTo>
                    <a:pt x="686" y="2244"/>
                  </a:lnTo>
                  <a:lnTo>
                    <a:pt x="692" y="2258"/>
                  </a:lnTo>
                  <a:lnTo>
                    <a:pt x="697" y="2268"/>
                  </a:lnTo>
                  <a:lnTo>
                    <a:pt x="700" y="2277"/>
                  </a:lnTo>
                  <a:lnTo>
                    <a:pt x="704" y="2282"/>
                  </a:lnTo>
                  <a:lnTo>
                    <a:pt x="705" y="2287"/>
                  </a:lnTo>
                  <a:lnTo>
                    <a:pt x="707" y="2291"/>
                  </a:lnTo>
                  <a:lnTo>
                    <a:pt x="709" y="2295"/>
                  </a:lnTo>
                  <a:lnTo>
                    <a:pt x="710" y="2297"/>
                  </a:lnTo>
                  <a:lnTo>
                    <a:pt x="712" y="2303"/>
                  </a:lnTo>
                  <a:lnTo>
                    <a:pt x="715" y="2309"/>
                  </a:lnTo>
                  <a:lnTo>
                    <a:pt x="719" y="2317"/>
                  </a:lnTo>
                  <a:lnTo>
                    <a:pt x="725" y="2328"/>
                  </a:lnTo>
                  <a:lnTo>
                    <a:pt x="731" y="2344"/>
                  </a:lnTo>
                  <a:lnTo>
                    <a:pt x="740" y="2363"/>
                  </a:lnTo>
                  <a:lnTo>
                    <a:pt x="752" y="2387"/>
                  </a:lnTo>
                  <a:lnTo>
                    <a:pt x="767" y="2415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Freeform 39"/>
            <p:cNvSpPr>
              <a:spLocks/>
            </p:cNvSpPr>
            <p:nvPr/>
          </p:nvSpPr>
          <p:spPr bwMode="auto">
            <a:xfrm>
              <a:off x="1481" y="1606"/>
              <a:ext cx="698" cy="2132"/>
            </a:xfrm>
            <a:custGeom>
              <a:avLst/>
              <a:gdLst>
                <a:gd name="T0" fmla="*/ 1 w 768"/>
                <a:gd name="T1" fmla="*/ 21 h 2416"/>
                <a:gd name="T2" fmla="*/ 5 w 768"/>
                <a:gd name="T3" fmla="*/ 51 h 2416"/>
                <a:gd name="T4" fmla="*/ 5 w 768"/>
                <a:gd name="T5" fmla="*/ 71 h 2416"/>
                <a:gd name="T6" fmla="*/ 6 w 768"/>
                <a:gd name="T7" fmla="*/ 80 h 2416"/>
                <a:gd name="T8" fmla="*/ 8 w 768"/>
                <a:gd name="T9" fmla="*/ 86 h 2416"/>
                <a:gd name="T10" fmla="*/ 8 w 768"/>
                <a:gd name="T11" fmla="*/ 92 h 2416"/>
                <a:gd name="T12" fmla="*/ 9 w 768"/>
                <a:gd name="T13" fmla="*/ 98 h 2416"/>
                <a:gd name="T14" fmla="*/ 12 w 768"/>
                <a:gd name="T15" fmla="*/ 111 h 2416"/>
                <a:gd name="T16" fmla="*/ 14 w 768"/>
                <a:gd name="T17" fmla="*/ 135 h 2416"/>
                <a:gd name="T18" fmla="*/ 19 w 768"/>
                <a:gd name="T19" fmla="*/ 170 h 2416"/>
                <a:gd name="T20" fmla="*/ 28 w 768"/>
                <a:gd name="T21" fmla="*/ 217 h 2416"/>
                <a:gd name="T22" fmla="*/ 39 w 768"/>
                <a:gd name="T23" fmla="*/ 273 h 2416"/>
                <a:gd name="T24" fmla="*/ 51 w 768"/>
                <a:gd name="T25" fmla="*/ 334 h 2416"/>
                <a:gd name="T26" fmla="*/ 65 w 768"/>
                <a:gd name="T27" fmla="*/ 401 h 2416"/>
                <a:gd name="T28" fmla="*/ 77 w 768"/>
                <a:gd name="T29" fmla="*/ 466 h 2416"/>
                <a:gd name="T30" fmla="*/ 94 w 768"/>
                <a:gd name="T31" fmla="*/ 529 h 2416"/>
                <a:gd name="T32" fmla="*/ 107 w 768"/>
                <a:gd name="T33" fmla="*/ 590 h 2416"/>
                <a:gd name="T34" fmla="*/ 124 w 768"/>
                <a:gd name="T35" fmla="*/ 657 h 2416"/>
                <a:gd name="T36" fmla="*/ 142 w 768"/>
                <a:gd name="T37" fmla="*/ 725 h 2416"/>
                <a:gd name="T38" fmla="*/ 161 w 768"/>
                <a:gd name="T39" fmla="*/ 793 h 2416"/>
                <a:gd name="T40" fmla="*/ 182 w 768"/>
                <a:gd name="T41" fmla="*/ 861 h 2416"/>
                <a:gd name="T42" fmla="*/ 200 w 768"/>
                <a:gd name="T43" fmla="*/ 923 h 2416"/>
                <a:gd name="T44" fmla="*/ 218 w 768"/>
                <a:gd name="T45" fmla="*/ 977 h 2416"/>
                <a:gd name="T46" fmla="*/ 234 w 768"/>
                <a:gd name="T47" fmla="*/ 1019 h 2416"/>
                <a:gd name="T48" fmla="*/ 248 w 768"/>
                <a:gd name="T49" fmla="*/ 1052 h 2416"/>
                <a:gd name="T50" fmla="*/ 264 w 768"/>
                <a:gd name="T51" fmla="*/ 1090 h 2416"/>
                <a:gd name="T52" fmla="*/ 284 w 768"/>
                <a:gd name="T53" fmla="*/ 1136 h 2416"/>
                <a:gd name="T54" fmla="*/ 304 w 768"/>
                <a:gd name="T55" fmla="*/ 1185 h 2416"/>
                <a:gd name="T56" fmla="*/ 328 w 768"/>
                <a:gd name="T57" fmla="*/ 1235 h 2416"/>
                <a:gd name="T58" fmla="*/ 350 w 768"/>
                <a:gd name="T59" fmla="*/ 1288 h 2416"/>
                <a:gd name="T60" fmla="*/ 373 w 768"/>
                <a:gd name="T61" fmla="*/ 1338 h 2416"/>
                <a:gd name="T62" fmla="*/ 394 w 768"/>
                <a:gd name="T63" fmla="*/ 1384 h 2416"/>
                <a:gd name="T64" fmla="*/ 413 w 768"/>
                <a:gd name="T65" fmla="*/ 1424 h 2416"/>
                <a:gd name="T66" fmla="*/ 433 w 768"/>
                <a:gd name="T67" fmla="*/ 1468 h 2416"/>
                <a:gd name="T68" fmla="*/ 454 w 768"/>
                <a:gd name="T69" fmla="*/ 1517 h 2416"/>
                <a:gd name="T70" fmla="*/ 476 w 768"/>
                <a:gd name="T71" fmla="*/ 1566 h 2416"/>
                <a:gd name="T72" fmla="*/ 500 w 768"/>
                <a:gd name="T73" fmla="*/ 1614 h 2416"/>
                <a:gd name="T74" fmla="*/ 521 w 768"/>
                <a:gd name="T75" fmla="*/ 1660 h 2416"/>
                <a:gd name="T76" fmla="*/ 541 w 768"/>
                <a:gd name="T77" fmla="*/ 1700 h 2416"/>
                <a:gd name="T78" fmla="*/ 557 w 768"/>
                <a:gd name="T79" fmla="*/ 1734 h 2416"/>
                <a:gd name="T80" fmla="*/ 571 w 768"/>
                <a:gd name="T81" fmla="*/ 1759 h 2416"/>
                <a:gd name="T82" fmla="*/ 577 w 768"/>
                <a:gd name="T83" fmla="*/ 1773 h 2416"/>
                <a:gd name="T84" fmla="*/ 582 w 768"/>
                <a:gd name="T85" fmla="*/ 1781 h 2416"/>
                <a:gd name="T86" fmla="*/ 584 w 768"/>
                <a:gd name="T87" fmla="*/ 1787 h 2416"/>
                <a:gd name="T88" fmla="*/ 588 w 768"/>
                <a:gd name="T89" fmla="*/ 1793 h 2416"/>
                <a:gd name="T90" fmla="*/ 593 w 768"/>
                <a:gd name="T91" fmla="*/ 1805 h 2416"/>
                <a:gd name="T92" fmla="*/ 604 w 768"/>
                <a:gd name="T93" fmla="*/ 1825 h 2416"/>
                <a:gd name="T94" fmla="*/ 621 w 768"/>
                <a:gd name="T95" fmla="*/ 1858 h 24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68"/>
                <a:gd name="T145" fmla="*/ 0 h 2416"/>
                <a:gd name="T146" fmla="*/ 768 w 768"/>
                <a:gd name="T147" fmla="*/ 2416 h 24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68" h="2416">
                  <a:moveTo>
                    <a:pt x="0" y="0"/>
                  </a:moveTo>
                  <a:lnTo>
                    <a:pt x="1" y="27"/>
                  </a:lnTo>
                  <a:lnTo>
                    <a:pt x="4" y="49"/>
                  </a:lnTo>
                  <a:lnTo>
                    <a:pt x="5" y="66"/>
                  </a:lnTo>
                  <a:lnTo>
                    <a:pt x="7" y="80"/>
                  </a:lnTo>
                  <a:lnTo>
                    <a:pt x="7" y="91"/>
                  </a:lnTo>
                  <a:lnTo>
                    <a:pt x="8" y="98"/>
                  </a:lnTo>
                  <a:lnTo>
                    <a:pt x="8" y="103"/>
                  </a:lnTo>
                  <a:lnTo>
                    <a:pt x="10" y="107"/>
                  </a:lnTo>
                  <a:lnTo>
                    <a:pt x="10" y="111"/>
                  </a:lnTo>
                  <a:lnTo>
                    <a:pt x="10" y="114"/>
                  </a:lnTo>
                  <a:lnTo>
                    <a:pt x="10" y="118"/>
                  </a:lnTo>
                  <a:lnTo>
                    <a:pt x="11" y="121"/>
                  </a:lnTo>
                  <a:lnTo>
                    <a:pt x="11" y="126"/>
                  </a:lnTo>
                  <a:lnTo>
                    <a:pt x="12" y="133"/>
                  </a:lnTo>
                  <a:lnTo>
                    <a:pt x="14" y="143"/>
                  </a:lnTo>
                  <a:lnTo>
                    <a:pt x="16" y="155"/>
                  </a:lnTo>
                  <a:lnTo>
                    <a:pt x="17" y="173"/>
                  </a:lnTo>
                  <a:lnTo>
                    <a:pt x="20" y="194"/>
                  </a:lnTo>
                  <a:lnTo>
                    <a:pt x="23" y="219"/>
                  </a:lnTo>
                  <a:lnTo>
                    <a:pt x="29" y="247"/>
                  </a:lnTo>
                  <a:lnTo>
                    <a:pt x="34" y="279"/>
                  </a:lnTo>
                  <a:lnTo>
                    <a:pt x="40" y="314"/>
                  </a:lnTo>
                  <a:lnTo>
                    <a:pt x="47" y="350"/>
                  </a:lnTo>
                  <a:lnTo>
                    <a:pt x="54" y="388"/>
                  </a:lnTo>
                  <a:lnTo>
                    <a:pt x="62" y="430"/>
                  </a:lnTo>
                  <a:lnTo>
                    <a:pt x="70" y="471"/>
                  </a:lnTo>
                  <a:lnTo>
                    <a:pt x="78" y="514"/>
                  </a:lnTo>
                  <a:lnTo>
                    <a:pt x="87" y="555"/>
                  </a:lnTo>
                  <a:lnTo>
                    <a:pt x="94" y="598"/>
                  </a:lnTo>
                  <a:lnTo>
                    <a:pt x="104" y="639"/>
                  </a:lnTo>
                  <a:lnTo>
                    <a:pt x="113" y="679"/>
                  </a:lnTo>
                  <a:lnTo>
                    <a:pt x="122" y="718"/>
                  </a:lnTo>
                  <a:lnTo>
                    <a:pt x="130" y="758"/>
                  </a:lnTo>
                  <a:lnTo>
                    <a:pt x="140" y="799"/>
                  </a:lnTo>
                  <a:lnTo>
                    <a:pt x="150" y="843"/>
                  </a:lnTo>
                  <a:lnTo>
                    <a:pt x="161" y="886"/>
                  </a:lnTo>
                  <a:lnTo>
                    <a:pt x="172" y="931"/>
                  </a:lnTo>
                  <a:lnTo>
                    <a:pt x="184" y="975"/>
                  </a:lnTo>
                  <a:lnTo>
                    <a:pt x="195" y="1019"/>
                  </a:lnTo>
                  <a:lnTo>
                    <a:pt x="208" y="1062"/>
                  </a:lnTo>
                  <a:lnTo>
                    <a:pt x="220" y="1106"/>
                  </a:lnTo>
                  <a:lnTo>
                    <a:pt x="231" y="1146"/>
                  </a:lnTo>
                  <a:lnTo>
                    <a:pt x="242" y="1185"/>
                  </a:lnTo>
                  <a:lnTo>
                    <a:pt x="254" y="1220"/>
                  </a:lnTo>
                  <a:lnTo>
                    <a:pt x="264" y="1254"/>
                  </a:lnTo>
                  <a:lnTo>
                    <a:pt x="275" y="1283"/>
                  </a:lnTo>
                  <a:lnTo>
                    <a:pt x="283" y="1309"/>
                  </a:lnTo>
                  <a:lnTo>
                    <a:pt x="293" y="1330"/>
                  </a:lnTo>
                  <a:lnTo>
                    <a:pt x="300" y="1351"/>
                  </a:lnTo>
                  <a:lnTo>
                    <a:pt x="310" y="1374"/>
                  </a:lnTo>
                  <a:lnTo>
                    <a:pt x="320" y="1400"/>
                  </a:lnTo>
                  <a:lnTo>
                    <a:pt x="332" y="1428"/>
                  </a:lnTo>
                  <a:lnTo>
                    <a:pt x="343" y="1459"/>
                  </a:lnTo>
                  <a:lnTo>
                    <a:pt x="356" y="1489"/>
                  </a:lnTo>
                  <a:lnTo>
                    <a:pt x="369" y="1522"/>
                  </a:lnTo>
                  <a:lnTo>
                    <a:pt x="384" y="1554"/>
                  </a:lnTo>
                  <a:lnTo>
                    <a:pt x="397" y="1587"/>
                  </a:lnTo>
                  <a:lnTo>
                    <a:pt x="411" y="1621"/>
                  </a:lnTo>
                  <a:lnTo>
                    <a:pt x="424" y="1654"/>
                  </a:lnTo>
                  <a:lnTo>
                    <a:pt x="439" y="1686"/>
                  </a:lnTo>
                  <a:lnTo>
                    <a:pt x="451" y="1718"/>
                  </a:lnTo>
                  <a:lnTo>
                    <a:pt x="464" y="1748"/>
                  </a:lnTo>
                  <a:lnTo>
                    <a:pt x="476" y="1777"/>
                  </a:lnTo>
                  <a:lnTo>
                    <a:pt x="489" y="1802"/>
                  </a:lnTo>
                  <a:lnTo>
                    <a:pt x="499" y="1829"/>
                  </a:lnTo>
                  <a:lnTo>
                    <a:pt x="511" y="1857"/>
                  </a:lnTo>
                  <a:lnTo>
                    <a:pt x="524" y="1886"/>
                  </a:lnTo>
                  <a:lnTo>
                    <a:pt x="537" y="1916"/>
                  </a:lnTo>
                  <a:lnTo>
                    <a:pt x="550" y="1948"/>
                  </a:lnTo>
                  <a:lnTo>
                    <a:pt x="564" y="1979"/>
                  </a:lnTo>
                  <a:lnTo>
                    <a:pt x="577" y="2011"/>
                  </a:lnTo>
                  <a:lnTo>
                    <a:pt x="592" y="2041"/>
                  </a:lnTo>
                  <a:lnTo>
                    <a:pt x="605" y="2073"/>
                  </a:lnTo>
                  <a:lnTo>
                    <a:pt x="618" y="2102"/>
                  </a:lnTo>
                  <a:lnTo>
                    <a:pt x="631" y="2131"/>
                  </a:lnTo>
                  <a:lnTo>
                    <a:pt x="644" y="2158"/>
                  </a:lnTo>
                  <a:lnTo>
                    <a:pt x="655" y="2183"/>
                  </a:lnTo>
                  <a:lnTo>
                    <a:pt x="666" y="2206"/>
                  </a:lnTo>
                  <a:lnTo>
                    <a:pt x="675" y="2227"/>
                  </a:lnTo>
                  <a:lnTo>
                    <a:pt x="685" y="2244"/>
                  </a:lnTo>
                  <a:lnTo>
                    <a:pt x="691" y="2258"/>
                  </a:lnTo>
                  <a:lnTo>
                    <a:pt x="696" y="2268"/>
                  </a:lnTo>
                  <a:lnTo>
                    <a:pt x="699" y="2277"/>
                  </a:lnTo>
                  <a:lnTo>
                    <a:pt x="703" y="2282"/>
                  </a:lnTo>
                  <a:lnTo>
                    <a:pt x="704" y="2287"/>
                  </a:lnTo>
                  <a:lnTo>
                    <a:pt x="706" y="2291"/>
                  </a:lnTo>
                  <a:lnTo>
                    <a:pt x="708" y="2295"/>
                  </a:lnTo>
                  <a:lnTo>
                    <a:pt x="710" y="2297"/>
                  </a:lnTo>
                  <a:lnTo>
                    <a:pt x="712" y="2303"/>
                  </a:lnTo>
                  <a:lnTo>
                    <a:pt x="714" y="2309"/>
                  </a:lnTo>
                  <a:lnTo>
                    <a:pt x="718" y="2317"/>
                  </a:lnTo>
                  <a:lnTo>
                    <a:pt x="724" y="2328"/>
                  </a:lnTo>
                  <a:lnTo>
                    <a:pt x="732" y="2344"/>
                  </a:lnTo>
                  <a:lnTo>
                    <a:pt x="741" y="2363"/>
                  </a:lnTo>
                  <a:lnTo>
                    <a:pt x="752" y="2387"/>
                  </a:lnTo>
                  <a:lnTo>
                    <a:pt x="767" y="2415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Freeform 40"/>
            <p:cNvSpPr>
              <a:spLocks/>
            </p:cNvSpPr>
            <p:nvPr/>
          </p:nvSpPr>
          <p:spPr bwMode="auto">
            <a:xfrm>
              <a:off x="2486" y="1606"/>
              <a:ext cx="698" cy="2132"/>
            </a:xfrm>
            <a:custGeom>
              <a:avLst/>
              <a:gdLst>
                <a:gd name="T0" fmla="*/ 2 w 768"/>
                <a:gd name="T1" fmla="*/ 21 h 2416"/>
                <a:gd name="T2" fmla="*/ 5 w 768"/>
                <a:gd name="T3" fmla="*/ 51 h 2416"/>
                <a:gd name="T4" fmla="*/ 5 w 768"/>
                <a:gd name="T5" fmla="*/ 71 h 2416"/>
                <a:gd name="T6" fmla="*/ 6 w 768"/>
                <a:gd name="T7" fmla="*/ 80 h 2416"/>
                <a:gd name="T8" fmla="*/ 8 w 768"/>
                <a:gd name="T9" fmla="*/ 86 h 2416"/>
                <a:gd name="T10" fmla="*/ 8 w 768"/>
                <a:gd name="T11" fmla="*/ 92 h 2416"/>
                <a:gd name="T12" fmla="*/ 9 w 768"/>
                <a:gd name="T13" fmla="*/ 98 h 2416"/>
                <a:gd name="T14" fmla="*/ 12 w 768"/>
                <a:gd name="T15" fmla="*/ 111 h 2416"/>
                <a:gd name="T16" fmla="*/ 14 w 768"/>
                <a:gd name="T17" fmla="*/ 135 h 2416"/>
                <a:gd name="T18" fmla="*/ 19 w 768"/>
                <a:gd name="T19" fmla="*/ 170 h 2416"/>
                <a:gd name="T20" fmla="*/ 27 w 768"/>
                <a:gd name="T21" fmla="*/ 217 h 2416"/>
                <a:gd name="T22" fmla="*/ 39 w 768"/>
                <a:gd name="T23" fmla="*/ 273 h 2416"/>
                <a:gd name="T24" fmla="*/ 50 w 768"/>
                <a:gd name="T25" fmla="*/ 334 h 2416"/>
                <a:gd name="T26" fmla="*/ 64 w 768"/>
                <a:gd name="T27" fmla="*/ 401 h 2416"/>
                <a:gd name="T28" fmla="*/ 77 w 768"/>
                <a:gd name="T29" fmla="*/ 466 h 2416"/>
                <a:gd name="T30" fmla="*/ 93 w 768"/>
                <a:gd name="T31" fmla="*/ 529 h 2416"/>
                <a:gd name="T32" fmla="*/ 107 w 768"/>
                <a:gd name="T33" fmla="*/ 590 h 2416"/>
                <a:gd name="T34" fmla="*/ 123 w 768"/>
                <a:gd name="T35" fmla="*/ 657 h 2416"/>
                <a:gd name="T36" fmla="*/ 142 w 768"/>
                <a:gd name="T37" fmla="*/ 725 h 2416"/>
                <a:gd name="T38" fmla="*/ 161 w 768"/>
                <a:gd name="T39" fmla="*/ 793 h 2416"/>
                <a:gd name="T40" fmla="*/ 181 w 768"/>
                <a:gd name="T41" fmla="*/ 861 h 2416"/>
                <a:gd name="T42" fmla="*/ 200 w 768"/>
                <a:gd name="T43" fmla="*/ 923 h 2416"/>
                <a:gd name="T44" fmla="*/ 218 w 768"/>
                <a:gd name="T45" fmla="*/ 977 h 2416"/>
                <a:gd name="T46" fmla="*/ 234 w 768"/>
                <a:gd name="T47" fmla="*/ 1019 h 2416"/>
                <a:gd name="T48" fmla="*/ 248 w 768"/>
                <a:gd name="T49" fmla="*/ 1052 h 2416"/>
                <a:gd name="T50" fmla="*/ 264 w 768"/>
                <a:gd name="T51" fmla="*/ 1090 h 2416"/>
                <a:gd name="T52" fmla="*/ 284 w 768"/>
                <a:gd name="T53" fmla="*/ 1136 h 2416"/>
                <a:gd name="T54" fmla="*/ 304 w 768"/>
                <a:gd name="T55" fmla="*/ 1185 h 2416"/>
                <a:gd name="T56" fmla="*/ 328 w 768"/>
                <a:gd name="T57" fmla="*/ 1235 h 2416"/>
                <a:gd name="T58" fmla="*/ 350 w 768"/>
                <a:gd name="T59" fmla="*/ 1288 h 2416"/>
                <a:gd name="T60" fmla="*/ 374 w 768"/>
                <a:gd name="T61" fmla="*/ 1338 h 2416"/>
                <a:gd name="T62" fmla="*/ 394 w 768"/>
                <a:gd name="T63" fmla="*/ 1384 h 2416"/>
                <a:gd name="T64" fmla="*/ 413 w 768"/>
                <a:gd name="T65" fmla="*/ 1424 h 2416"/>
                <a:gd name="T66" fmla="*/ 434 w 768"/>
                <a:gd name="T67" fmla="*/ 1468 h 2416"/>
                <a:gd name="T68" fmla="*/ 455 w 768"/>
                <a:gd name="T69" fmla="*/ 1517 h 2416"/>
                <a:gd name="T70" fmla="*/ 477 w 768"/>
                <a:gd name="T71" fmla="*/ 1566 h 2416"/>
                <a:gd name="T72" fmla="*/ 501 w 768"/>
                <a:gd name="T73" fmla="*/ 1614 h 2416"/>
                <a:gd name="T74" fmla="*/ 522 w 768"/>
                <a:gd name="T75" fmla="*/ 1660 h 2416"/>
                <a:gd name="T76" fmla="*/ 542 w 768"/>
                <a:gd name="T77" fmla="*/ 1700 h 2416"/>
                <a:gd name="T78" fmla="*/ 558 w 768"/>
                <a:gd name="T79" fmla="*/ 1734 h 2416"/>
                <a:gd name="T80" fmla="*/ 572 w 768"/>
                <a:gd name="T81" fmla="*/ 1759 h 2416"/>
                <a:gd name="T82" fmla="*/ 578 w 768"/>
                <a:gd name="T83" fmla="*/ 1773 h 2416"/>
                <a:gd name="T84" fmla="*/ 583 w 768"/>
                <a:gd name="T85" fmla="*/ 1781 h 2416"/>
                <a:gd name="T86" fmla="*/ 585 w 768"/>
                <a:gd name="T87" fmla="*/ 1787 h 2416"/>
                <a:gd name="T88" fmla="*/ 588 w 768"/>
                <a:gd name="T89" fmla="*/ 1793 h 2416"/>
                <a:gd name="T90" fmla="*/ 593 w 768"/>
                <a:gd name="T91" fmla="*/ 1805 h 2416"/>
                <a:gd name="T92" fmla="*/ 603 w 768"/>
                <a:gd name="T93" fmla="*/ 1825 h 2416"/>
                <a:gd name="T94" fmla="*/ 621 w 768"/>
                <a:gd name="T95" fmla="*/ 1858 h 24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68"/>
                <a:gd name="T145" fmla="*/ 0 h 2416"/>
                <a:gd name="T146" fmla="*/ 768 w 768"/>
                <a:gd name="T147" fmla="*/ 2416 h 241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68" h="2416">
                  <a:moveTo>
                    <a:pt x="0" y="0"/>
                  </a:moveTo>
                  <a:lnTo>
                    <a:pt x="2" y="27"/>
                  </a:lnTo>
                  <a:lnTo>
                    <a:pt x="4" y="49"/>
                  </a:lnTo>
                  <a:lnTo>
                    <a:pt x="5" y="66"/>
                  </a:lnTo>
                  <a:lnTo>
                    <a:pt x="7" y="80"/>
                  </a:lnTo>
                  <a:lnTo>
                    <a:pt x="7" y="91"/>
                  </a:lnTo>
                  <a:lnTo>
                    <a:pt x="8" y="98"/>
                  </a:lnTo>
                  <a:lnTo>
                    <a:pt x="8" y="103"/>
                  </a:lnTo>
                  <a:lnTo>
                    <a:pt x="10" y="107"/>
                  </a:lnTo>
                  <a:lnTo>
                    <a:pt x="10" y="111"/>
                  </a:lnTo>
                  <a:lnTo>
                    <a:pt x="10" y="114"/>
                  </a:lnTo>
                  <a:lnTo>
                    <a:pt x="10" y="118"/>
                  </a:lnTo>
                  <a:lnTo>
                    <a:pt x="11" y="121"/>
                  </a:lnTo>
                  <a:lnTo>
                    <a:pt x="11" y="126"/>
                  </a:lnTo>
                  <a:lnTo>
                    <a:pt x="13" y="133"/>
                  </a:lnTo>
                  <a:lnTo>
                    <a:pt x="14" y="143"/>
                  </a:lnTo>
                  <a:lnTo>
                    <a:pt x="16" y="155"/>
                  </a:lnTo>
                  <a:lnTo>
                    <a:pt x="17" y="173"/>
                  </a:lnTo>
                  <a:lnTo>
                    <a:pt x="19" y="194"/>
                  </a:lnTo>
                  <a:lnTo>
                    <a:pt x="23" y="219"/>
                  </a:lnTo>
                  <a:lnTo>
                    <a:pt x="28" y="247"/>
                  </a:lnTo>
                  <a:lnTo>
                    <a:pt x="33" y="279"/>
                  </a:lnTo>
                  <a:lnTo>
                    <a:pt x="39" y="314"/>
                  </a:lnTo>
                  <a:lnTo>
                    <a:pt x="47" y="350"/>
                  </a:lnTo>
                  <a:lnTo>
                    <a:pt x="54" y="388"/>
                  </a:lnTo>
                  <a:lnTo>
                    <a:pt x="61" y="430"/>
                  </a:lnTo>
                  <a:lnTo>
                    <a:pt x="69" y="471"/>
                  </a:lnTo>
                  <a:lnTo>
                    <a:pt x="77" y="514"/>
                  </a:lnTo>
                  <a:lnTo>
                    <a:pt x="86" y="555"/>
                  </a:lnTo>
                  <a:lnTo>
                    <a:pt x="94" y="598"/>
                  </a:lnTo>
                  <a:lnTo>
                    <a:pt x="103" y="639"/>
                  </a:lnTo>
                  <a:lnTo>
                    <a:pt x="112" y="679"/>
                  </a:lnTo>
                  <a:lnTo>
                    <a:pt x="121" y="718"/>
                  </a:lnTo>
                  <a:lnTo>
                    <a:pt x="130" y="758"/>
                  </a:lnTo>
                  <a:lnTo>
                    <a:pt x="139" y="799"/>
                  </a:lnTo>
                  <a:lnTo>
                    <a:pt x="149" y="843"/>
                  </a:lnTo>
                  <a:lnTo>
                    <a:pt x="161" y="886"/>
                  </a:lnTo>
                  <a:lnTo>
                    <a:pt x="172" y="931"/>
                  </a:lnTo>
                  <a:lnTo>
                    <a:pt x="184" y="975"/>
                  </a:lnTo>
                  <a:lnTo>
                    <a:pt x="195" y="1019"/>
                  </a:lnTo>
                  <a:lnTo>
                    <a:pt x="208" y="1062"/>
                  </a:lnTo>
                  <a:lnTo>
                    <a:pt x="219" y="1106"/>
                  </a:lnTo>
                  <a:lnTo>
                    <a:pt x="231" y="1146"/>
                  </a:lnTo>
                  <a:lnTo>
                    <a:pt x="242" y="1185"/>
                  </a:lnTo>
                  <a:lnTo>
                    <a:pt x="254" y="1220"/>
                  </a:lnTo>
                  <a:lnTo>
                    <a:pt x="264" y="1254"/>
                  </a:lnTo>
                  <a:lnTo>
                    <a:pt x="275" y="1283"/>
                  </a:lnTo>
                  <a:lnTo>
                    <a:pt x="283" y="1309"/>
                  </a:lnTo>
                  <a:lnTo>
                    <a:pt x="293" y="1330"/>
                  </a:lnTo>
                  <a:lnTo>
                    <a:pt x="300" y="1351"/>
                  </a:lnTo>
                  <a:lnTo>
                    <a:pt x="310" y="1374"/>
                  </a:lnTo>
                  <a:lnTo>
                    <a:pt x="320" y="1400"/>
                  </a:lnTo>
                  <a:lnTo>
                    <a:pt x="331" y="1428"/>
                  </a:lnTo>
                  <a:lnTo>
                    <a:pt x="343" y="1459"/>
                  </a:lnTo>
                  <a:lnTo>
                    <a:pt x="356" y="1489"/>
                  </a:lnTo>
                  <a:lnTo>
                    <a:pt x="369" y="1522"/>
                  </a:lnTo>
                  <a:lnTo>
                    <a:pt x="384" y="1554"/>
                  </a:lnTo>
                  <a:lnTo>
                    <a:pt x="397" y="1587"/>
                  </a:lnTo>
                  <a:lnTo>
                    <a:pt x="411" y="1621"/>
                  </a:lnTo>
                  <a:lnTo>
                    <a:pt x="424" y="1654"/>
                  </a:lnTo>
                  <a:lnTo>
                    <a:pt x="439" y="1686"/>
                  </a:lnTo>
                  <a:lnTo>
                    <a:pt x="452" y="1718"/>
                  </a:lnTo>
                  <a:lnTo>
                    <a:pt x="465" y="1748"/>
                  </a:lnTo>
                  <a:lnTo>
                    <a:pt x="477" y="1777"/>
                  </a:lnTo>
                  <a:lnTo>
                    <a:pt x="489" y="1802"/>
                  </a:lnTo>
                  <a:lnTo>
                    <a:pt x="500" y="1829"/>
                  </a:lnTo>
                  <a:lnTo>
                    <a:pt x="512" y="1857"/>
                  </a:lnTo>
                  <a:lnTo>
                    <a:pt x="525" y="1886"/>
                  </a:lnTo>
                  <a:lnTo>
                    <a:pt x="538" y="1916"/>
                  </a:lnTo>
                  <a:lnTo>
                    <a:pt x="551" y="1948"/>
                  </a:lnTo>
                  <a:lnTo>
                    <a:pt x="565" y="1979"/>
                  </a:lnTo>
                  <a:lnTo>
                    <a:pt x="578" y="2011"/>
                  </a:lnTo>
                  <a:lnTo>
                    <a:pt x="593" y="2041"/>
                  </a:lnTo>
                  <a:lnTo>
                    <a:pt x="606" y="2073"/>
                  </a:lnTo>
                  <a:lnTo>
                    <a:pt x="619" y="2102"/>
                  </a:lnTo>
                  <a:lnTo>
                    <a:pt x="632" y="2131"/>
                  </a:lnTo>
                  <a:lnTo>
                    <a:pt x="645" y="2158"/>
                  </a:lnTo>
                  <a:lnTo>
                    <a:pt x="656" y="2183"/>
                  </a:lnTo>
                  <a:lnTo>
                    <a:pt x="667" y="2206"/>
                  </a:lnTo>
                  <a:lnTo>
                    <a:pt x="676" y="2227"/>
                  </a:lnTo>
                  <a:lnTo>
                    <a:pt x="685" y="2244"/>
                  </a:lnTo>
                  <a:lnTo>
                    <a:pt x="692" y="2258"/>
                  </a:lnTo>
                  <a:lnTo>
                    <a:pt x="697" y="2268"/>
                  </a:lnTo>
                  <a:lnTo>
                    <a:pt x="700" y="2277"/>
                  </a:lnTo>
                  <a:lnTo>
                    <a:pt x="703" y="2282"/>
                  </a:lnTo>
                  <a:lnTo>
                    <a:pt x="705" y="2287"/>
                  </a:lnTo>
                  <a:lnTo>
                    <a:pt x="707" y="2291"/>
                  </a:lnTo>
                  <a:lnTo>
                    <a:pt x="709" y="2295"/>
                  </a:lnTo>
                  <a:lnTo>
                    <a:pt x="710" y="2297"/>
                  </a:lnTo>
                  <a:lnTo>
                    <a:pt x="712" y="2303"/>
                  </a:lnTo>
                  <a:lnTo>
                    <a:pt x="715" y="2309"/>
                  </a:lnTo>
                  <a:lnTo>
                    <a:pt x="719" y="2317"/>
                  </a:lnTo>
                  <a:lnTo>
                    <a:pt x="725" y="2328"/>
                  </a:lnTo>
                  <a:lnTo>
                    <a:pt x="731" y="2344"/>
                  </a:lnTo>
                  <a:lnTo>
                    <a:pt x="740" y="2363"/>
                  </a:lnTo>
                  <a:lnTo>
                    <a:pt x="751" y="2387"/>
                  </a:lnTo>
                  <a:lnTo>
                    <a:pt x="767" y="2415"/>
                  </a:lnTo>
                </a:path>
              </a:pathLst>
            </a:custGeom>
            <a:noFill/>
            <a:ln w="25400" cap="flat" cmpd="sng">
              <a:solidFill>
                <a:srgbClr val="00C1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43"/>
            <p:cNvSpPr>
              <a:spLocks noChangeShapeType="1"/>
            </p:cNvSpPr>
            <p:nvPr/>
          </p:nvSpPr>
          <p:spPr bwMode="auto">
            <a:xfrm>
              <a:off x="2172" y="3729"/>
              <a:ext cx="1170" cy="0"/>
            </a:xfrm>
            <a:prstGeom prst="line">
              <a:avLst/>
            </a:prstGeom>
            <a:noFill/>
            <a:ln w="38100">
              <a:solidFill>
                <a:srgbClr val="00C1C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01" name="Text Box 5"/>
          <p:cNvSpPr txBox="1">
            <a:spLocks noChangeArrowheads="1"/>
          </p:cNvSpPr>
          <p:nvPr/>
        </p:nvSpPr>
        <p:spPr bwMode="auto">
          <a:xfrm>
            <a:off x="5646738" y="5761038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71754" name="AutoShape 42"/>
          <p:cNvSpPr>
            <a:spLocks noChangeArrowheads="1"/>
          </p:cNvSpPr>
          <p:nvPr/>
        </p:nvSpPr>
        <p:spPr bwMode="auto">
          <a:xfrm>
            <a:off x="4192588" y="4927600"/>
            <a:ext cx="1414462" cy="576263"/>
          </a:xfrm>
          <a:prstGeom prst="wedgeRoundRectCallout">
            <a:avLst>
              <a:gd name="adj1" fmla="val -63468"/>
              <a:gd name="adj2" fmla="val 118597"/>
              <a:gd name="adj3" fmla="val 16667"/>
            </a:avLst>
          </a:prstGeom>
          <a:solidFill>
            <a:srgbClr val="CCFFFF"/>
          </a:solidFill>
          <a:ln w="12700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5996" tIns="45714" rIns="35996" bIns="45714"/>
          <a:lstStyle/>
          <a:p>
            <a:pPr>
              <a:defRPr/>
            </a:pPr>
            <a:r>
              <a:rPr lang="en-GB" sz="13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Indifference curve follows axis here</a:t>
            </a:r>
          </a:p>
        </p:txBody>
      </p:sp>
    </p:spTree>
    <p:extLst>
      <p:ext uri="{BB962C8B-B14F-4D97-AF65-F5344CB8AC3E}">
        <p14:creationId xmlns:p14="http://schemas.microsoft.com/office/powerpoint/2010/main" val="234931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1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4" grpId="0" animBg="1"/>
      <p:bldP spid="371725" grpId="0" animBg="1"/>
      <p:bldP spid="371726" grpId="0" animBg="1"/>
      <p:bldP spid="371738" grpId="0" animBg="1"/>
      <p:bldP spid="371741" grpId="0" animBg="1" autoUpdateAnimBg="0"/>
      <p:bldP spid="2" grpId="0" animBg="1"/>
      <p:bldP spid="371721" grpId="0" autoUpdateAnimBg="0"/>
      <p:bldP spid="371722" grpId="0" build="p" autoUpdateAnimBg="0"/>
      <p:bldP spid="371742" grpId="0" autoUpdateAnimBg="0"/>
      <p:bldP spid="371753" grpId="0" autoUpdateAnimBg="0"/>
      <p:bldP spid="37175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Summary: why preferences can be a problem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Unlike firms there is no “obvious” objective function</a:t>
            </a:r>
          </a:p>
          <a:p>
            <a:pPr eaLnBrk="1" hangingPunct="1"/>
            <a:r>
              <a:rPr lang="en-US" sz="2800" smtClean="0"/>
              <a:t>Unlike firms there is no observable objective function </a:t>
            </a:r>
          </a:p>
          <a:p>
            <a:pPr eaLnBrk="1" hangingPunct="1"/>
            <a:r>
              <a:rPr lang="en-US" sz="2800" smtClean="0"/>
              <a:t>And who is to say what constitutes a “good” assumption about preferences…?</a:t>
            </a:r>
          </a:p>
        </p:txBody>
      </p:sp>
      <p:sp>
        <p:nvSpPr>
          <p:cNvPr id="7270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733C2E-8456-4848-8248-E3BFDE2B2C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Review: basic concepts</a:t>
            </a:r>
            <a:endParaRPr lang="en-US" smtClean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08587"/>
          </a:xfrm>
        </p:spPr>
        <p:txBody>
          <a:bodyPr/>
          <a:lstStyle/>
          <a:p>
            <a:pPr eaLnBrk="1" hangingPunct="1"/>
            <a:r>
              <a:rPr lang="en-US" sz="3200" smtClean="0"/>
              <a:t>Consumer’s environment</a:t>
            </a:r>
          </a:p>
          <a:p>
            <a:pPr eaLnBrk="1" hangingPunct="1"/>
            <a:r>
              <a:rPr lang="en-US" sz="3200" smtClean="0"/>
              <a:t>How budget sets work</a:t>
            </a:r>
          </a:p>
          <a:p>
            <a:pPr eaLnBrk="1" hangingPunct="1"/>
            <a:r>
              <a:rPr lang="en-US" sz="3200" smtClean="0"/>
              <a:t>WARP and its meaning </a:t>
            </a:r>
          </a:p>
          <a:p>
            <a:pPr eaLnBrk="1" hangingPunct="1"/>
            <a:r>
              <a:rPr lang="en-US" sz="3200" smtClean="0"/>
              <a:t>Axioms that give you a utility function</a:t>
            </a:r>
          </a:p>
          <a:p>
            <a:pPr eaLnBrk="1" hangingPunct="1"/>
            <a:r>
              <a:rPr lang="en-US" sz="3200" smtClean="0"/>
              <a:t>Axioms that determine its shape</a:t>
            </a:r>
          </a:p>
        </p:txBody>
      </p:sp>
      <p:sp>
        <p:nvSpPr>
          <p:cNvPr id="737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BAF659-935E-4A6A-9F98-CCC2BA4EB5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What next?</a:t>
            </a:r>
            <a:endParaRPr 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Setting up consumer’s optimisation problem</a:t>
            </a:r>
          </a:p>
          <a:p>
            <a:pPr eaLnBrk="1" hangingPunct="1"/>
            <a:r>
              <a:rPr lang="en-GB" sz="2800" smtClean="0"/>
              <a:t>Comparison with that of the firm</a:t>
            </a:r>
          </a:p>
          <a:p>
            <a:pPr eaLnBrk="1" hangingPunct="1"/>
            <a:r>
              <a:rPr lang="en-GB" sz="2800" smtClean="0"/>
              <a:t>Solution concepts</a:t>
            </a:r>
            <a:endParaRPr lang="en-US" sz="2800" smtClean="0"/>
          </a:p>
        </p:txBody>
      </p:sp>
      <p:sp>
        <p:nvSpPr>
          <p:cNvPr id="747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907330-08CF-41CC-B6A5-8713CF42D8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Notation</a:t>
            </a:r>
          </a:p>
        </p:txBody>
      </p:sp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7193BA-8B87-4743-8283-4B3AA65686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511175" y="1106488"/>
            <a:ext cx="54102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0749" tIns="106611" rIns="145379" bIns="106611"/>
          <a:lstStyle/>
          <a:p>
            <a:pPr marL="342900" indent="-342900" defTabSz="820738" eaLnBrk="0" hangingPunct="0">
              <a:spcAft>
                <a:spcPct val="2000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GB" sz="2400" b="1">
                <a:latin typeface="Times New Roman" pitchFamily="18" charset="0"/>
              </a:rPr>
              <a:t> Quantities</a:t>
            </a:r>
          </a:p>
          <a:p>
            <a:pPr marL="409575" lvl="1" defTabSz="820738" eaLnBrk="0" hangingPunct="0">
              <a:buClr>
                <a:srgbClr val="000000"/>
              </a:buClr>
              <a:buSzPct val="90000"/>
            </a:pPr>
            <a:r>
              <a:rPr lang="en-GB" sz="3100" i="1">
                <a:latin typeface="Times New Roman" pitchFamily="18" charset="0"/>
              </a:rPr>
              <a:t>x</a:t>
            </a:r>
            <a:r>
              <a:rPr lang="en-GB" sz="3100" i="1" baseline="-25000">
                <a:latin typeface="Times New Roman" pitchFamily="18" charset="0"/>
              </a:rPr>
              <a:t>i</a:t>
            </a:r>
            <a:r>
              <a:rPr lang="en-GB" sz="3100" i="1">
                <a:latin typeface="Times New Roman" pitchFamily="18" charset="0"/>
              </a:rPr>
              <a:t> </a:t>
            </a:r>
          </a:p>
          <a:p>
            <a:pPr marL="409575" lvl="1" defTabSz="820738" eaLnBrk="0" hangingPunct="0">
              <a:buClr>
                <a:srgbClr val="000000"/>
              </a:buClr>
              <a:buSzPct val="90000"/>
            </a:pPr>
            <a:endParaRPr lang="en-GB" sz="2800">
              <a:latin typeface="Times New Roman" pitchFamily="18" charset="0"/>
            </a:endParaRP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4591050" y="1711325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amount of commodity </a:t>
            </a:r>
            <a:r>
              <a:rPr lang="en-GB" sz="2200" i="1">
                <a:solidFill>
                  <a:srgbClr val="C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1349375" y="2205038"/>
            <a:ext cx="312578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31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10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1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3100" i="1">
                <a:latin typeface="Times New Roman" pitchFamily="18" charset="0"/>
                <a:cs typeface="Times New Roman" pitchFamily="18" charset="0"/>
              </a:rPr>
              <a:t>,  x</a:t>
            </a:r>
            <a:r>
              <a:rPr lang="en-GB" sz="31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3100" i="1">
                <a:latin typeface="Times New Roman" pitchFamily="18" charset="0"/>
                <a:cs typeface="Times New Roman" pitchFamily="18" charset="0"/>
              </a:rPr>
              <a:t> , …, x</a:t>
            </a:r>
            <a:r>
              <a:rPr lang="en-GB" sz="31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1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4591050" y="2230438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commodity vector 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4591050" y="3065463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consumption set</a:t>
            </a: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1349375" y="2974975"/>
            <a:ext cx="42386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31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511175" y="3817938"/>
            <a:ext cx="54102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0749" tIns="106611" rIns="145379" bIns="106611"/>
          <a:lstStyle/>
          <a:p>
            <a:pPr marL="342900" indent="-342900" defTabSz="820738" eaLnBrk="0" hangingPunct="0">
              <a:spcAft>
                <a:spcPct val="2000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en-GB" sz="2400" b="1">
                <a:latin typeface="Times New Roman" pitchFamily="18" charset="0"/>
              </a:rPr>
              <a:t> Prices</a:t>
            </a:r>
          </a:p>
          <a:p>
            <a:pPr marL="409575" lvl="1" defTabSz="820738" eaLnBrk="0" hangingPunct="0">
              <a:buClr>
                <a:srgbClr val="000000"/>
              </a:buClr>
              <a:buSzPct val="90000"/>
            </a:pPr>
            <a:r>
              <a:rPr lang="en-GB" sz="3100" i="1">
                <a:latin typeface="Times New Roman" pitchFamily="18" charset="0"/>
              </a:rPr>
              <a:t>p</a:t>
            </a:r>
            <a:r>
              <a:rPr lang="en-GB" sz="3100" i="1" baseline="-25000">
                <a:latin typeface="Times New Roman" pitchFamily="18" charset="0"/>
              </a:rPr>
              <a:t>i</a:t>
            </a:r>
            <a:r>
              <a:rPr lang="en-GB" sz="3100" i="1">
                <a:latin typeface="Times New Roman" pitchFamily="18" charset="0"/>
              </a:rPr>
              <a:t> </a:t>
            </a:r>
          </a:p>
          <a:p>
            <a:pPr marL="409575" lvl="1" defTabSz="820738" eaLnBrk="0" hangingPunct="0">
              <a:buClr>
                <a:srgbClr val="000000"/>
              </a:buClr>
              <a:buSzPct val="90000"/>
            </a:pPr>
            <a:endParaRPr lang="en-GB" sz="2800">
              <a:latin typeface="Times New Roman" pitchFamily="18" charset="0"/>
            </a:endParaRP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4591050" y="4454525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price of commodity </a:t>
            </a:r>
            <a:r>
              <a:rPr lang="en-GB" sz="2200" i="1">
                <a:solidFill>
                  <a:srgbClr val="C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1298005" y="4803775"/>
            <a:ext cx="311626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31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31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3100" i="1" dirty="0">
                <a:latin typeface="Times New Roman" pitchFamily="18" charset="0"/>
                <a:cs typeface="Times New Roman" pitchFamily="18" charset="0"/>
              </a:rPr>
              <a:t> , p</a:t>
            </a:r>
            <a:r>
              <a:rPr lang="en-GB" sz="3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3100" i="1" dirty="0">
                <a:latin typeface="Times New Roman" pitchFamily="18" charset="0"/>
                <a:cs typeface="Times New Roman" pitchFamily="18" charset="0"/>
              </a:rPr>
              <a:t> ,…, </a:t>
            </a:r>
            <a:r>
              <a:rPr lang="en-GB" sz="31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1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1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4591050" y="4922838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price vector </a:t>
            </a:r>
          </a:p>
        </p:txBody>
      </p:sp>
      <p:sp>
        <p:nvSpPr>
          <p:cNvPr id="294929" name="Text Box 17"/>
          <p:cNvSpPr txBox="1">
            <a:spLocks noChangeArrowheads="1"/>
          </p:cNvSpPr>
          <p:nvPr/>
        </p:nvSpPr>
        <p:spPr bwMode="auto">
          <a:xfrm>
            <a:off x="4591050" y="5656263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89" tIns="46794" rIns="89989" bIns="46794">
            <a:spAutoFit/>
          </a:bodyPr>
          <a:lstStyle/>
          <a:p>
            <a:pPr eaLnBrk="0" hangingPunct="0">
              <a:buFontTx/>
              <a:buChar char="•"/>
            </a:pPr>
            <a:r>
              <a:rPr lang="en-GB" sz="2200">
                <a:solidFill>
                  <a:srgbClr val="C00000"/>
                </a:solidFill>
              </a:rPr>
              <a:t>income</a:t>
            </a: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1349375" y="5565775"/>
            <a:ext cx="3587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90000"/>
            </a:pPr>
            <a:r>
              <a:rPr lang="en-GB" sz="3100" i="1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94931" name="AutoShape 19"/>
          <p:cNvSpPr>
            <a:spLocks noChangeArrowheads="1"/>
          </p:cNvSpPr>
          <p:nvPr/>
        </p:nvSpPr>
        <p:spPr bwMode="auto">
          <a:xfrm>
            <a:off x="2070100" y="3284984"/>
            <a:ext cx="1463675" cy="685800"/>
          </a:xfrm>
          <a:prstGeom prst="wedgeRoundRectCallout">
            <a:avLst>
              <a:gd name="adj1" fmla="val -67040"/>
              <a:gd name="adj2" fmla="val -49552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n-GB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Symbol" pitchFamily="18" charset="2"/>
              </a:rPr>
              <a:t>Î </a:t>
            </a:r>
            <a:r>
              <a:rPr lang="en-GB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denotes feasibility</a:t>
            </a:r>
          </a:p>
        </p:txBody>
      </p:sp>
      <p:sp>
        <p:nvSpPr>
          <p:cNvPr id="294932" name="AutoShape 20"/>
          <p:cNvSpPr>
            <a:spLocks noChangeArrowheads="1"/>
          </p:cNvSpPr>
          <p:nvPr/>
        </p:nvSpPr>
        <p:spPr bwMode="auto">
          <a:xfrm>
            <a:off x="3278188" y="1558925"/>
            <a:ext cx="1081087" cy="660400"/>
          </a:xfrm>
          <a:prstGeom prst="wedgeRoundRectCallout">
            <a:avLst>
              <a:gd name="adj1" fmla="val -59546"/>
              <a:gd name="adj2" fmla="val 68028"/>
              <a:gd name="adj3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“basket of goods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4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 advAuto="1000"/>
      <p:bldP spid="294920" grpId="0" autoUpdateAnimBg="0"/>
      <p:bldP spid="294921" grpId="0" autoUpdateAnimBg="0"/>
      <p:bldP spid="294922" grpId="0" autoUpdateAnimBg="0"/>
      <p:bldP spid="294923" grpId="0" autoUpdateAnimBg="0"/>
      <p:bldP spid="294924" grpId="0" autoUpdateAnimBg="0"/>
      <p:bldP spid="294925" grpId="0" build="p" autoUpdateAnimBg="0"/>
      <p:bldP spid="294926" grpId="0" autoUpdateAnimBg="0"/>
      <p:bldP spid="294927" grpId="0" autoUpdateAnimBg="0"/>
      <p:bldP spid="294928" grpId="0" autoUpdateAnimBg="0"/>
      <p:bldP spid="294929" grpId="0" autoUpdateAnimBg="0"/>
      <p:bldP spid="294930" grpId="0" autoUpdateAnimBg="0"/>
      <p:bldP spid="294931" grpId="0" animBg="1" autoUpdateAnimBg="0"/>
      <p:bldP spid="29493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Things that shape the consumer's problem</a:t>
            </a:r>
            <a:endParaRPr lang="en-GB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</a:t>
            </a:r>
            <a:r>
              <a:rPr lang="en-GB" i="1" dirty="0" smtClean="0"/>
              <a:t>X</a:t>
            </a:r>
            <a:r>
              <a:rPr lang="en-US" dirty="0" smtClean="0"/>
              <a:t> and the number </a:t>
            </a:r>
            <a:r>
              <a:rPr lang="en-US" i="1" dirty="0" smtClean="0"/>
              <a:t>y</a:t>
            </a:r>
            <a:r>
              <a:rPr lang="en-US" dirty="0" smtClean="0"/>
              <a:t> are both important</a:t>
            </a:r>
          </a:p>
          <a:p>
            <a:r>
              <a:rPr lang="en-US" dirty="0" smtClean="0"/>
              <a:t>But they are associated with two distinct types of constraint</a:t>
            </a:r>
          </a:p>
          <a:p>
            <a:r>
              <a:rPr lang="en-US" dirty="0" smtClean="0"/>
              <a:t>We'll save </a:t>
            </a:r>
            <a:r>
              <a:rPr lang="en-US" i="1" dirty="0" smtClean="0"/>
              <a:t>y</a:t>
            </a:r>
            <a:r>
              <a:rPr lang="en-US" dirty="0" smtClean="0"/>
              <a:t> for later and handle </a:t>
            </a:r>
            <a:r>
              <a:rPr lang="en-GB" i="1" dirty="0" smtClean="0"/>
              <a:t>X</a:t>
            </a:r>
            <a:r>
              <a:rPr lang="en-US" dirty="0" smtClean="0"/>
              <a:t> now </a:t>
            </a:r>
          </a:p>
          <a:p>
            <a:r>
              <a:rPr lang="en-US" dirty="0" smtClean="0"/>
              <a:t>(And we haven't said anything yet about objectives) </a:t>
            </a:r>
            <a:endParaRPr lang="en-GB" dirty="0" smtClean="0"/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CD965F-13C4-47CB-9F69-5CA280C596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consumption set</a:t>
            </a:r>
            <a:endParaRPr lang="en-GB" smtClean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435975" cy="5208587"/>
          </a:xfrm>
        </p:spPr>
        <p:txBody>
          <a:bodyPr/>
          <a:lstStyle/>
          <a:p>
            <a:r>
              <a:rPr lang="en-US" smtClean="0"/>
              <a:t>The set </a:t>
            </a:r>
            <a:r>
              <a:rPr lang="en-GB" i="1" smtClean="0"/>
              <a:t>X</a:t>
            </a:r>
            <a:r>
              <a:rPr lang="en-US" smtClean="0"/>
              <a:t> describes the basic entities of the consumption problem</a:t>
            </a:r>
          </a:p>
          <a:p>
            <a:r>
              <a:rPr lang="en-US" smtClean="0"/>
              <a:t>Not a description of the consumer’s </a:t>
            </a:r>
            <a:r>
              <a:rPr lang="en-US" i="1" smtClean="0"/>
              <a:t>opportunities</a:t>
            </a:r>
          </a:p>
          <a:p>
            <a:pPr lvl="1"/>
            <a:r>
              <a:rPr lang="en-US" smtClean="0"/>
              <a:t>that comes later</a:t>
            </a:r>
          </a:p>
          <a:p>
            <a:r>
              <a:rPr lang="en-US" smtClean="0"/>
              <a:t>Use it to make clear the type of choice problem we are dealing with; for example:</a:t>
            </a:r>
          </a:p>
          <a:p>
            <a:pPr lvl="1"/>
            <a:r>
              <a:rPr lang="en-US" smtClean="0"/>
              <a:t>discrete versus continuous choice (refrigerators vs. contents of refrigerators)</a:t>
            </a:r>
          </a:p>
          <a:p>
            <a:pPr lvl="1"/>
            <a:r>
              <a:rPr lang="en-US" smtClean="0"/>
              <a:t>is negative consumption ruled out?</a:t>
            </a:r>
          </a:p>
          <a:p>
            <a:r>
              <a:rPr lang="en-US" smtClean="0"/>
              <a:t>“</a:t>
            </a:r>
            <a:r>
              <a:rPr lang="en-US" b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Î</a:t>
            </a:r>
            <a:r>
              <a:rPr lang="en-US" smtClean="0"/>
              <a:t> </a:t>
            </a:r>
            <a:r>
              <a:rPr lang="en-GB" i="1" smtClean="0"/>
              <a:t>X</a:t>
            </a:r>
            <a:r>
              <a:rPr lang="en-US" smtClean="0"/>
              <a:t> ” means “</a:t>
            </a:r>
            <a:r>
              <a:rPr lang="en-US" b="1" smtClean="0"/>
              <a:t>x</a:t>
            </a:r>
            <a:r>
              <a:rPr lang="en-US" smtClean="0"/>
              <a:t> belongs the set of logically feasible baskets”</a:t>
            </a:r>
            <a:endParaRPr lang="en-GB" smtClean="0"/>
          </a:p>
        </p:txBody>
      </p:sp>
      <p:sp>
        <p:nvSpPr>
          <p:cNvPr id="2867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545322-5A91-420B-8080-D9716EC693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5" name="Freeform 29" descr="Zig zag"/>
          <p:cNvSpPr>
            <a:spLocks/>
          </p:cNvSpPr>
          <p:nvPr/>
        </p:nvSpPr>
        <p:spPr bwMode="auto">
          <a:xfrm>
            <a:off x="1481138" y="1371600"/>
            <a:ext cx="4359275" cy="4065588"/>
          </a:xfrm>
          <a:custGeom>
            <a:avLst/>
            <a:gdLst>
              <a:gd name="T0" fmla="*/ 8217085 w 2634"/>
              <a:gd name="T1" fmla="*/ 2147483647 h 2471"/>
              <a:gd name="T2" fmla="*/ 2147483647 w 2634"/>
              <a:gd name="T3" fmla="*/ 2147483647 h 2471"/>
              <a:gd name="T4" fmla="*/ 2147483647 w 2634"/>
              <a:gd name="T5" fmla="*/ 2147483647 h 2471"/>
              <a:gd name="T6" fmla="*/ 2147483647 w 2634"/>
              <a:gd name="T7" fmla="*/ 2147483647 h 2471"/>
              <a:gd name="T8" fmla="*/ 2147483647 w 2634"/>
              <a:gd name="T9" fmla="*/ 2147483647 h 2471"/>
              <a:gd name="T10" fmla="*/ 2147483647 w 2634"/>
              <a:gd name="T11" fmla="*/ 2147483647 h 2471"/>
              <a:gd name="T12" fmla="*/ 2147483647 w 2634"/>
              <a:gd name="T13" fmla="*/ 2147483647 h 2471"/>
              <a:gd name="T14" fmla="*/ 2147483647 w 2634"/>
              <a:gd name="T15" fmla="*/ 2147483647 h 2471"/>
              <a:gd name="T16" fmla="*/ 2147483647 w 2634"/>
              <a:gd name="T17" fmla="*/ 2147483647 h 2471"/>
              <a:gd name="T18" fmla="*/ 2147483647 w 2634"/>
              <a:gd name="T19" fmla="*/ 2147483647 h 2471"/>
              <a:gd name="T20" fmla="*/ 2147483647 w 2634"/>
              <a:gd name="T21" fmla="*/ 2147483647 h 2471"/>
              <a:gd name="T22" fmla="*/ 2147483647 w 2634"/>
              <a:gd name="T23" fmla="*/ 2108816042 h 2471"/>
              <a:gd name="T24" fmla="*/ 2147483647 w 2634"/>
              <a:gd name="T25" fmla="*/ 1702753879 h 2471"/>
              <a:gd name="T26" fmla="*/ 2147483647 w 2634"/>
              <a:gd name="T27" fmla="*/ 1299398678 h 2471"/>
              <a:gd name="T28" fmla="*/ 2147483647 w 2634"/>
              <a:gd name="T29" fmla="*/ 963720436 h 2471"/>
              <a:gd name="T30" fmla="*/ 2147483647 w 2634"/>
              <a:gd name="T31" fmla="*/ 963720436 h 2471"/>
              <a:gd name="T32" fmla="*/ 2147483647 w 2634"/>
              <a:gd name="T33" fmla="*/ 1104489102 h 2471"/>
              <a:gd name="T34" fmla="*/ 2147483647 w 2634"/>
              <a:gd name="T35" fmla="*/ 1245256124 h 2471"/>
              <a:gd name="T36" fmla="*/ 2147483647 w 2634"/>
              <a:gd name="T37" fmla="*/ 1188408663 h 2471"/>
              <a:gd name="T38" fmla="*/ 2147483647 w 2634"/>
              <a:gd name="T39" fmla="*/ 1139680858 h 2471"/>
              <a:gd name="T40" fmla="*/ 2147483647 w 2634"/>
              <a:gd name="T41" fmla="*/ 1139680858 h 2471"/>
              <a:gd name="T42" fmla="*/ 2147483647 w 2634"/>
              <a:gd name="T43" fmla="*/ 858144964 h 2471"/>
              <a:gd name="T44" fmla="*/ 2062489908 w 2634"/>
              <a:gd name="T45" fmla="*/ 998912191 h 2471"/>
              <a:gd name="T46" fmla="*/ 1484554771 w 2634"/>
              <a:gd name="T47" fmla="*/ 1193821767 h 2471"/>
              <a:gd name="T48" fmla="*/ 714887942 w 2634"/>
              <a:gd name="T49" fmla="*/ 1053054745 h 2471"/>
              <a:gd name="T50" fmla="*/ 703931833 w 2634"/>
              <a:gd name="T51" fmla="*/ 1042225247 h 2471"/>
              <a:gd name="T52" fmla="*/ 350595576 w 2634"/>
              <a:gd name="T53" fmla="*/ 969135185 h 2471"/>
              <a:gd name="T54" fmla="*/ 62997650 w 2634"/>
              <a:gd name="T55" fmla="*/ 912286079 h 2471"/>
              <a:gd name="T56" fmla="*/ 8217085 w 2634"/>
              <a:gd name="T57" fmla="*/ 963720436 h 2471"/>
              <a:gd name="T58" fmla="*/ 8217085 w 2634"/>
              <a:gd name="T59" fmla="*/ 2147483647 h 2471"/>
              <a:gd name="T60" fmla="*/ 8217085 w 2634"/>
              <a:gd name="T61" fmla="*/ 2147483647 h 247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34"/>
              <a:gd name="T94" fmla="*/ 0 h 2471"/>
              <a:gd name="T95" fmla="*/ 2634 w 2634"/>
              <a:gd name="T96" fmla="*/ 2471 h 247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34" h="2471">
                <a:moveTo>
                  <a:pt x="3" y="2471"/>
                </a:moveTo>
                <a:lnTo>
                  <a:pt x="2238" y="2471"/>
                </a:lnTo>
                <a:cubicBezTo>
                  <a:pt x="2634" y="2468"/>
                  <a:pt x="2240" y="2462"/>
                  <a:pt x="2240" y="2449"/>
                </a:cubicBezTo>
                <a:cubicBezTo>
                  <a:pt x="2240" y="2436"/>
                  <a:pt x="2251" y="2441"/>
                  <a:pt x="2241" y="2392"/>
                </a:cubicBezTo>
                <a:cubicBezTo>
                  <a:pt x="2231" y="2343"/>
                  <a:pt x="2200" y="2245"/>
                  <a:pt x="2182" y="2155"/>
                </a:cubicBezTo>
                <a:cubicBezTo>
                  <a:pt x="2163" y="2065"/>
                  <a:pt x="2122" y="1949"/>
                  <a:pt x="2128" y="1853"/>
                </a:cubicBezTo>
                <a:cubicBezTo>
                  <a:pt x="2134" y="1757"/>
                  <a:pt x="2196" y="1647"/>
                  <a:pt x="2213" y="1579"/>
                </a:cubicBezTo>
                <a:cubicBezTo>
                  <a:pt x="2231" y="1511"/>
                  <a:pt x="2234" y="1444"/>
                  <a:pt x="2234" y="1444"/>
                </a:cubicBezTo>
                <a:cubicBezTo>
                  <a:pt x="2231" y="1390"/>
                  <a:pt x="2206" y="1314"/>
                  <a:pt x="2190" y="1254"/>
                </a:cubicBezTo>
                <a:cubicBezTo>
                  <a:pt x="2174" y="1194"/>
                  <a:pt x="2132" y="1132"/>
                  <a:pt x="2136" y="1086"/>
                </a:cubicBezTo>
                <a:lnTo>
                  <a:pt x="2214" y="980"/>
                </a:lnTo>
                <a:cubicBezTo>
                  <a:pt x="2216" y="929"/>
                  <a:pt x="2142" y="837"/>
                  <a:pt x="2144" y="779"/>
                </a:cubicBezTo>
                <a:cubicBezTo>
                  <a:pt x="2147" y="721"/>
                  <a:pt x="2205" y="679"/>
                  <a:pt x="2230" y="629"/>
                </a:cubicBezTo>
                <a:cubicBezTo>
                  <a:pt x="2230" y="629"/>
                  <a:pt x="2293" y="480"/>
                  <a:pt x="2293" y="480"/>
                </a:cubicBezTo>
                <a:cubicBezTo>
                  <a:pt x="2294" y="435"/>
                  <a:pt x="2269" y="377"/>
                  <a:pt x="2238" y="356"/>
                </a:cubicBezTo>
                <a:cubicBezTo>
                  <a:pt x="2206" y="335"/>
                  <a:pt x="2140" y="347"/>
                  <a:pt x="2105" y="356"/>
                </a:cubicBezTo>
                <a:cubicBezTo>
                  <a:pt x="2070" y="365"/>
                  <a:pt x="2062" y="391"/>
                  <a:pt x="2027" y="408"/>
                </a:cubicBezTo>
                <a:cubicBezTo>
                  <a:pt x="1992" y="425"/>
                  <a:pt x="1955" y="455"/>
                  <a:pt x="1894" y="460"/>
                </a:cubicBezTo>
                <a:cubicBezTo>
                  <a:pt x="1832" y="465"/>
                  <a:pt x="1711" y="445"/>
                  <a:pt x="1653" y="439"/>
                </a:cubicBezTo>
                <a:cubicBezTo>
                  <a:pt x="1596" y="433"/>
                  <a:pt x="1613" y="424"/>
                  <a:pt x="1550" y="421"/>
                </a:cubicBezTo>
                <a:cubicBezTo>
                  <a:pt x="1487" y="418"/>
                  <a:pt x="1371" y="438"/>
                  <a:pt x="1277" y="421"/>
                </a:cubicBezTo>
                <a:cubicBezTo>
                  <a:pt x="1182" y="404"/>
                  <a:pt x="1067" y="326"/>
                  <a:pt x="979" y="317"/>
                </a:cubicBezTo>
                <a:cubicBezTo>
                  <a:pt x="892" y="308"/>
                  <a:pt x="825" y="348"/>
                  <a:pt x="753" y="369"/>
                </a:cubicBezTo>
                <a:cubicBezTo>
                  <a:pt x="681" y="390"/>
                  <a:pt x="624" y="438"/>
                  <a:pt x="542" y="441"/>
                </a:cubicBezTo>
                <a:lnTo>
                  <a:pt x="261" y="389"/>
                </a:lnTo>
                <a:cubicBezTo>
                  <a:pt x="213" y="380"/>
                  <a:pt x="279" y="390"/>
                  <a:pt x="257" y="385"/>
                </a:cubicBezTo>
                <a:cubicBezTo>
                  <a:pt x="235" y="380"/>
                  <a:pt x="167" y="366"/>
                  <a:pt x="128" y="358"/>
                </a:cubicBezTo>
                <a:cubicBezTo>
                  <a:pt x="89" y="350"/>
                  <a:pt x="44" y="337"/>
                  <a:pt x="23" y="337"/>
                </a:cubicBezTo>
                <a:cubicBezTo>
                  <a:pt x="2" y="337"/>
                  <a:pt x="6" y="0"/>
                  <a:pt x="3" y="356"/>
                </a:cubicBezTo>
                <a:cubicBezTo>
                  <a:pt x="0" y="712"/>
                  <a:pt x="3" y="2119"/>
                  <a:pt x="3" y="2471"/>
                </a:cubicBezTo>
              </a:path>
            </a:pathLst>
          </a:custGeom>
          <a:pattFill prst="zigZag">
            <a:fgClr>
              <a:srgbClr val="400080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The set </a:t>
            </a:r>
            <a:r>
              <a:rPr lang="en-GB" i="1" dirty="0" smtClean="0"/>
              <a:t>X</a:t>
            </a:r>
            <a:r>
              <a:rPr lang="en-GB" dirty="0" smtClean="0"/>
              <a:t>: standard assumptions</a:t>
            </a:r>
          </a:p>
        </p:txBody>
      </p:sp>
      <p:sp>
        <p:nvSpPr>
          <p:cNvPr id="307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40380D-FD0B-464B-8FBB-543C52D6E2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855841" y="1269927"/>
            <a:ext cx="3089731" cy="204311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3325813" y="3313113"/>
            <a:ext cx="0" cy="2184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5297488" y="5257800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01065" name="Freeform 9"/>
          <p:cNvSpPr>
            <a:spLocks/>
          </p:cNvSpPr>
          <p:nvPr/>
        </p:nvSpPr>
        <p:spPr bwMode="auto">
          <a:xfrm>
            <a:off x="1485900" y="1846263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5878513" y="1270000"/>
            <a:ext cx="3276600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1400" b="1" i="1" dirty="0"/>
              <a:t>Axes indicate quantities of the two goods</a:t>
            </a:r>
            <a:r>
              <a:rPr lang="en-GB" sz="1400" b="1" i="1" dirty="0">
                <a:cs typeface="Arial" charset="0"/>
              </a:rPr>
              <a:t>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1400" b="1" i="1" dirty="0">
                <a:cs typeface="Arial" charset="0"/>
              </a:rPr>
              <a:t> and</a:t>
            </a:r>
            <a:r>
              <a:rPr lang="en-GB" sz="1400" b="1" i="1" dirty="0"/>
              <a:t> </a:t>
            </a:r>
            <a:r>
              <a:rPr lang="en-GB" sz="1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1343025" y="1412875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01084" name="Freeform 28"/>
          <p:cNvSpPr>
            <a:spLocks/>
          </p:cNvSpPr>
          <p:nvPr/>
        </p:nvSpPr>
        <p:spPr bwMode="auto">
          <a:xfrm rot="16200000" flipH="1">
            <a:off x="884238" y="5394325"/>
            <a:ext cx="552450" cy="644525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130427863 h 3184"/>
              <a:gd name="T4" fmla="*/ 94314244 w 3235"/>
              <a:gd name="T5" fmla="*/ 130427863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5867400" y="1819275"/>
            <a:ext cx="3276600" cy="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dirty="0"/>
              <a:t>Usually assume that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/>
              <a:t> </a:t>
            </a:r>
            <a:r>
              <a:rPr lang="en-US" sz="1400" b="1" i="1" dirty="0"/>
              <a:t>consists of the whole non-negative </a:t>
            </a:r>
            <a:r>
              <a:rPr lang="en-US" sz="1400" b="1" i="1" dirty="0" err="1"/>
              <a:t>orthant</a:t>
            </a:r>
            <a:endParaRPr lang="en-GB" sz="1400" b="1" i="1" dirty="0"/>
          </a:p>
        </p:txBody>
      </p: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5853113" y="2349500"/>
            <a:ext cx="3276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/>
              <a:t>Zero consumptions make good economic sense</a:t>
            </a:r>
            <a:endParaRPr lang="en-GB" sz="1400" b="1" i="1"/>
          </a:p>
        </p:txBody>
      </p:sp>
      <p:sp>
        <p:nvSpPr>
          <p:cNvPr id="301089" name="Freeform 33"/>
          <p:cNvSpPr>
            <a:spLocks/>
          </p:cNvSpPr>
          <p:nvPr/>
        </p:nvSpPr>
        <p:spPr bwMode="auto">
          <a:xfrm>
            <a:off x="1501775" y="1747838"/>
            <a:ext cx="3697288" cy="3665537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3183 h 3184"/>
              <a:gd name="T4" fmla="*/ 3234 w 3235"/>
              <a:gd name="T5" fmla="*/ 3183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508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01090" name="Rectangle 34"/>
          <p:cNvSpPr>
            <a:spLocks noChangeArrowheads="1"/>
          </p:cNvSpPr>
          <p:nvPr/>
        </p:nvSpPr>
        <p:spPr bwMode="auto">
          <a:xfrm>
            <a:off x="5853113" y="2781300"/>
            <a:ext cx="3276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/>
              <a:t>But negative consumptions ruled out by definition</a:t>
            </a:r>
            <a:endParaRPr lang="en-GB" sz="1400" b="1" i="1"/>
          </a:p>
        </p:txBody>
      </p:sp>
      <p:sp>
        <p:nvSpPr>
          <p:cNvPr id="301092" name="AutoShape 36"/>
          <p:cNvSpPr>
            <a:spLocks noChangeArrowheads="1"/>
          </p:cNvSpPr>
          <p:nvPr/>
        </p:nvSpPr>
        <p:spPr bwMode="auto">
          <a:xfrm>
            <a:off x="698500" y="4341813"/>
            <a:ext cx="715963" cy="4587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 rIns="36000"/>
          <a:lstStyle/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 points here…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095" name="AutoShape 39"/>
          <p:cNvSpPr>
            <a:spLocks noChangeArrowheads="1"/>
          </p:cNvSpPr>
          <p:nvPr/>
        </p:nvSpPr>
        <p:spPr bwMode="auto">
          <a:xfrm>
            <a:off x="2089150" y="5621338"/>
            <a:ext cx="787400" cy="2809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 algn="ctr">
            <a:solidFill>
              <a:srgbClr val="000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 rIns="36000"/>
          <a:lstStyle/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…or here</a:t>
            </a: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096" name="Rectangle 40"/>
          <p:cNvSpPr>
            <a:spLocks noChangeArrowheads="1"/>
          </p:cNvSpPr>
          <p:nvPr/>
        </p:nvSpPr>
        <p:spPr bwMode="auto">
          <a:xfrm>
            <a:off x="5800725" y="4322763"/>
            <a:ext cx="323532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>
                <a:solidFill>
                  <a:srgbClr val="0070C0"/>
                </a:solidFill>
              </a:rPr>
              <a:t> </a:t>
            </a:r>
            <a:r>
              <a:rPr lang="en-US" i="1">
                <a:solidFill>
                  <a:srgbClr val="0070C0"/>
                </a:solidFill>
              </a:rPr>
              <a:t>Consumption goods are (theoretically) divisible…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>
                <a:solidFill>
                  <a:srgbClr val="0070C0"/>
                </a:solidFill>
              </a:rPr>
              <a:t> …and indefinitely extendable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>
                <a:solidFill>
                  <a:srgbClr val="0070C0"/>
                </a:solidFill>
              </a:rPr>
              <a:t> But only in the ++ direction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0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01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1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1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5" grpId="0" animBg="1"/>
      <p:bldP spid="301062" grpId="0" autoUpdateAnimBg="0"/>
      <p:bldP spid="301065" grpId="0" animBg="1"/>
      <p:bldP spid="301080" grpId="0" autoUpdateAnimBg="0"/>
      <p:bldP spid="301083" grpId="0" autoUpdateAnimBg="0"/>
      <p:bldP spid="301084" grpId="0" animBg="1"/>
      <p:bldP spid="301086" grpId="0" autoUpdateAnimBg="0"/>
      <p:bldP spid="301088" grpId="0" autoUpdateAnimBg="0"/>
      <p:bldP spid="301090" grpId="0" autoUpdateAnimBg="0"/>
      <p:bldP spid="301092" grpId="0" animBg="1" autoUpdateAnimBg="0"/>
      <p:bldP spid="301095" grpId="0" animBg="1" autoUpdateAnimBg="0"/>
      <p:bldP spid="30109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mtClean="0"/>
              <a:t>Rules out this case…</a:t>
            </a:r>
          </a:p>
        </p:txBody>
      </p:sp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July 2017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54E245-4E7C-4B36-AECD-B13AFE7790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855842" y="1345580"/>
            <a:ext cx="2592387" cy="1003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GB" sz="1600">
              <a:solidFill>
                <a:schemeClr val="bg2"/>
              </a:solidFill>
            </a:endParaRP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3325813" y="3241675"/>
            <a:ext cx="0" cy="2184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297488" y="5186363"/>
            <a:ext cx="293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31753" name="Freeform 8"/>
          <p:cNvSpPr>
            <a:spLocks/>
          </p:cNvSpPr>
          <p:nvPr/>
        </p:nvSpPr>
        <p:spPr bwMode="auto">
          <a:xfrm>
            <a:off x="1485900" y="1774825"/>
            <a:ext cx="3725863" cy="3594100"/>
          </a:xfrm>
          <a:custGeom>
            <a:avLst/>
            <a:gdLst>
              <a:gd name="T0" fmla="*/ 0 w 3235"/>
              <a:gd name="T1" fmla="*/ 0 h 3184"/>
              <a:gd name="T2" fmla="*/ 0 w 3235"/>
              <a:gd name="T3" fmla="*/ 2147483647 h 3184"/>
              <a:gd name="T4" fmla="*/ 2147483647 w 3235"/>
              <a:gd name="T5" fmla="*/ 2147483647 h 3184"/>
              <a:gd name="T6" fmla="*/ 0 60000 65536"/>
              <a:gd name="T7" fmla="*/ 0 60000 65536"/>
              <a:gd name="T8" fmla="*/ 0 60000 65536"/>
              <a:gd name="T9" fmla="*/ 0 w 3235"/>
              <a:gd name="T10" fmla="*/ 0 h 3184"/>
              <a:gd name="T11" fmla="*/ 3235 w 3235"/>
              <a:gd name="T12" fmla="*/ 3184 h 31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5" h="3184">
                <a:moveTo>
                  <a:pt x="0" y="0"/>
                </a:moveTo>
                <a:lnTo>
                  <a:pt x="0" y="3183"/>
                </a:lnTo>
                <a:lnTo>
                  <a:pt x="3234" y="318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5878513" y="1346200"/>
            <a:ext cx="2463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1" i="1" dirty="0"/>
              <a:t>Consumption set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/>
              <a:t>consists of a countable number of points</a:t>
            </a:r>
            <a:endParaRPr lang="en-GB" sz="1400" b="1" i="1" dirty="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343025" y="1341438"/>
            <a:ext cx="293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09575" eaLnBrk="0" hangingPunct="0">
              <a:buClr>
                <a:srgbClr val="104160"/>
              </a:buClr>
              <a:buSzPct val="90000"/>
            </a:pPr>
            <a:r>
              <a:rPr lang="en-GB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grpSp>
        <p:nvGrpSpPr>
          <p:cNvPr id="303154" name="Group 50"/>
          <p:cNvGrpSpPr>
            <a:grpSpLocks/>
          </p:cNvGrpSpPr>
          <p:nvPr/>
        </p:nvGrpSpPr>
        <p:grpSpPr bwMode="auto">
          <a:xfrm>
            <a:off x="1663700" y="1619250"/>
            <a:ext cx="3476625" cy="3541713"/>
            <a:chOff x="1268" y="1382"/>
            <a:chExt cx="2190" cy="2231"/>
          </a:xfrm>
        </p:grpSpPr>
        <p:sp>
          <p:nvSpPr>
            <p:cNvPr id="303123" name="Oval 19" descr="Small checker board"/>
            <p:cNvSpPr>
              <a:spLocks noChangeArrowheads="1"/>
            </p:cNvSpPr>
            <p:nvPr/>
          </p:nvSpPr>
          <p:spPr bwMode="auto">
            <a:xfrm>
              <a:off x="2972" y="1385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4" name="Oval 20" descr="Small checker board"/>
            <p:cNvSpPr>
              <a:spLocks noChangeArrowheads="1"/>
            </p:cNvSpPr>
            <p:nvPr/>
          </p:nvSpPr>
          <p:spPr bwMode="auto">
            <a:xfrm>
              <a:off x="3400" y="1385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5" name="Oval 21" descr="Small checker board"/>
            <p:cNvSpPr>
              <a:spLocks noChangeArrowheads="1"/>
            </p:cNvSpPr>
            <p:nvPr/>
          </p:nvSpPr>
          <p:spPr bwMode="auto">
            <a:xfrm>
              <a:off x="2974" y="2004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6" name="Oval 22" descr="Small checker board"/>
            <p:cNvSpPr>
              <a:spLocks noChangeArrowheads="1"/>
            </p:cNvSpPr>
            <p:nvPr/>
          </p:nvSpPr>
          <p:spPr bwMode="auto">
            <a:xfrm>
              <a:off x="3402" y="2004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7" name="Oval 23" descr="Small checker board"/>
            <p:cNvSpPr>
              <a:spLocks noChangeArrowheads="1"/>
            </p:cNvSpPr>
            <p:nvPr/>
          </p:nvSpPr>
          <p:spPr bwMode="auto">
            <a:xfrm>
              <a:off x="2974" y="3040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8" name="Oval 24" descr="Small checker board"/>
            <p:cNvSpPr>
              <a:spLocks noChangeArrowheads="1"/>
            </p:cNvSpPr>
            <p:nvPr/>
          </p:nvSpPr>
          <p:spPr bwMode="auto">
            <a:xfrm>
              <a:off x="3402" y="3040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29" name="Oval 25" descr="Small checker board"/>
            <p:cNvSpPr>
              <a:spLocks noChangeArrowheads="1"/>
            </p:cNvSpPr>
            <p:nvPr/>
          </p:nvSpPr>
          <p:spPr bwMode="auto">
            <a:xfrm>
              <a:off x="2974" y="3558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0" name="Oval 26" descr="Small checker board"/>
            <p:cNvSpPr>
              <a:spLocks noChangeArrowheads="1"/>
            </p:cNvSpPr>
            <p:nvPr/>
          </p:nvSpPr>
          <p:spPr bwMode="auto">
            <a:xfrm>
              <a:off x="3402" y="3558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1" name="Oval 27" descr="Small checker board"/>
            <p:cNvSpPr>
              <a:spLocks noChangeArrowheads="1"/>
            </p:cNvSpPr>
            <p:nvPr/>
          </p:nvSpPr>
          <p:spPr bwMode="auto">
            <a:xfrm>
              <a:off x="2974" y="2522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2" name="Oval 28" descr="Small checker board"/>
            <p:cNvSpPr>
              <a:spLocks noChangeArrowheads="1"/>
            </p:cNvSpPr>
            <p:nvPr/>
          </p:nvSpPr>
          <p:spPr bwMode="auto">
            <a:xfrm>
              <a:off x="3402" y="2522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3" name="Oval 29" descr="Small checker board"/>
            <p:cNvSpPr>
              <a:spLocks noChangeArrowheads="1"/>
            </p:cNvSpPr>
            <p:nvPr/>
          </p:nvSpPr>
          <p:spPr bwMode="auto">
            <a:xfrm>
              <a:off x="1268" y="1382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4" name="Oval 30" descr="Small checker board"/>
            <p:cNvSpPr>
              <a:spLocks noChangeArrowheads="1"/>
            </p:cNvSpPr>
            <p:nvPr/>
          </p:nvSpPr>
          <p:spPr bwMode="auto">
            <a:xfrm>
              <a:off x="1695" y="1382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5" name="Oval 31" descr="Small checker board"/>
            <p:cNvSpPr>
              <a:spLocks noChangeArrowheads="1"/>
            </p:cNvSpPr>
            <p:nvPr/>
          </p:nvSpPr>
          <p:spPr bwMode="auto">
            <a:xfrm>
              <a:off x="1270" y="2001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6" name="Oval 32" descr="Small checker board"/>
            <p:cNvSpPr>
              <a:spLocks noChangeArrowheads="1"/>
            </p:cNvSpPr>
            <p:nvPr/>
          </p:nvSpPr>
          <p:spPr bwMode="auto">
            <a:xfrm>
              <a:off x="1696" y="2001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7" name="Oval 33" descr="Small checker board"/>
            <p:cNvSpPr>
              <a:spLocks noChangeArrowheads="1"/>
            </p:cNvSpPr>
            <p:nvPr/>
          </p:nvSpPr>
          <p:spPr bwMode="auto">
            <a:xfrm>
              <a:off x="1270" y="3037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8" name="Oval 34" descr="Small checker board"/>
            <p:cNvSpPr>
              <a:spLocks noChangeArrowheads="1"/>
            </p:cNvSpPr>
            <p:nvPr/>
          </p:nvSpPr>
          <p:spPr bwMode="auto">
            <a:xfrm>
              <a:off x="1696" y="3037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39" name="Oval 35" descr="Small checker board"/>
            <p:cNvSpPr>
              <a:spLocks noChangeArrowheads="1"/>
            </p:cNvSpPr>
            <p:nvPr/>
          </p:nvSpPr>
          <p:spPr bwMode="auto">
            <a:xfrm>
              <a:off x="1270" y="3555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0" name="Oval 36" descr="Small checker board"/>
            <p:cNvSpPr>
              <a:spLocks noChangeArrowheads="1"/>
            </p:cNvSpPr>
            <p:nvPr/>
          </p:nvSpPr>
          <p:spPr bwMode="auto">
            <a:xfrm>
              <a:off x="1696" y="3555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1" name="Oval 37" descr="Small checker board"/>
            <p:cNvSpPr>
              <a:spLocks noChangeArrowheads="1"/>
            </p:cNvSpPr>
            <p:nvPr/>
          </p:nvSpPr>
          <p:spPr bwMode="auto">
            <a:xfrm>
              <a:off x="1270" y="2519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2" name="Oval 38" descr="Small checker board"/>
            <p:cNvSpPr>
              <a:spLocks noChangeArrowheads="1"/>
            </p:cNvSpPr>
            <p:nvPr/>
          </p:nvSpPr>
          <p:spPr bwMode="auto">
            <a:xfrm>
              <a:off x="1696" y="2519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3" name="Oval 39" descr="Small checker board"/>
            <p:cNvSpPr>
              <a:spLocks noChangeArrowheads="1"/>
            </p:cNvSpPr>
            <p:nvPr/>
          </p:nvSpPr>
          <p:spPr bwMode="auto">
            <a:xfrm>
              <a:off x="2120" y="1385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4" name="Oval 40" descr="Small checker board"/>
            <p:cNvSpPr>
              <a:spLocks noChangeArrowheads="1"/>
            </p:cNvSpPr>
            <p:nvPr/>
          </p:nvSpPr>
          <p:spPr bwMode="auto">
            <a:xfrm>
              <a:off x="2546" y="1385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5" name="Oval 41" descr="Small checker board"/>
            <p:cNvSpPr>
              <a:spLocks noChangeArrowheads="1"/>
            </p:cNvSpPr>
            <p:nvPr/>
          </p:nvSpPr>
          <p:spPr bwMode="auto">
            <a:xfrm>
              <a:off x="2122" y="2004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6" name="Oval 42" descr="Small checker board"/>
            <p:cNvSpPr>
              <a:spLocks noChangeArrowheads="1"/>
            </p:cNvSpPr>
            <p:nvPr/>
          </p:nvSpPr>
          <p:spPr bwMode="auto">
            <a:xfrm>
              <a:off x="2548" y="2004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7" name="Oval 43" descr="Small checker board"/>
            <p:cNvSpPr>
              <a:spLocks noChangeArrowheads="1"/>
            </p:cNvSpPr>
            <p:nvPr/>
          </p:nvSpPr>
          <p:spPr bwMode="auto">
            <a:xfrm>
              <a:off x="2122" y="3040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8" name="Oval 44" descr="Small checker board"/>
            <p:cNvSpPr>
              <a:spLocks noChangeArrowheads="1"/>
            </p:cNvSpPr>
            <p:nvPr/>
          </p:nvSpPr>
          <p:spPr bwMode="auto">
            <a:xfrm>
              <a:off x="2548" y="3040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49" name="Oval 45" descr="Small checker board"/>
            <p:cNvSpPr>
              <a:spLocks noChangeArrowheads="1"/>
            </p:cNvSpPr>
            <p:nvPr/>
          </p:nvSpPr>
          <p:spPr bwMode="auto">
            <a:xfrm>
              <a:off x="2122" y="3558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50" name="Oval 46" descr="Small checker board"/>
            <p:cNvSpPr>
              <a:spLocks noChangeArrowheads="1"/>
            </p:cNvSpPr>
            <p:nvPr/>
          </p:nvSpPr>
          <p:spPr bwMode="auto">
            <a:xfrm>
              <a:off x="2548" y="3558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51" name="Oval 47" descr="Small checker board"/>
            <p:cNvSpPr>
              <a:spLocks noChangeArrowheads="1"/>
            </p:cNvSpPr>
            <p:nvPr/>
          </p:nvSpPr>
          <p:spPr bwMode="auto">
            <a:xfrm>
              <a:off x="2122" y="2522"/>
              <a:ext cx="56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3152" name="Oval 48" descr="Small checker board"/>
            <p:cNvSpPr>
              <a:spLocks noChangeArrowheads="1"/>
            </p:cNvSpPr>
            <p:nvPr/>
          </p:nvSpPr>
          <p:spPr bwMode="auto">
            <a:xfrm>
              <a:off x="2548" y="2522"/>
              <a:ext cx="57" cy="55"/>
            </a:xfrm>
            <a:prstGeom prst="ellipse">
              <a:avLst/>
            </a:prstGeom>
            <a:pattFill prst="smCheck">
              <a:fgClr>
                <a:srgbClr val="400080"/>
              </a:fgClr>
              <a:bgClr>
                <a:srgbClr val="FFFFFF"/>
              </a:bgClr>
            </a:pattFill>
            <a:ln w="19050">
              <a:solidFill>
                <a:srgbClr val="40008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03155" name="Rectangle 51"/>
          <p:cNvSpPr>
            <a:spLocks noChangeArrowheads="1"/>
          </p:cNvSpPr>
          <p:nvPr/>
        </p:nvSpPr>
        <p:spPr bwMode="auto">
          <a:xfrm>
            <a:off x="5508105" y="3501008"/>
            <a:ext cx="3635896" cy="133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8" tIns="45709" rIns="91418" bIns="45709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Conventional assumption does not allow for indivisible objects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 But suitably modified assumptions may be appropriate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3" grpId="0" autoUpdateAnimBg="0"/>
      <p:bldP spid="303155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012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2443</Words>
  <Application>Microsoft Macintosh PowerPoint</Application>
  <PresentationFormat>On-screen Show (4:3)</PresentationFormat>
  <Paragraphs>565</Paragraphs>
  <Slides>46</Slides>
  <Notes>15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Wingdings</vt:lpstr>
      <vt:lpstr>Arial</vt:lpstr>
      <vt:lpstr>Marlett</vt:lpstr>
      <vt:lpstr>Courier New</vt:lpstr>
      <vt:lpstr>Times New Roman</vt:lpstr>
      <vt:lpstr>Cambria Math</vt:lpstr>
      <vt:lpstr>Symbol</vt:lpstr>
      <vt:lpstr>Presentation2012</vt:lpstr>
      <vt:lpstr>Consumption Basics</vt:lpstr>
      <vt:lpstr>Overview</vt:lpstr>
      <vt:lpstr>A method of analysis</vt:lpstr>
      <vt:lpstr>Reusing results from the firm</vt:lpstr>
      <vt:lpstr>Notation</vt:lpstr>
      <vt:lpstr>Things that shape the consumer's problem</vt:lpstr>
      <vt:lpstr>The consumption set</vt:lpstr>
      <vt:lpstr>The set X: standard assumptions</vt:lpstr>
      <vt:lpstr>Rules out this case…</vt:lpstr>
      <vt:lpstr>… and this</vt:lpstr>
      <vt:lpstr>… and this</vt:lpstr>
      <vt:lpstr>Overview</vt:lpstr>
      <vt:lpstr>The budget constraint</vt:lpstr>
      <vt:lpstr>Case 1: fixed nominal income</vt:lpstr>
      <vt:lpstr>Case 2: fixed resource endowment</vt:lpstr>
      <vt:lpstr>Budget constraint: Key points</vt:lpstr>
      <vt:lpstr>Overview</vt:lpstr>
      <vt:lpstr>A basic problem</vt:lpstr>
      <vt:lpstr>What is the consumer maximising? the Axiomatic Approach</vt:lpstr>
      <vt:lpstr>What is the consumer maximising? the Axiomatic Approach … Using observables only</vt:lpstr>
      <vt:lpstr>“Revealed Preference”</vt:lpstr>
      <vt:lpstr>Axioms of Revealed Preference</vt:lpstr>
      <vt:lpstr>WARP in the market</vt:lpstr>
      <vt:lpstr>WARP in action</vt:lpstr>
      <vt:lpstr>Trying to extend WARP</vt:lpstr>
      <vt:lpstr>Limitations of WARP</vt:lpstr>
      <vt:lpstr>Revealed Preference: is it useful?</vt:lpstr>
      <vt:lpstr>Overview</vt:lpstr>
      <vt:lpstr>The Axiomatic Approach</vt:lpstr>
      <vt:lpstr>The (weak) preference relation</vt:lpstr>
      <vt:lpstr>Fundamental preference axioms</vt:lpstr>
      <vt:lpstr>Fundamental preference axioms</vt:lpstr>
      <vt:lpstr>Fundamental preference axioms</vt:lpstr>
      <vt:lpstr>Continuity: an example </vt:lpstr>
      <vt:lpstr>Utility function</vt:lpstr>
      <vt:lpstr>A utility function</vt:lpstr>
      <vt:lpstr>Another utility function </vt:lpstr>
      <vt:lpstr>Assumptions to give the U-function shape</vt:lpstr>
      <vt:lpstr>The greed axiom</vt:lpstr>
      <vt:lpstr>A key mathematical concept</vt:lpstr>
      <vt:lpstr>Conventionally shaped indifference curves</vt:lpstr>
      <vt:lpstr>Other types of IC: Kinks</vt:lpstr>
      <vt:lpstr>Other types of IC: not strictly quasiconcave</vt:lpstr>
      <vt:lpstr>Summary: why preferences can be a problem</vt:lpstr>
      <vt:lpstr>Review: basic concepts</vt:lpstr>
      <vt:lpstr>What next?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Reinstein, David</cp:lastModifiedBy>
  <cp:revision>202</cp:revision>
  <dcterms:created xsi:type="dcterms:W3CDTF">2012-01-02T09:32:21Z</dcterms:created>
  <dcterms:modified xsi:type="dcterms:W3CDTF">2018-10-04T19:54:44Z</dcterms:modified>
</cp:coreProperties>
</file>