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87"/>
  </p:normalViewPr>
  <p:slideViewPr>
    <p:cSldViewPr>
      <p:cViewPr varScale="1">
        <p:scale>
          <a:sx n="85" d="100"/>
          <a:sy n="85" d="100"/>
        </p:scale>
        <p:origin x="8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CB51-3A42-4902-86D0-64E4C1FD43E1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A82B1-AB46-4D63-B0EE-DD648137DFA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82B1-AB46-4D63-B0EE-DD648137DFA2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>
              <a:ea typeface="ＭＳ Ｐゴシック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39AABD-4D97-4E3E-8B85-E889AD827C2B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82B1-AB46-4D63-B0EE-DD648137DFA2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>
              <a:ea typeface="ＭＳ Ｐゴシック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C02D5E-BBC5-4247-9B76-EA8342076CAC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>
              <a:ea typeface="ＭＳ Ｐゴシック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DC2BD0-EE25-4A8E-B5A6-59690DDBFC7F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>
              <a:ea typeface="ＭＳ Ｐゴシック" charset="-128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E9691C-7EE6-4F12-A3B8-2CE634AC56E9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>
              <a:ea typeface="ＭＳ Ｐゴシック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989FF3-280C-4BF0-9E20-C38791F71A8A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82B1-AB46-4D63-B0EE-DD648137DFA2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82B1-AB46-4D63-B0EE-DD648137DFA2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EC02-3FF2-4A64-8138-48083B91C353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520-F820-4079-85C6-0EDDA9FFA8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EC02-3FF2-4A64-8138-48083B91C353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520-F820-4079-85C6-0EDDA9FFA8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EC02-3FF2-4A64-8138-48083B91C353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520-F820-4079-85C6-0EDDA9FFA8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EC02-3FF2-4A64-8138-48083B91C353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520-F820-4079-85C6-0EDDA9FFA8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EC02-3FF2-4A64-8138-48083B91C353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520-F820-4079-85C6-0EDDA9FFA8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EC02-3FF2-4A64-8138-48083B91C353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520-F820-4079-85C6-0EDDA9FFA8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EC02-3FF2-4A64-8138-48083B91C353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520-F820-4079-85C6-0EDDA9FFA8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EC02-3FF2-4A64-8138-48083B91C353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520-F820-4079-85C6-0EDDA9FFA8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EC02-3FF2-4A64-8138-48083B91C353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520-F820-4079-85C6-0EDDA9FFA8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EC02-3FF2-4A64-8138-48083B91C353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520-F820-4079-85C6-0EDDA9FFA8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EC02-3FF2-4A64-8138-48083B91C353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520-F820-4079-85C6-0EDDA9FFA8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EC02-3FF2-4A64-8138-48083B91C353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D520-F820-4079-85C6-0EDDA9FFA89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FD88F4-D28C-47EF-A59F-E5F28AD422D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Public Goods Provision as a Prisoners Dilemma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(see earlier in the context of altruism and poverty relief)</a:t>
            </a:r>
          </a:p>
          <a:p>
            <a:pPr eaLnBrk="1" hangingPunct="1"/>
            <a:r>
              <a:rPr lang="en-US" dirty="0" smtClean="0"/>
              <a:t>Each gains 75 from a total contribution of 100 and 150 from a total contribution of 200.  We are considering contributions of 100 each.</a:t>
            </a:r>
          </a:p>
          <a:p>
            <a:pPr eaLnBrk="1" hangingPunct="1">
              <a:buNone/>
            </a:pPr>
            <a:r>
              <a:rPr lang="en-US" sz="2400" i="1" dirty="0" smtClean="0"/>
              <a:t>(note: this is a linear public good in this range; each player’ benefits = ¾ of total contribution)</a:t>
            </a:r>
          </a:p>
          <a:p>
            <a:pPr eaLnBrk="1" hangingPunct="1"/>
            <a:r>
              <a:rPr lang="en-US" dirty="0" smtClean="0"/>
              <a:t>[TABLE HERE]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595736"/>
                <a:gridCol w="2890664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r>
                        <a:rPr lang="en-GB" baseline="-25000" dirty="0" smtClean="0"/>
                        <a:t>2</a:t>
                      </a:r>
                      <a:r>
                        <a:rPr lang="en-GB" dirty="0" smtClean="0"/>
                        <a:t>=0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</a:t>
                      </a:r>
                      <a:r>
                        <a:rPr lang="en-GB" baseline="-25000" dirty="0" smtClean="0"/>
                        <a:t>2</a:t>
                      </a:r>
                      <a:r>
                        <a:rPr lang="en-GB" dirty="0" smtClean="0"/>
                        <a:t>=100</a:t>
                      </a:r>
                      <a:endParaRPr lang="en-GB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</a:t>
                      </a:r>
                      <a:r>
                        <a:rPr lang="en-GB" baseline="-25000" dirty="0" smtClean="0"/>
                        <a:t>1</a:t>
                      </a:r>
                      <a:r>
                        <a:rPr lang="en-GB" dirty="0" smtClean="0"/>
                        <a:t>=0</a:t>
                      </a:r>
                      <a:endParaRPr lang="en-GB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100+0, 100+0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100-0+75, 100-100+75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r>
                        <a:rPr lang="en-GB" baseline="-25000" dirty="0" smtClean="0"/>
                        <a:t>1</a:t>
                      </a:r>
                      <a:r>
                        <a:rPr lang="en-GB" dirty="0" smtClean="0"/>
                        <a:t>=100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100-100 + 75, 100-0 + 75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100-100+150, 100-100+150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23528" y="3861048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r>
                        <a:rPr lang="en-GB" baseline="-25000" dirty="0" smtClean="0"/>
                        <a:t>2</a:t>
                      </a:r>
                      <a:r>
                        <a:rPr lang="en-GB" dirty="0" smtClean="0"/>
                        <a:t>=0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</a:t>
                      </a:r>
                      <a:r>
                        <a:rPr lang="en-GB" baseline="-25000" dirty="0" smtClean="0"/>
                        <a:t>2</a:t>
                      </a:r>
                      <a:r>
                        <a:rPr lang="en-GB" dirty="0" smtClean="0"/>
                        <a:t>=100</a:t>
                      </a:r>
                      <a:endParaRPr lang="en-GB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</a:t>
                      </a:r>
                      <a:r>
                        <a:rPr lang="en-GB" baseline="-25000" dirty="0" smtClean="0"/>
                        <a:t>1</a:t>
                      </a:r>
                      <a:r>
                        <a:rPr lang="en-GB" dirty="0" smtClean="0"/>
                        <a:t>=0</a:t>
                      </a:r>
                      <a:endParaRPr lang="en-GB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100</a:t>
                      </a:r>
                      <a:r>
                        <a:rPr lang="en-GB" dirty="0" smtClean="0"/>
                        <a:t>,</a:t>
                      </a:r>
                      <a:r>
                        <a:rPr lang="en-GB" u="sng" dirty="0" smtClean="0"/>
                        <a:t>100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175, 75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r>
                        <a:rPr lang="en-GB" baseline="-25000" dirty="0" smtClean="0"/>
                        <a:t>1</a:t>
                      </a:r>
                      <a:r>
                        <a:rPr lang="en-GB" dirty="0" smtClean="0"/>
                        <a:t>=100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75,175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150,150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25C0DD-B2A8-4B61-8BE3-91E544EE031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Private (under?) Provision - An Algebraic Example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Consider an economy with </a:t>
            </a:r>
            <a:r>
              <a:rPr lang="en-US" sz="2800" b="1" dirty="0" smtClean="0"/>
              <a:t>N </a:t>
            </a:r>
            <a:r>
              <a:rPr lang="en-US" sz="2800" dirty="0" smtClean="0"/>
              <a:t>individuals each with income </a:t>
            </a:r>
            <a:r>
              <a:rPr lang="en-US" sz="2800" b="1" dirty="0" smtClean="0"/>
              <a:t>m</a:t>
            </a:r>
            <a:r>
              <a:rPr lang="en-US" sz="2800" dirty="0" smtClean="0"/>
              <a:t> which they can use for own consumption </a:t>
            </a:r>
            <a:r>
              <a:rPr lang="en-US" sz="2800" b="1" dirty="0" smtClean="0"/>
              <a:t>c</a:t>
            </a:r>
            <a:r>
              <a:rPr lang="en-US" sz="2800" dirty="0" smtClean="0"/>
              <a:t> at </a:t>
            </a:r>
            <a:r>
              <a:rPr lang="ja-JP" altLang="en-US" sz="2800" smtClean="0"/>
              <a:t>“</a:t>
            </a:r>
            <a:r>
              <a:rPr lang="en-US" altLang="ja-JP" sz="2800" dirty="0" err="1" smtClean="0"/>
              <a:t>numeraire</a:t>
            </a:r>
            <a:r>
              <a:rPr lang="ja-JP" altLang="en-US" sz="2800" smtClean="0"/>
              <a:t>”</a:t>
            </a:r>
            <a:r>
              <a:rPr lang="en-US" altLang="ja-JP" sz="2800" dirty="0" smtClean="0"/>
              <a:t> price 1 (representing the cost of production), or contribute to a public good.</a:t>
            </a:r>
          </a:p>
          <a:p>
            <a:pPr eaLnBrk="1" hangingPunct="1"/>
            <a:endParaRPr lang="en-US" altLang="ja-JP" sz="2800" dirty="0" smtClean="0"/>
          </a:p>
          <a:p>
            <a:pPr eaLnBrk="1" hangingPunct="1"/>
            <a:r>
              <a:rPr lang="en-US" sz="2800" dirty="0" smtClean="0"/>
              <a:t>Let each individual </a:t>
            </a:r>
            <a:r>
              <a:rPr lang="en-US" sz="2800" b="1" dirty="0" err="1" smtClean="0"/>
              <a:t>i</a:t>
            </a:r>
            <a:r>
              <a:rPr lang="ja-JP" altLang="en-US" sz="2800" smtClean="0"/>
              <a:t>’</a:t>
            </a:r>
            <a:r>
              <a:rPr lang="en-US" altLang="ja-JP" sz="2800" dirty="0" smtClean="0"/>
              <a:t>s contribution be </a:t>
            </a:r>
            <a:r>
              <a:rPr lang="en-US" altLang="ja-JP" sz="2800" b="1" dirty="0" err="1" smtClean="0"/>
              <a:t>g</a:t>
            </a:r>
            <a:r>
              <a:rPr lang="en-US" altLang="ja-JP" sz="2800" b="1" baseline="-6000" dirty="0" err="1" smtClean="0"/>
              <a:t>i</a:t>
            </a:r>
            <a:r>
              <a:rPr lang="en-US" altLang="ja-JP" sz="2800" b="1" dirty="0" smtClean="0"/>
              <a:t>, </a:t>
            </a:r>
            <a:r>
              <a:rPr lang="en-US" altLang="ja-JP" sz="2800" dirty="0" smtClean="0"/>
              <a:t>total contributions are </a:t>
            </a:r>
            <a:r>
              <a:rPr lang="en-US" altLang="ja-JP" sz="2800" b="1" dirty="0" smtClean="0"/>
              <a:t>G=SUM(</a:t>
            </a:r>
            <a:r>
              <a:rPr lang="en-US" altLang="ja-JP" sz="2800" b="1" dirty="0" err="1" smtClean="0"/>
              <a:t>g</a:t>
            </a:r>
            <a:r>
              <a:rPr lang="en-US" altLang="ja-JP" sz="2800" b="1" baseline="-6000" dirty="0" err="1" smtClean="0"/>
              <a:t>i</a:t>
            </a:r>
            <a:r>
              <a:rPr lang="en-US" altLang="ja-JP" sz="2800" b="1" dirty="0" smtClean="0"/>
              <a:t>) </a:t>
            </a:r>
            <a:r>
              <a:rPr lang="en-US" altLang="ja-JP" sz="2800" dirty="0" smtClean="0"/>
              <a:t>and total </a:t>
            </a:r>
            <a:r>
              <a:rPr lang="ja-JP" altLang="en-US" sz="2800" smtClean="0"/>
              <a:t>“</a:t>
            </a:r>
            <a:r>
              <a:rPr lang="en-US" altLang="ja-JP" sz="2800" dirty="0" smtClean="0"/>
              <a:t>others</a:t>
            </a:r>
            <a:r>
              <a:rPr lang="ja-JP" altLang="en-US" sz="2800" smtClean="0"/>
              <a:t>”</a:t>
            </a:r>
            <a:r>
              <a:rPr lang="en-US" altLang="ja-JP" sz="2800" dirty="0" smtClean="0"/>
              <a:t> contributions are </a:t>
            </a:r>
            <a:r>
              <a:rPr lang="en-US" altLang="ja-JP" sz="2800" b="1" dirty="0" smtClean="0"/>
              <a:t>G</a:t>
            </a:r>
            <a:r>
              <a:rPr lang="en-US" altLang="ja-JP" sz="2800" b="1" baseline="-6000" dirty="0" smtClean="0"/>
              <a:t>-</a:t>
            </a:r>
            <a:r>
              <a:rPr lang="en-US" altLang="ja-JP" sz="2800" b="1" baseline="-6000" dirty="0" err="1" smtClean="0"/>
              <a:t>i</a:t>
            </a:r>
            <a:r>
              <a:rPr lang="en-US" altLang="ja-JP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0380" y="6232922"/>
            <a:ext cx="218777" cy="214313"/>
          </a:xfrm>
          <a:noFill/>
        </p:spPr>
        <p:txBody>
          <a:bodyPr/>
          <a:lstStyle/>
          <a:p>
            <a:fld id="{57BEB673-FD88-4570-884E-5C5CEF4EE61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416138" y="0"/>
            <a:ext cx="8340328" cy="9822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Private (under?) Provision - An Algebraic Example cont.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6138" y="1401961"/>
            <a:ext cx="8340328" cy="5166138"/>
          </a:xfrm>
        </p:spPr>
        <p:txBody>
          <a:bodyPr/>
          <a:lstStyle/>
          <a:p>
            <a:pPr lvl="2" eaLnBrk="1" hangingPunct="1">
              <a:buNone/>
            </a:pPr>
            <a:r>
              <a:rPr lang="en-US" dirty="0" smtClean="0"/>
              <a:t>Each individual’s utility is:                                  </a:t>
            </a:r>
          </a:p>
          <a:p>
            <a:pPr lvl="2" eaLnBrk="1" hangingPunct="1">
              <a:buNone/>
            </a:pPr>
            <a:r>
              <a:rPr lang="en-US" dirty="0" smtClean="0"/>
              <a:t>and her budget constraint is: </a:t>
            </a:r>
            <a:r>
              <a:rPr lang="en-US" b="1" i="1" dirty="0" err="1" smtClean="0">
                <a:solidFill>
                  <a:schemeClr val="tx1"/>
                </a:solidFill>
              </a:rPr>
              <a:t>c+g</a:t>
            </a:r>
            <a:r>
              <a:rPr lang="en-US" b="1" i="1" baseline="-6000" dirty="0" err="1" smtClean="0">
                <a:solidFill>
                  <a:schemeClr val="tx1"/>
                </a:solidFill>
              </a:rPr>
              <a:t>i</a:t>
            </a:r>
            <a:r>
              <a:rPr lang="en-US" b="1" i="1" dirty="0" smtClean="0">
                <a:solidFill>
                  <a:schemeClr val="tx1"/>
                </a:solidFill>
              </a:rPr>
              <a:t>=m</a:t>
            </a:r>
            <a:endParaRPr lang="en-US" b="1" i="1" dirty="0" smtClean="0">
              <a:solidFill>
                <a:schemeClr val="tx1"/>
              </a:solidFill>
              <a:ea typeface="ヒラギノ角ゴ ProN W6" charset="-128"/>
            </a:endParaRPr>
          </a:p>
          <a:p>
            <a:pPr lvl="2" eaLnBrk="1" hangingPunct="1">
              <a:buNone/>
            </a:pPr>
            <a:r>
              <a:rPr lang="en-US" dirty="0" smtClean="0"/>
              <a:t>Plugging this in:</a:t>
            </a:r>
          </a:p>
          <a:p>
            <a:pPr lvl="2" eaLnBrk="1" hangingPunct="1">
              <a:buNone/>
            </a:pPr>
            <a:endParaRPr lang="en-US" dirty="0" smtClean="0"/>
          </a:p>
          <a:p>
            <a:pPr lvl="2" eaLnBrk="1" hangingPunct="1">
              <a:buNone/>
            </a:pPr>
            <a:r>
              <a:rPr lang="en-US" dirty="0" smtClean="0"/>
              <a:t>Sum of utilities:</a:t>
            </a:r>
          </a:p>
          <a:p>
            <a:pPr lvl="2" eaLnBrk="1" hangingPunct="1">
              <a:buNone/>
            </a:pPr>
            <a:endParaRPr lang="en-US" sz="1600" dirty="0" smtClean="0"/>
          </a:p>
          <a:p>
            <a:pPr lvl="2" eaLnBrk="1" hangingPunct="1">
              <a:buNone/>
            </a:pPr>
            <a:r>
              <a:rPr lang="en-US" dirty="0" smtClean="0"/>
              <a:t>Optimal provision (to </a:t>
            </a:r>
            <a:r>
              <a:rPr lang="en-US" dirty="0" err="1" smtClean="0"/>
              <a:t>maximise</a:t>
            </a:r>
            <a:r>
              <a:rPr lang="en-US" dirty="0" smtClean="0"/>
              <a:t> the sum of utilities) sets: (FOC, set=0)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412776"/>
            <a:ext cx="2339578" cy="410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348880"/>
            <a:ext cx="2857500" cy="429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3212976"/>
            <a:ext cx="2768203" cy="446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686" y="4804172"/>
            <a:ext cx="1429866" cy="687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07458" y="4750594"/>
            <a:ext cx="857250" cy="79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042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4869160"/>
            <a:ext cx="1178719" cy="5268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0425" name="Line 9"/>
          <p:cNvSpPr>
            <a:spLocks noChangeShapeType="1"/>
          </p:cNvSpPr>
          <p:nvPr/>
        </p:nvSpPr>
        <p:spPr bwMode="auto">
          <a:xfrm flipH="1">
            <a:off x="1931952" y="5144617"/>
            <a:ext cx="490017" cy="669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rot="10800000">
            <a:off x="3148622" y="5158011"/>
            <a:ext cx="459879" cy="1116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 flipH="1">
            <a:off x="5179567" y="6061793"/>
            <a:ext cx="679773" cy="2232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11560" y="5589240"/>
            <a:ext cx="5164324" cy="326530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1700" dirty="0" smtClean="0"/>
              <a:t>For </a:t>
            </a:r>
            <a:r>
              <a:rPr lang="en-US" sz="1700" dirty="0"/>
              <a:t>all </a:t>
            </a:r>
            <a:r>
              <a:rPr lang="en-US" sz="1700" dirty="0" err="1"/>
              <a:t>i</a:t>
            </a:r>
            <a:r>
              <a:rPr lang="en-US" sz="1700" dirty="0"/>
              <a:t>, for an equal division of this optimal provision:</a:t>
            </a:r>
            <a:endParaRPr lang="en-GB" sz="1700" dirty="0"/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40288" y="5555486"/>
            <a:ext cx="1664271" cy="839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bldLvl="5" autoUpdateAnimBg="0"/>
      <p:bldP spid="60425" grpId="0" animBg="1"/>
      <p:bldP spid="60426" grpId="0" animBg="1"/>
      <p:bldP spid="604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3E62E5-6623-492C-855B-56E3F4B78DF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Private (under?) Provision - An Algebraic Example cont.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But </a:t>
            </a:r>
            <a:r>
              <a:rPr lang="en-US" sz="2400" b="1" dirty="0" err="1" smtClean="0"/>
              <a:t>g</a:t>
            </a:r>
            <a:r>
              <a:rPr lang="en-US" sz="2400" b="1" baseline="-6000" dirty="0" err="1" smtClean="0"/>
              <a:t>i</a:t>
            </a:r>
            <a:r>
              <a:rPr lang="en-US" sz="2400" b="1" dirty="0" smtClean="0"/>
              <a:t> =1 </a:t>
            </a:r>
            <a:r>
              <a:rPr lang="en-US" sz="2400" dirty="0" smtClean="0"/>
              <a:t>is not a Nash equilibrium.  In an equilibrium where all are contributing something, </a:t>
            </a:r>
            <a:r>
              <a:rPr lang="en-US" sz="2400" dirty="0" err="1" smtClean="0"/>
              <a:t>i</a:t>
            </a:r>
            <a:r>
              <a:rPr lang="ja-JP" altLang="en-US" sz="2400" smtClean="0"/>
              <a:t>’</a:t>
            </a:r>
            <a:r>
              <a:rPr lang="en-US" altLang="ja-JP" sz="2400" dirty="0" smtClean="0"/>
              <a:t>s best (interior) response chooses </a:t>
            </a:r>
            <a:r>
              <a:rPr lang="en-US" altLang="ja-JP" sz="2400" b="1" dirty="0" err="1" smtClean="0"/>
              <a:t>g</a:t>
            </a:r>
            <a:r>
              <a:rPr lang="en-US" altLang="ja-JP" sz="2400" b="1" baseline="-6000" dirty="0" err="1" smtClean="0"/>
              <a:t>i</a:t>
            </a:r>
            <a:r>
              <a:rPr lang="en-US" altLang="ja-JP" sz="2400" b="1" dirty="0" smtClean="0"/>
              <a:t> </a:t>
            </a:r>
            <a:r>
              <a:rPr lang="en-US" altLang="ja-JP" sz="2400" dirty="0" smtClean="0"/>
              <a:t>conditional on others</a:t>
            </a:r>
            <a:r>
              <a:rPr lang="ja-JP" altLang="en-US" sz="2400" smtClean="0"/>
              <a:t>’</a:t>
            </a:r>
            <a:r>
              <a:rPr lang="en-US" altLang="ja-JP" sz="2400" dirty="0" smtClean="0"/>
              <a:t> actions (hence in effect choosing G) </a:t>
            </a:r>
            <a:r>
              <a:rPr lang="en-US" sz="2400" dirty="0" smtClean="0"/>
              <a:t>to </a:t>
            </a:r>
            <a:r>
              <a:rPr lang="en-US" sz="2400" dirty="0" err="1" smtClean="0"/>
              <a:t>maximise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Taking the FOC, the individual considers G</a:t>
            </a:r>
            <a:r>
              <a:rPr lang="en-US" sz="2400" baseline="-25000" dirty="0" smtClean="0"/>
              <a:t>-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sets </a:t>
            </a:r>
            <a:r>
              <a:rPr lang="en-US" sz="2400" b="1" dirty="0" err="1" smtClean="0"/>
              <a:t>g</a:t>
            </a:r>
            <a:r>
              <a:rPr lang="en-US" sz="2400" b="1" baseline="-6000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dirty="0" smtClean="0"/>
              <a:t>to “top this up” such that </a:t>
            </a:r>
          </a:p>
          <a:p>
            <a:pPr eaLnBrk="1" hangingPunct="1">
              <a:buNone/>
            </a:pPr>
            <a:r>
              <a:rPr lang="en-US" sz="2400" dirty="0" smtClean="0"/>
              <a:t>1/G=1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 G=1</a:t>
            </a:r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/>
              <a:t>g</a:t>
            </a:r>
            <a:r>
              <a:rPr lang="en-US" sz="2400" baseline="-6000" dirty="0" err="1" smtClean="0"/>
              <a:t>i</a:t>
            </a:r>
            <a:r>
              <a:rPr lang="en-US" sz="2400" dirty="0" smtClean="0"/>
              <a:t>=1/n for an equal (symmetric) provision</a:t>
            </a: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212976"/>
            <a:ext cx="3244826" cy="4877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A2B709-A6DB-4955-9F4C-94A8A8EDCC9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174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Private (under?) Provision - An Algebraic Example cont.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500" dirty="0"/>
              <a:t>Suppose all individuals are contributing 1, as in Pareto optimum.  At this point my marginal benefit from G (from contributing) is </a:t>
            </a:r>
            <a:r>
              <a:rPr lang="en-US" sz="1500" b="1" dirty="0"/>
              <a:t>1/N</a:t>
            </a:r>
            <a:r>
              <a:rPr lang="en-US" sz="1500" dirty="0"/>
              <a:t> which is less that 1 (i.e. less than from own consumption) so I would reduce my contribution.  Hence all individuals setting </a:t>
            </a:r>
            <a:r>
              <a:rPr lang="en-US" sz="1500" b="1" dirty="0" err="1"/>
              <a:t>g</a:t>
            </a:r>
            <a:r>
              <a:rPr lang="en-US" sz="1500" b="1" baseline="-6000" dirty="0" err="1"/>
              <a:t>i</a:t>
            </a:r>
            <a:r>
              <a:rPr lang="en-US" sz="1500" b="1" dirty="0"/>
              <a:t>=1,</a:t>
            </a:r>
            <a:r>
              <a:rPr lang="en-US" sz="1500" dirty="0"/>
              <a:t> i.e., </a:t>
            </a:r>
            <a:r>
              <a:rPr lang="en-US" sz="1500" b="1" dirty="0"/>
              <a:t>(G=N) cannot be a Nash equilibrium</a:t>
            </a:r>
            <a:r>
              <a:rPr lang="en-US" sz="1500" dirty="0"/>
              <a:t>.</a:t>
            </a:r>
          </a:p>
          <a:p>
            <a:pPr eaLnBrk="1" hangingPunct="1"/>
            <a:endParaRPr lang="en-US" sz="1500" dirty="0"/>
          </a:p>
          <a:p>
            <a:pPr eaLnBrk="1" hangingPunct="1"/>
            <a:r>
              <a:rPr lang="en-US" sz="1500" dirty="0"/>
              <a:t>In fact, the only </a:t>
            </a:r>
            <a:r>
              <a:rPr lang="en-US" sz="1500" i="1" dirty="0"/>
              <a:t>symmetric </a:t>
            </a:r>
            <a:r>
              <a:rPr lang="en-US" sz="1500" dirty="0"/>
              <a:t>Nash Equilibrium (check it if you don’t believe me or even if you do) is for all to contribute </a:t>
            </a:r>
            <a:r>
              <a:rPr lang="en-US" sz="1500" b="1" dirty="0" err="1"/>
              <a:t>g</a:t>
            </a:r>
            <a:r>
              <a:rPr lang="en-US" sz="1500" b="1" baseline="-6000" dirty="0" err="1"/>
              <a:t>i</a:t>
            </a:r>
            <a:r>
              <a:rPr lang="en-US" sz="1500" b="1" dirty="0"/>
              <a:t>=1/N</a:t>
            </a:r>
            <a:r>
              <a:rPr lang="en-US" sz="1500" dirty="0"/>
              <a:t>. </a:t>
            </a:r>
          </a:p>
          <a:p>
            <a:pPr eaLnBrk="1" hangingPunct="1"/>
            <a:endParaRPr lang="en-US" sz="1500" dirty="0"/>
          </a:p>
          <a:p>
            <a:pPr eaLnBrk="1" hangingPunct="1"/>
            <a:r>
              <a:rPr lang="en-US" sz="1500" dirty="0"/>
              <a:t>Observe that this is </a:t>
            </a:r>
            <a:r>
              <a:rPr lang="en-US" sz="1500" b="1" dirty="0"/>
              <a:t>Pareto inferior</a:t>
            </a:r>
            <a:r>
              <a:rPr lang="en-US" sz="1500" dirty="0"/>
              <a:t> to the optimal provision.</a:t>
            </a:r>
          </a:p>
          <a:p>
            <a:pPr eaLnBrk="1" hangingPunct="1"/>
            <a:endParaRPr lang="en-US" sz="1500" dirty="0"/>
          </a:p>
          <a:p>
            <a:pPr eaLnBrk="1" hangingPunct="1"/>
            <a:r>
              <a:rPr lang="en-US" sz="1500" dirty="0"/>
              <a:t>Check also a Nash equilibrium cannot yield G=0 here</a:t>
            </a:r>
            <a:r>
              <a:rPr lang="en-US" sz="1500" dirty="0" smtClean="0"/>
              <a:t>!</a:t>
            </a:r>
          </a:p>
          <a:p>
            <a:pPr eaLnBrk="1" hangingPunct="1"/>
            <a:endParaRPr lang="en-US" sz="1500" dirty="0"/>
          </a:p>
          <a:p>
            <a:pPr eaLnBrk="1" hangingPunct="1">
              <a:buNone/>
            </a:pPr>
            <a:r>
              <a:rPr lang="en-US" sz="1500" dirty="0" smtClean="0"/>
              <a:t>[Do: draw diagram on the board to illustrate this:</a:t>
            </a:r>
          </a:p>
          <a:p>
            <a:pPr eaLnBrk="1" hangingPunct="1">
              <a:buNone/>
            </a:pPr>
            <a:r>
              <a:rPr lang="en-US" sz="1500" dirty="0" smtClean="0"/>
              <a:t> G on X-axis, marginal benefit (per person) on Y-axis, draw vertical line for G</a:t>
            </a:r>
            <a:r>
              <a:rPr lang="en-US" sz="1500" baseline="-25000" dirty="0" smtClean="0"/>
              <a:t>-</a:t>
            </a:r>
            <a:r>
              <a:rPr lang="en-US" sz="1500" baseline="-25000" dirty="0" err="1" smtClean="0"/>
              <a:t>i</a:t>
            </a:r>
            <a:r>
              <a:rPr lang="en-US" sz="1500" dirty="0" smtClean="0"/>
              <a:t>, horizontal lines at 1 and 1/N]</a:t>
            </a:r>
            <a:endParaRPr lang="en-US" sz="1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a linear example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GB" sz="1400" dirty="0" smtClean="0"/>
              <a:t>Consider </a:t>
            </a:r>
            <a:r>
              <a:rPr lang="en-GB" sz="1400" dirty="0"/>
              <a:t>a case as in “an algebraic example” from the notes (slide 26), </a:t>
            </a:r>
            <a:endParaRPr lang="en-GB" sz="1400" dirty="0" smtClean="0"/>
          </a:p>
          <a:p>
            <a:pPr lvl="0">
              <a:buNone/>
            </a:pPr>
            <a:r>
              <a:rPr lang="en-GB" sz="1400" dirty="0" smtClean="0"/>
              <a:t>but </a:t>
            </a:r>
            <a:r>
              <a:rPr lang="en-GB" sz="1400" dirty="0"/>
              <a:t>let  </a:t>
            </a:r>
            <a:r>
              <a:rPr lang="en-GB" sz="1400" dirty="0" err="1"/>
              <a:t>U</a:t>
            </a:r>
            <a:r>
              <a:rPr lang="en-GB" sz="1400" baseline="-25000" dirty="0" err="1"/>
              <a:t>i</a:t>
            </a:r>
            <a:r>
              <a:rPr lang="en-GB" sz="1400" dirty="0"/>
              <a:t> = </a:t>
            </a:r>
            <a:r>
              <a:rPr lang="en-GB" sz="1400" dirty="0" smtClean="0"/>
              <a:t>c+0.9*(G</a:t>
            </a:r>
            <a:r>
              <a:rPr lang="en-GB" sz="1400" baseline="-25000" dirty="0" smtClean="0"/>
              <a:t>-</a:t>
            </a:r>
            <a:r>
              <a:rPr lang="en-GB" sz="1400" baseline="-25000" dirty="0" err="1" smtClean="0"/>
              <a:t>i</a:t>
            </a:r>
            <a:r>
              <a:rPr lang="en-GB" sz="1400" dirty="0" smtClean="0"/>
              <a:t> </a:t>
            </a:r>
            <a:r>
              <a:rPr lang="en-GB" sz="1400" dirty="0"/>
              <a:t>+</a:t>
            </a:r>
            <a:r>
              <a:rPr lang="en-GB" sz="1400" dirty="0" err="1"/>
              <a:t>g</a:t>
            </a:r>
            <a:r>
              <a:rPr lang="en-GB" sz="1400" baseline="-25000" dirty="0" err="1"/>
              <a:t>i</a:t>
            </a:r>
            <a:r>
              <a:rPr lang="en-GB" sz="1400" dirty="0"/>
              <a:t>).</a:t>
            </a:r>
          </a:p>
          <a:p>
            <a:pPr lvl="1">
              <a:buNone/>
            </a:pPr>
            <a:endParaRPr lang="en-GB" sz="1400" dirty="0"/>
          </a:p>
          <a:p>
            <a:pPr lvl="1">
              <a:buNone/>
            </a:pPr>
            <a:r>
              <a:rPr lang="en-GB" sz="1400" dirty="0" smtClean="0"/>
              <a:t>A. What </a:t>
            </a:r>
            <a:r>
              <a:rPr lang="en-GB" sz="1400" dirty="0"/>
              <a:t>will be the socially optimal level of the public good provided (hint: it need not be an interior solution)? </a:t>
            </a:r>
          </a:p>
          <a:p>
            <a:pPr lvl="1">
              <a:buNone/>
            </a:pPr>
            <a:endParaRPr lang="en-GB" sz="1400" dirty="0"/>
          </a:p>
          <a:p>
            <a:pPr lvl="1">
              <a:buNone/>
            </a:pPr>
            <a:r>
              <a:rPr lang="en-US" sz="1400" dirty="0" smtClean="0"/>
              <a:t>Budget constraint is: </a:t>
            </a:r>
            <a:r>
              <a:rPr lang="en-US" sz="1400" i="1" dirty="0" err="1" smtClean="0">
                <a:solidFill>
                  <a:schemeClr val="tx1"/>
                </a:solidFill>
              </a:rPr>
              <a:t>c+g</a:t>
            </a:r>
            <a:r>
              <a:rPr lang="en-US" sz="1400" i="1" baseline="-6000" dirty="0" err="1" smtClean="0">
                <a:solidFill>
                  <a:schemeClr val="tx1"/>
                </a:solidFill>
              </a:rPr>
              <a:t>i</a:t>
            </a:r>
            <a:r>
              <a:rPr lang="en-US" sz="1400" i="1" dirty="0" smtClean="0">
                <a:solidFill>
                  <a:schemeClr val="tx1"/>
                </a:solidFill>
              </a:rPr>
              <a:t>=m</a:t>
            </a:r>
            <a:endParaRPr lang="en-US" sz="1400" i="1" dirty="0" smtClean="0">
              <a:solidFill>
                <a:schemeClr val="tx1"/>
              </a:solidFill>
              <a:ea typeface="ヒラギノ角ゴ ProN W6" charset="-128"/>
            </a:endParaRPr>
          </a:p>
          <a:p>
            <a:pPr lvl="1">
              <a:buNone/>
            </a:pPr>
            <a:r>
              <a:rPr lang="en-US" sz="1400" dirty="0" smtClean="0"/>
              <a:t>Plugging this in: </a:t>
            </a:r>
            <a:r>
              <a:rPr lang="en-GB" sz="1400" dirty="0" err="1" smtClean="0"/>
              <a:t>U</a:t>
            </a:r>
            <a:r>
              <a:rPr lang="en-GB" sz="1400" baseline="-25000" dirty="0" err="1" smtClean="0"/>
              <a:t>i</a:t>
            </a:r>
            <a:r>
              <a:rPr lang="en-GB" sz="1400" dirty="0" smtClean="0"/>
              <a:t> = m- </a:t>
            </a:r>
            <a:r>
              <a:rPr lang="en-GB" sz="1400" dirty="0" err="1" smtClean="0"/>
              <a:t>g</a:t>
            </a:r>
            <a:r>
              <a:rPr lang="en-GB" sz="1400" baseline="-25000" dirty="0" err="1" smtClean="0"/>
              <a:t>i</a:t>
            </a:r>
            <a:r>
              <a:rPr lang="en-GB" sz="1400" baseline="-25000" dirty="0" smtClean="0"/>
              <a:t> </a:t>
            </a:r>
            <a:r>
              <a:rPr lang="en-GB" sz="1400" dirty="0" smtClean="0"/>
              <a:t>+0.9(G</a:t>
            </a:r>
            <a:r>
              <a:rPr lang="en-GB" sz="1400" baseline="-25000" dirty="0" smtClean="0"/>
              <a:t>-</a:t>
            </a:r>
            <a:r>
              <a:rPr lang="en-GB" sz="1400" baseline="-25000" dirty="0" err="1" smtClean="0"/>
              <a:t>i</a:t>
            </a:r>
            <a:r>
              <a:rPr lang="en-GB" sz="1400" dirty="0" smtClean="0"/>
              <a:t> +</a:t>
            </a:r>
            <a:r>
              <a:rPr lang="en-GB" sz="1400" dirty="0" err="1" smtClean="0"/>
              <a:t>g</a:t>
            </a:r>
            <a:r>
              <a:rPr lang="en-GB" sz="1400" baseline="-25000" dirty="0" err="1" smtClean="0"/>
              <a:t>i</a:t>
            </a:r>
            <a:r>
              <a:rPr lang="en-GB" sz="1400" dirty="0" smtClean="0"/>
              <a:t>), noting all variables must be non-negative.</a:t>
            </a:r>
          </a:p>
          <a:p>
            <a:pPr lvl="1">
              <a:buNone/>
            </a:pPr>
            <a:endParaRPr lang="en-GB" sz="1400" dirty="0"/>
          </a:p>
          <a:p>
            <a:pPr lvl="1">
              <a:buNone/>
            </a:pPr>
            <a:r>
              <a:rPr lang="en-US" sz="1400" dirty="0" smtClean="0"/>
              <a:t>Sum of utilities: Nu</a:t>
            </a:r>
            <a:r>
              <a:rPr lang="en-US" sz="1400" baseline="-25000" dirty="0" smtClean="0"/>
              <a:t>i</a:t>
            </a:r>
            <a:r>
              <a:rPr lang="en-US" sz="1400" dirty="0" smtClean="0"/>
              <a:t>=Nm - G + N*0.9*G</a:t>
            </a:r>
          </a:p>
          <a:p>
            <a:pPr lvl="1">
              <a:buNone/>
            </a:pPr>
            <a:r>
              <a:rPr lang="en-US" sz="1400" dirty="0" smtClean="0"/>
              <a:t>				=Nm – (N-1)*0.9*G</a:t>
            </a:r>
            <a:endParaRPr lang="en-GB" sz="1400" dirty="0"/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400" dirty="0" smtClean="0"/>
              <a:t>It costs society “1” per unit of public good that yields “N*0.9” in benefit. So, as long as N&gt;1 (more than 1 person) we should spend as much as possible on the public good, namely, G=Nm. </a:t>
            </a:r>
          </a:p>
          <a:p>
            <a:pPr>
              <a:buNone/>
            </a:pPr>
            <a:r>
              <a:rPr lang="en-GB" sz="1400" dirty="0" smtClean="0"/>
              <a:t>Divided equally (in fact the only possible division), </a:t>
            </a:r>
            <a:r>
              <a:rPr lang="en-GB" sz="1400" dirty="0" err="1" smtClean="0"/>
              <a:t>g</a:t>
            </a:r>
            <a:r>
              <a:rPr lang="en-GB" sz="1400" baseline="-25000" dirty="0" err="1" smtClean="0"/>
              <a:t>i</a:t>
            </a:r>
            <a:r>
              <a:rPr lang="en-GB" sz="1400" dirty="0" smtClean="0"/>
              <a:t>=m.</a:t>
            </a:r>
          </a:p>
          <a:p>
            <a:pPr>
              <a:buNone/>
            </a:pPr>
            <a:endParaRPr lang="en-GB" sz="1400" baseline="-25000" dirty="0"/>
          </a:p>
          <a:p>
            <a:pPr>
              <a:buNone/>
            </a:pPr>
            <a:r>
              <a:rPr lang="en-GB" sz="1400" dirty="0"/>
              <a:t>Note </a:t>
            </a:r>
            <a:r>
              <a:rPr lang="en-GB" sz="1400" dirty="0" smtClean="0"/>
              <a:t>this was </a:t>
            </a:r>
            <a:r>
              <a:rPr lang="en-GB" sz="1400" i="1" dirty="0" smtClean="0"/>
              <a:t>not</a:t>
            </a:r>
            <a:r>
              <a:rPr lang="en-GB" sz="1400" dirty="0" smtClean="0"/>
              <a:t> a concave problem, we could not use the “first order condition” technique; we had a “boundary solution” here.</a:t>
            </a:r>
            <a:endParaRPr lang="en-GB" sz="1400" dirty="0"/>
          </a:p>
          <a:p>
            <a:pPr>
              <a:buNone/>
            </a:pPr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pPr>
              <a:buNone/>
            </a:pP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000" dirty="0" smtClean="0"/>
              <a:t>... What is the Nash Equilibrium outcome?  Show that the latter is Pareto-inefficient.</a:t>
            </a:r>
          </a:p>
          <a:p>
            <a:pPr>
              <a:buNone/>
            </a:pPr>
            <a:endParaRPr lang="en-GB" sz="2000" dirty="0"/>
          </a:p>
          <a:p>
            <a:pPr marL="342900" lvl="1" indent="-342900">
              <a:buNone/>
            </a:pPr>
            <a:r>
              <a:rPr lang="en-US" sz="1400" dirty="0" smtClean="0"/>
              <a:t>Individual utilities: </a:t>
            </a:r>
            <a:r>
              <a:rPr lang="en-GB" sz="1400" dirty="0" err="1" smtClean="0"/>
              <a:t>U</a:t>
            </a:r>
            <a:r>
              <a:rPr lang="en-GB" sz="1400" baseline="-25000" dirty="0" err="1" smtClean="0"/>
              <a:t>i</a:t>
            </a:r>
            <a:r>
              <a:rPr lang="en-GB" sz="1400" dirty="0" smtClean="0"/>
              <a:t> = m- </a:t>
            </a:r>
            <a:r>
              <a:rPr lang="en-GB" sz="1400" dirty="0" err="1" smtClean="0"/>
              <a:t>g</a:t>
            </a:r>
            <a:r>
              <a:rPr lang="en-GB" sz="1400" baseline="-25000" dirty="0" err="1" smtClean="0"/>
              <a:t>i</a:t>
            </a:r>
            <a:r>
              <a:rPr lang="en-GB" sz="1400" baseline="-25000" dirty="0" smtClean="0"/>
              <a:t> </a:t>
            </a:r>
            <a:r>
              <a:rPr lang="en-GB" sz="1400" dirty="0" smtClean="0"/>
              <a:t>+0.9*(G</a:t>
            </a:r>
            <a:r>
              <a:rPr lang="en-GB" sz="1400" baseline="-25000" dirty="0" smtClean="0"/>
              <a:t>-</a:t>
            </a:r>
            <a:r>
              <a:rPr lang="en-GB" sz="1400" baseline="-25000" dirty="0" err="1" smtClean="0"/>
              <a:t>i</a:t>
            </a:r>
            <a:r>
              <a:rPr lang="en-GB" sz="1400" dirty="0" smtClean="0"/>
              <a:t> +</a:t>
            </a:r>
            <a:r>
              <a:rPr lang="en-GB" sz="1400" dirty="0" err="1" smtClean="0"/>
              <a:t>g</a:t>
            </a:r>
            <a:r>
              <a:rPr lang="en-GB" sz="1400" baseline="-25000" dirty="0" err="1" smtClean="0"/>
              <a:t>i</a:t>
            </a:r>
            <a:r>
              <a:rPr lang="en-GB" sz="1400" dirty="0" smtClean="0"/>
              <a:t>), noting all variables must be non-negative.</a:t>
            </a:r>
          </a:p>
          <a:p>
            <a:pPr marL="342900" lvl="1" indent="-342900">
              <a:buNone/>
            </a:pPr>
            <a:endParaRPr lang="en-GB" sz="1400" dirty="0"/>
          </a:p>
          <a:p>
            <a:pPr marL="342900" lvl="1" indent="-342900">
              <a:buNone/>
            </a:pPr>
            <a:r>
              <a:rPr lang="en-GB" sz="1400" dirty="0" smtClean="0"/>
              <a:t>Each individual will maximize this, holding G</a:t>
            </a:r>
            <a:r>
              <a:rPr lang="en-GB" sz="1400" baseline="-25000" dirty="0" smtClean="0"/>
              <a:t>-</a:t>
            </a:r>
            <a:r>
              <a:rPr lang="en-GB" sz="1400" baseline="-25000" dirty="0" err="1" smtClean="0"/>
              <a:t>i</a:t>
            </a:r>
            <a:r>
              <a:rPr lang="en-GB" sz="1400" dirty="0" smtClean="0"/>
              <a:t> constant.</a:t>
            </a:r>
          </a:p>
          <a:p>
            <a:pPr marL="342900" lvl="1" indent="-342900">
              <a:buNone/>
            </a:pPr>
            <a:r>
              <a:rPr lang="en-GB" sz="1400" dirty="0" smtClean="0"/>
              <a:t>Think how this changes with g</a:t>
            </a:r>
            <a:r>
              <a:rPr lang="en-GB" sz="1400" baseline="-25000" dirty="0" smtClean="0"/>
              <a:t>-</a:t>
            </a:r>
            <a:r>
              <a:rPr lang="en-GB" sz="1400" baseline="-25000" dirty="0" err="1" smtClean="0"/>
              <a:t>i</a:t>
            </a:r>
            <a:r>
              <a:rPr lang="en-GB" sz="1400" dirty="0" smtClean="0"/>
              <a:t>. Each individual herself gains 0.9 from her own contribution of 1 unit, but loses 1 in private consumption.</a:t>
            </a:r>
          </a:p>
          <a:p>
            <a:pPr marL="342900" lvl="1" indent="-342900">
              <a:buNone/>
            </a:pPr>
            <a:r>
              <a:rPr lang="en-GB" sz="1400" dirty="0" smtClean="0"/>
              <a:t>So no one will contribute anything.</a:t>
            </a:r>
          </a:p>
          <a:p>
            <a:pPr marL="342900" lvl="1" indent="-342900">
              <a:buNone/>
            </a:pPr>
            <a:endParaRPr lang="en-GB" sz="1400"/>
          </a:p>
          <a:p>
            <a:pPr marL="342900" lvl="1" indent="-342900">
              <a:buNone/>
            </a:pPr>
            <a:endParaRPr lang="en-GB" sz="14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668</Words>
  <Application>Microsoft Macintosh PowerPoint</Application>
  <PresentationFormat>On-screen Show (4:3)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ＭＳ Ｐゴシック</vt:lpstr>
      <vt:lpstr>Wingdings</vt:lpstr>
      <vt:lpstr>ヒラギノ角ゴ ProN W6</vt:lpstr>
      <vt:lpstr>Office Theme</vt:lpstr>
      <vt:lpstr>PowerPoint Presentation</vt:lpstr>
      <vt:lpstr>Public Goods Provision as a Prisoners Dilemma</vt:lpstr>
      <vt:lpstr>PowerPoint Presentation</vt:lpstr>
      <vt:lpstr>Private (under?) Provision - An Algebraic Example</vt:lpstr>
      <vt:lpstr>Private (under?) Provision - An Algebraic Example cont.</vt:lpstr>
      <vt:lpstr>Private (under?) Provision - An Algebraic Example cont.</vt:lpstr>
      <vt:lpstr>Private (under?) Provision - An Algebraic Example cont.</vt:lpstr>
      <vt:lpstr>Now a linear example </vt:lpstr>
      <vt:lpstr>PowerPoint Presentation</vt:lpstr>
    </vt:vector>
  </TitlesOfParts>
  <Company>University of Essex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drein</dc:creator>
  <cp:lastModifiedBy>Microsoft Office User</cp:lastModifiedBy>
  <cp:revision>21</cp:revision>
  <dcterms:created xsi:type="dcterms:W3CDTF">2012-11-27T12:13:50Z</dcterms:created>
  <dcterms:modified xsi:type="dcterms:W3CDTF">2019-11-03T18:52:50Z</dcterms:modified>
</cp:coreProperties>
</file>