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311" r:id="rId3"/>
    <p:sldId id="312" r:id="rId4"/>
    <p:sldId id="258" r:id="rId5"/>
    <p:sldId id="314" r:id="rId6"/>
    <p:sldId id="313" r:id="rId7"/>
    <p:sldId id="315" r:id="rId8"/>
    <p:sldId id="301" r:id="rId9"/>
    <p:sldId id="286" r:id="rId10"/>
    <p:sldId id="317" r:id="rId11"/>
    <p:sldId id="316" r:id="rId12"/>
    <p:sldId id="287" r:id="rId13"/>
    <p:sldId id="318" r:id="rId14"/>
    <p:sldId id="289" r:id="rId15"/>
    <p:sldId id="294" r:id="rId16"/>
    <p:sldId id="320" r:id="rId17"/>
    <p:sldId id="333" r:id="rId18"/>
    <p:sldId id="319" r:id="rId19"/>
    <p:sldId id="325" r:id="rId20"/>
    <p:sldId id="326" r:id="rId21"/>
    <p:sldId id="327" r:id="rId22"/>
    <p:sldId id="295" r:id="rId23"/>
    <p:sldId id="328" r:id="rId24"/>
    <p:sldId id="329" r:id="rId25"/>
    <p:sldId id="330" r:id="rId26"/>
    <p:sldId id="331" r:id="rId27"/>
    <p:sldId id="322" r:id="rId28"/>
    <p:sldId id="332" r:id="rId29"/>
    <p:sldId id="323" r:id="rId30"/>
    <p:sldId id="324" r:id="rId31"/>
    <p:sldId id="291" r:id="rId32"/>
    <p:sldId id="297" r:id="rId33"/>
    <p:sldId id="269" r:id="rId34"/>
    <p:sldId id="300" r:id="rId35"/>
    <p:sldId id="307" r:id="rId36"/>
    <p:sldId id="308" r:id="rId37"/>
    <p:sldId id="282" r:id="rId38"/>
    <p:sldId id="309" r:id="rId39"/>
    <p:sldId id="283" r:id="rId40"/>
    <p:sldId id="302" r:id="rId41"/>
    <p:sldId id="284" r:id="rId42"/>
    <p:sldId id="303" r:id="rId43"/>
    <p:sldId id="285" r:id="rId44"/>
    <p:sldId id="305" r:id="rId45"/>
    <p:sldId id="306" r:id="rId46"/>
    <p:sldId id="310" r:id="rId47"/>
    <p:sldId id="304"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4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57A0F7-C2CD-FB42-98A7-612DB82D0107}" type="datetimeFigureOut">
              <a:rPr lang="en-US" smtClean="0"/>
              <a:t>4/11/13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53E7E4-022A-5A49-927F-0B15826905AC}" type="slidenum">
              <a:rPr lang="en-US" smtClean="0"/>
              <a:t>‹#›</a:t>
            </a:fld>
            <a:endParaRPr lang="en-US"/>
          </a:p>
        </p:txBody>
      </p:sp>
    </p:spTree>
    <p:extLst>
      <p:ext uri="{BB962C8B-B14F-4D97-AF65-F5344CB8AC3E}">
        <p14:creationId xmlns:p14="http://schemas.microsoft.com/office/powerpoint/2010/main" val="26966293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illustrate with a simple example we all know, linear regression: Y = </a:t>
            </a:r>
            <a:r>
              <a:rPr lang="en-US" dirty="0" err="1" smtClean="0"/>
              <a:t>aX</a:t>
            </a:r>
            <a:r>
              <a:rPr lang="en-US" dirty="0" smtClean="0"/>
              <a:t> + b + e, where e is observation noise with mean zero and standard deviation z. For all today’s discussions, all distributions are assumed to be Gaussian.</a:t>
            </a:r>
          </a:p>
          <a:p>
            <a:endParaRPr lang="en-US" dirty="0" smtClean="0"/>
          </a:p>
          <a:p>
            <a:r>
              <a:rPr lang="en-US" dirty="0" smtClean="0"/>
              <a:t>For clarity in the discussion and figures, we will simplify further and</a:t>
            </a:r>
            <a:r>
              <a:rPr lang="en-US" baseline="0" dirty="0" smtClean="0"/>
              <a:t> </a:t>
            </a:r>
            <a:r>
              <a:rPr lang="en-US" dirty="0" smtClean="0"/>
              <a:t>assume a = 1.0 and z = 1.0. Thus all the lines vary only in the intercept.</a:t>
            </a:r>
            <a:endParaRPr lang="en-US" dirty="0"/>
          </a:p>
        </p:txBody>
      </p:sp>
      <p:sp>
        <p:nvSpPr>
          <p:cNvPr id="4" name="Slide Number Placeholder 3"/>
          <p:cNvSpPr>
            <a:spLocks noGrp="1"/>
          </p:cNvSpPr>
          <p:nvPr>
            <p:ph type="sldNum" sz="quarter" idx="10"/>
          </p:nvPr>
        </p:nvSpPr>
        <p:spPr/>
        <p:txBody>
          <a:bodyPr/>
          <a:lstStyle/>
          <a:p>
            <a:fld id="{A93C66AC-E22D-4440-A4F8-08AAC75BCAC4}"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We are familiar with the Bayesian approach, in which the parameters a, b and z have a prior distribution, and as data is collected</a:t>
            </a:r>
          </a:p>
          <a:p>
            <a:r>
              <a:rPr lang="en-US" dirty="0" smtClean="0"/>
              <a:t>(pairs–</a:t>
            </a:r>
            <a:r>
              <a:rPr lang="en-US" dirty="0" err="1" smtClean="0"/>
              <a:t>Xi,Yi</a:t>
            </a:r>
            <a:r>
              <a:rPr lang="en-US" dirty="0" smtClean="0"/>
              <a:t>) we use </a:t>
            </a:r>
            <a:r>
              <a:rPr lang="en-US" dirty="0" err="1" smtClean="0"/>
              <a:t>Bayes</a:t>
            </a:r>
            <a:r>
              <a:rPr lang="en-US" dirty="0" smtClean="0"/>
              <a:t> Theorem to form a posterior distribution for those parameters.</a:t>
            </a:r>
          </a:p>
          <a:p>
            <a:r>
              <a:rPr lang="en-US" dirty="0" smtClean="0"/>
              <a:t>In this case we only have prior and posterior distributions for b.</a:t>
            </a:r>
          </a:p>
          <a:p>
            <a:r>
              <a:rPr lang="en-US" dirty="0" smtClean="0"/>
              <a:t>Thus we are familiar with two ways of looking at the situation: On the left of the figure, at the top, is the prior probability of b (Gaussian)</a:t>
            </a:r>
          </a:p>
          <a:p>
            <a:r>
              <a:rPr lang="en-US" dirty="0" smtClean="0"/>
              <a:t>with a mean 0 and standard deviation s = 1.0.</a:t>
            </a:r>
          </a:p>
          <a:p>
            <a:r>
              <a:rPr lang="en-US" dirty="0" smtClean="0"/>
              <a:t>On the left below we have the posterior distribution of b after observing the single data point Y = 3 given X = 2. This comes from </a:t>
            </a:r>
            <a:r>
              <a:rPr lang="en-US" dirty="0" err="1" smtClean="0"/>
              <a:t>Bayes</a:t>
            </a:r>
            <a:endParaRPr lang="en-US" dirty="0" smtClean="0"/>
          </a:p>
          <a:p>
            <a:r>
              <a:rPr lang="en-US" dirty="0" smtClean="0"/>
              <a:t>Theorem which says the posterior is proportional to the prior times likelihood: pd(b|3,2)  p0(b)p(3,2|b)</a:t>
            </a:r>
          </a:p>
          <a:p>
            <a:r>
              <a:rPr lang="en-US" dirty="0" smtClean="0"/>
              <a:t>The posterior has moved up and the variance has dropped.</a:t>
            </a:r>
          </a:p>
          <a:p>
            <a:r>
              <a:rPr lang="en-US" dirty="0" smtClean="0"/>
              <a:t>In the middle of the </a:t>
            </a:r>
            <a:r>
              <a:rPr lang="en-US" dirty="0" err="1" smtClean="0"/>
              <a:t>ﬁgure</a:t>
            </a:r>
            <a:r>
              <a:rPr lang="en-US" dirty="0" smtClean="0"/>
              <a:t> on top we see the same idea shown in functional form: we see linear functions with slope 1.0, with a Gaussian</a:t>
            </a:r>
          </a:p>
          <a:p>
            <a:r>
              <a:rPr lang="en-US" dirty="0" smtClean="0"/>
              <a:t>distribution of intercepts centered at (0,0).</a:t>
            </a:r>
          </a:p>
          <a:p>
            <a:r>
              <a:rPr lang="en-US" dirty="0" smtClean="0"/>
              <a:t>In the </a:t>
            </a:r>
            <a:r>
              <a:rPr lang="en-US" dirty="0" err="1" smtClean="0"/>
              <a:t>ﬁgure</a:t>
            </a:r>
            <a:r>
              <a:rPr lang="en-US" dirty="0" smtClean="0"/>
              <a:t> below we see the posterior distribution of linear functions after observing (3,2). These have moved down, with lower </a:t>
            </a:r>
            <a:r>
              <a:rPr lang="en-US" dirty="0" err="1" smtClean="0"/>
              <a:t>s.d</a:t>
            </a:r>
            <a:r>
              <a:rPr lang="en-US" dirty="0" smtClean="0"/>
              <a:t>.</a:t>
            </a:r>
          </a:p>
          <a:p>
            <a:r>
              <a:rPr lang="en-US" dirty="0" smtClean="0"/>
              <a:t>We have marked with vertical lines the distribution at the observed point X=3, and also (for reasons given soon) at the point X=7.</a:t>
            </a:r>
          </a:p>
          <a:p>
            <a:r>
              <a:rPr lang="en-US" dirty="0" smtClean="0"/>
              <a:t>Note that the standard deviation of Y is the same at all X values, including the points X=3 and X=7.</a:t>
            </a:r>
          </a:p>
          <a:p>
            <a:r>
              <a:rPr lang="en-US" dirty="0" smtClean="0"/>
              <a:t>This is a 2D Gaussian, albeit one correlated, because knowing the Y value at one X value helps determine the Y value at all others</a:t>
            </a:r>
          </a:p>
          <a:p>
            <a:r>
              <a:rPr lang="en-US" dirty="0" smtClean="0"/>
              <a:t>(“helps” because independent observation noise occurs with each observation).</a:t>
            </a:r>
          </a:p>
          <a:p>
            <a:r>
              <a:rPr lang="en-US" dirty="0" smtClean="0"/>
              <a:t>The correlation produces a prior and posterior distribution that are elliptical along the diagonal (cigar shaped).</a:t>
            </a:r>
          </a:p>
          <a:p>
            <a:r>
              <a:rPr lang="en-US" dirty="0" smtClean="0"/>
              <a:t>Variation along the major diagonal </a:t>
            </a:r>
            <a:r>
              <a:rPr lang="en-US" dirty="0" err="1" smtClean="0"/>
              <a:t>reﬂects</a:t>
            </a:r>
            <a:r>
              <a:rPr lang="en-US" dirty="0" smtClean="0"/>
              <a:t> the uncertainty about b. Variation orthogonally represents observation noise.</a:t>
            </a:r>
          </a:p>
          <a:p>
            <a:r>
              <a:rPr lang="en-US" dirty="0" smtClean="0"/>
              <a:t>To understand the connection between the Bayesian parameter approach to regression and the GPR representation of the same situation,</a:t>
            </a:r>
          </a:p>
          <a:p>
            <a:r>
              <a:rPr lang="en-US" dirty="0" smtClean="0"/>
              <a:t>we must see how the left hand two columns in the </a:t>
            </a:r>
            <a:r>
              <a:rPr lang="en-US" dirty="0" err="1" smtClean="0"/>
              <a:t>ﬁgure</a:t>
            </a:r>
            <a:r>
              <a:rPr lang="en-US" dirty="0" smtClean="0"/>
              <a:t> (the usual treatment in parameter space) map onto the right hand two columns</a:t>
            </a:r>
          </a:p>
          <a:p>
            <a:r>
              <a:rPr lang="en-US" dirty="0" smtClean="0"/>
              <a:t>(the GPR treatment in data space). Of course the middle column, showing the functions, is common to both treatments.</a:t>
            </a:r>
          </a:p>
          <a:p>
            <a:r>
              <a:rPr lang="en-US" dirty="0" smtClean="0"/>
              <a:t>We have shown this GPR data Gaussian for just two points, but the same applies for any number of points: For N points we would have</a:t>
            </a:r>
          </a:p>
          <a:p>
            <a:r>
              <a:rPr lang="en-US" dirty="0" smtClean="0"/>
              <a:t>an N-dimensional Gaussian, which one could try to imagine as an N-dimensional ellipsoid along the ‘major’ diagonal, with orthogonal</a:t>
            </a:r>
          </a:p>
          <a:p>
            <a:r>
              <a:rPr lang="en-US" dirty="0" smtClean="0"/>
              <a:t>variance due to observation noise.</a:t>
            </a:r>
          </a:p>
          <a:p>
            <a:r>
              <a:rPr lang="en-US" dirty="0" smtClean="0"/>
              <a:t>Nonetheless, that N-dimensional Gaussian inherits its mean and covariance from the linear function assumption.</a:t>
            </a:r>
            <a:endParaRPr lang="en-US" dirty="0"/>
          </a:p>
        </p:txBody>
      </p:sp>
      <p:sp>
        <p:nvSpPr>
          <p:cNvPr id="4" name="Slide Number Placeholder 3"/>
          <p:cNvSpPr>
            <a:spLocks noGrp="1"/>
          </p:cNvSpPr>
          <p:nvPr>
            <p:ph type="sldNum" sz="quarter" idx="10"/>
          </p:nvPr>
        </p:nvSpPr>
        <p:spPr/>
        <p:txBody>
          <a:bodyPr/>
          <a:lstStyle/>
          <a:p>
            <a:fld id="{A93C66AC-E22D-4440-A4F8-08AAC75BCAC4}"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one version: </a:t>
            </a:r>
          </a:p>
          <a:p>
            <a:endParaRPr lang="en-US" dirty="0" smtClean="0"/>
          </a:p>
          <a:p>
            <a:r>
              <a:rPr lang="en-US" dirty="0" smtClean="0"/>
              <a:t>1) P’s</a:t>
            </a:r>
            <a:r>
              <a:rPr lang="en-US" baseline="0" dirty="0" smtClean="0"/>
              <a:t> view the data and develop a mental function 2) They respond to prompts at various points on the graph 3) </a:t>
            </a:r>
            <a:r>
              <a:rPr lang="en-US" dirty="0" smtClean="0"/>
              <a:t>Each</a:t>
            </a:r>
            <a:r>
              <a:rPr lang="en-US" baseline="0" dirty="0" smtClean="0"/>
              <a:t> point is removed to lessen the influence of the response function on responding 4) At the end, all of the response points are presented and P’s can smooth the response</a:t>
            </a:r>
          </a:p>
          <a:p>
            <a:endParaRPr lang="en-US" baseline="0" dirty="0" smtClean="0"/>
          </a:p>
        </p:txBody>
      </p:sp>
      <p:sp>
        <p:nvSpPr>
          <p:cNvPr id="4" name="Slide Number Placeholder 3"/>
          <p:cNvSpPr>
            <a:spLocks noGrp="1"/>
          </p:cNvSpPr>
          <p:nvPr>
            <p:ph type="sldNum" sz="quarter" idx="10"/>
          </p:nvPr>
        </p:nvSpPr>
        <p:spPr/>
        <p:txBody>
          <a:bodyPr/>
          <a:lstStyle/>
          <a:p>
            <a:pPr>
              <a:defRPr/>
            </a:pPr>
            <a:fld id="{720381CF-029C-465D-83DF-2050DD63A90F}"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Exponential weighting is familiar because it is what is used in similarity based models of categorization (like GCM).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Actually, the process is a bit more complicated: We use the similarity function to create a covariance matrix – between all of the x-values - for a multivariate Gaussian distribution. </a:t>
            </a:r>
            <a:r>
              <a:rPr lang="en-US" dirty="0" smtClean="0"/>
              <a:t>We then conditionalize</a:t>
            </a:r>
            <a:r>
              <a:rPr lang="en-US" baseline="0" dirty="0" smtClean="0"/>
              <a:t> on the data that we observe to make predictions for new data. This is called Gaussian Process Regression. The covariance matrix is represented by a kernel function. A kernel function exists for this exponential similarity function. The picture above shows the posterior for the distance based ‘follow-the-data’ functions. However, kernel functions exist also for each polynomial degree, and kernels can generally be combined, allowing predictions and inference to be made for combinations of functions, such as polynomials plus distance based ‘follow-the-data’.  </a:t>
            </a:r>
          </a:p>
          <a:p>
            <a:endParaRPr lang="en-US" dirty="0"/>
          </a:p>
        </p:txBody>
      </p:sp>
      <p:sp>
        <p:nvSpPr>
          <p:cNvPr id="4" name="Slide Number Placeholder 3"/>
          <p:cNvSpPr>
            <a:spLocks noGrp="1"/>
          </p:cNvSpPr>
          <p:nvPr>
            <p:ph type="sldNum" sz="quarter" idx="10"/>
          </p:nvPr>
        </p:nvSpPr>
        <p:spPr/>
        <p:txBody>
          <a:bodyPr/>
          <a:lstStyle/>
          <a:p>
            <a:pPr>
              <a:defRPr/>
            </a:pPr>
            <a:fld id="{720381CF-029C-465D-83DF-2050DD63A90F}" type="slidenum">
              <a:rPr lang="en-US" smtClean="0"/>
              <a:pPr>
                <a:defRPr/>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consider 5 different kernel functions: </a:t>
            </a:r>
            <a:r>
              <a:rPr lang="en-US" dirty="0" smtClean="0"/>
              <a:t>The</a:t>
            </a:r>
            <a:r>
              <a:rPr lang="en-US" baseline="0" dirty="0" smtClean="0"/>
              <a:t> first four are polynomial degrees 1 to 4. Each polynomial kernel projects the input x-values into the appropriate polynomial feature space (including an intercept; e.g., quadratics would include project a single x value into a ternary dimensioned input with x^0, x^1 and x^2). Each input ‘dimension’ has a </a:t>
            </a:r>
            <a:r>
              <a:rPr lang="en-US" baseline="0" dirty="0" err="1" smtClean="0"/>
              <a:t>hyperparameter</a:t>
            </a:r>
            <a:r>
              <a:rPr lang="en-US" baseline="0" dirty="0" smtClean="0"/>
              <a:t> on the diagonal of the ‘prior covariance matrix’ (sigma sub-P). Note that normally distributed noise is also added to the kernel function.</a:t>
            </a:r>
          </a:p>
        </p:txBody>
      </p:sp>
      <p:sp>
        <p:nvSpPr>
          <p:cNvPr id="4" name="Slide Number Placeholder 3"/>
          <p:cNvSpPr>
            <a:spLocks noGrp="1"/>
          </p:cNvSpPr>
          <p:nvPr>
            <p:ph type="sldNum" sz="quarter" idx="10"/>
          </p:nvPr>
        </p:nvSpPr>
        <p:spPr/>
        <p:txBody>
          <a:bodyPr/>
          <a:lstStyle/>
          <a:p>
            <a:fld id="{81275456-25BE-4B86-BF85-3D6360604897}" type="slidenum">
              <a:rPr lang="en-US" smtClean="0"/>
              <a:pPr/>
              <a:t>44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also include what I’ll call a similarity-based kernel for reasons which will become clear in a moment. This kernel computes the squared exponential distance between each input x-value. Again noise is added to the distances. Exponential distance is familiar because it is used in many similarity-based models including the GCM.</a:t>
            </a:r>
          </a:p>
          <a:p>
            <a:endParaRPr lang="en-US" baseline="0" dirty="0" smtClean="0"/>
          </a:p>
        </p:txBody>
      </p:sp>
      <p:sp>
        <p:nvSpPr>
          <p:cNvPr id="4" name="Slide Number Placeholder 3"/>
          <p:cNvSpPr>
            <a:spLocks noGrp="1"/>
          </p:cNvSpPr>
          <p:nvPr>
            <p:ph type="sldNum" sz="quarter" idx="10"/>
          </p:nvPr>
        </p:nvSpPr>
        <p:spPr/>
        <p:txBody>
          <a:bodyPr/>
          <a:lstStyle/>
          <a:p>
            <a:fld id="{81275456-25BE-4B86-BF85-3D6360604897}"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A4D040-A72E-F64D-A26C-368D12EEF346}"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226013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4D040-A72E-F64D-A26C-368D12EEF346}"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59104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4D040-A72E-F64D-A26C-368D12EEF346}"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111418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4D040-A72E-F64D-A26C-368D12EEF346}"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74032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A4D040-A72E-F64D-A26C-368D12EEF346}"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97184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A4D040-A72E-F64D-A26C-368D12EEF346}" type="datetimeFigureOut">
              <a:rPr lang="en-US" smtClean="0"/>
              <a:t>4/11/13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147505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A4D040-A72E-F64D-A26C-368D12EEF346}" type="datetimeFigureOut">
              <a:rPr lang="en-US" smtClean="0"/>
              <a:t>4/11/13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235847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A4D040-A72E-F64D-A26C-368D12EEF346}" type="datetimeFigureOut">
              <a:rPr lang="en-US" smtClean="0"/>
              <a:t>4/11/13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146763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4D040-A72E-F64D-A26C-368D12EEF346}" type="datetimeFigureOut">
              <a:rPr lang="en-US" smtClean="0"/>
              <a:t>4/11/13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187017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4D040-A72E-F64D-A26C-368D12EEF346}" type="datetimeFigureOut">
              <a:rPr lang="en-US" smtClean="0"/>
              <a:t>4/11/13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144227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4D040-A72E-F64D-A26C-368D12EEF346}" type="datetimeFigureOut">
              <a:rPr lang="en-US" smtClean="0"/>
              <a:t>4/11/13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4938A-E4EB-E14C-BC05-321CB52CB320}" type="slidenum">
              <a:rPr lang="en-US" smtClean="0"/>
              <a:t>‹#›</a:t>
            </a:fld>
            <a:endParaRPr lang="en-US"/>
          </a:p>
        </p:txBody>
      </p:sp>
    </p:spTree>
    <p:extLst>
      <p:ext uri="{BB962C8B-B14F-4D97-AF65-F5344CB8AC3E}">
        <p14:creationId xmlns:p14="http://schemas.microsoft.com/office/powerpoint/2010/main" val="14997261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4D040-A72E-F64D-A26C-368D12EEF346}" type="datetimeFigureOut">
              <a:rPr lang="en-US" smtClean="0"/>
              <a:t>4/11/13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4938A-E4EB-E14C-BC05-321CB52CB320}" type="slidenum">
              <a:rPr lang="en-US" smtClean="0"/>
              <a:t>‹#›</a:t>
            </a:fld>
            <a:endParaRPr lang="en-US"/>
          </a:p>
        </p:txBody>
      </p:sp>
    </p:spTree>
    <p:extLst>
      <p:ext uri="{BB962C8B-B14F-4D97-AF65-F5344CB8AC3E}">
        <p14:creationId xmlns:p14="http://schemas.microsoft.com/office/powerpoint/2010/main" val="45832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4.bin"/><Relationship Id="rId5" Type="http://schemas.openxmlformats.org/officeDocument/2006/relationships/image" Target="../media/image10.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oleObject" Target="../embeddings/oleObject1.bin"/><Relationship Id="rId6" Type="http://schemas.openxmlformats.org/officeDocument/2006/relationships/image" Target="../media/image1.emf"/><Relationship Id="rId7" Type="http://schemas.openxmlformats.org/officeDocument/2006/relationships/oleObject" Target="../embeddings/oleObject2.bin"/><Relationship Id="rId8"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Gaussian Process Regression for Dummies</a:t>
            </a:r>
            <a:endParaRPr lang="en-US" dirty="0"/>
          </a:p>
        </p:txBody>
      </p:sp>
      <p:sp>
        <p:nvSpPr>
          <p:cNvPr id="3" name="Subtitle 2"/>
          <p:cNvSpPr>
            <a:spLocks noGrp="1"/>
          </p:cNvSpPr>
          <p:nvPr>
            <p:ph type="subTitle" idx="1"/>
          </p:nvPr>
        </p:nvSpPr>
        <p:spPr>
          <a:xfrm>
            <a:off x="1371600" y="3886200"/>
            <a:ext cx="6400800" cy="2508274"/>
          </a:xfrm>
        </p:spPr>
        <p:txBody>
          <a:bodyPr>
            <a:normAutofit/>
          </a:bodyPr>
          <a:lstStyle/>
          <a:p>
            <a:r>
              <a:rPr lang="en-US" b="1" dirty="0" smtClean="0">
                <a:solidFill>
                  <a:srgbClr val="FF0000"/>
                </a:solidFill>
              </a:rPr>
              <a:t>Greg Cox</a:t>
            </a:r>
          </a:p>
          <a:p>
            <a:r>
              <a:rPr lang="en-US" b="1" dirty="0">
                <a:solidFill>
                  <a:srgbClr val="FF0000"/>
                </a:solidFill>
              </a:rPr>
              <a:t>Rich </a:t>
            </a:r>
            <a:r>
              <a:rPr lang="en-US" b="1" dirty="0" smtClean="0">
                <a:solidFill>
                  <a:srgbClr val="FF0000"/>
                </a:solidFill>
              </a:rPr>
              <a:t>Shiffrin</a:t>
            </a:r>
          </a:p>
          <a:p>
            <a:endParaRPr lang="en-US" b="1" dirty="0">
              <a:solidFill>
                <a:srgbClr val="FF0000"/>
              </a:solidFill>
            </a:endParaRPr>
          </a:p>
        </p:txBody>
      </p:sp>
    </p:spTree>
    <p:extLst>
      <p:ext uri="{BB962C8B-B14F-4D97-AF65-F5344CB8AC3E}">
        <p14:creationId xmlns:p14="http://schemas.microsoft.com/office/powerpoint/2010/main" val="75068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4380"/>
            <a:ext cx="8229600" cy="5781783"/>
          </a:xfrm>
        </p:spPr>
        <p:txBody>
          <a:bodyPr/>
          <a:lstStyle/>
          <a:p>
            <a:pPr marL="0" indent="0">
              <a:buNone/>
            </a:pPr>
            <a:r>
              <a:rPr lang="en-US" dirty="0"/>
              <a:t>The posterior mean has dropped to -1/</a:t>
            </a:r>
            <a:r>
              <a:rPr lang="en-US" dirty="0" smtClean="0"/>
              <a:t>2, because we observed Y less than X, and the variance </a:t>
            </a:r>
            <a:r>
              <a:rPr lang="en-US" dirty="0"/>
              <a:t>has dropped, </a:t>
            </a:r>
            <a:r>
              <a:rPr lang="en-US" dirty="0" smtClean="0"/>
              <a:t>because the data produces an improved estimate for b. </a:t>
            </a:r>
          </a:p>
          <a:p>
            <a:pPr marL="0" indent="0">
              <a:buNone/>
            </a:pPr>
            <a:endParaRPr lang="en-US" dirty="0"/>
          </a:p>
          <a:p>
            <a:pPr marL="0" indent="0">
              <a:buNone/>
            </a:pPr>
            <a:r>
              <a:rPr lang="en-US" dirty="0" smtClean="0"/>
              <a:t>All the figures in the left column give </a:t>
            </a:r>
            <a:r>
              <a:rPr lang="en-US" dirty="0" smtClean="0"/>
              <a:t>the </a:t>
            </a:r>
            <a:r>
              <a:rPr lang="en-US" b="1" dirty="0" smtClean="0"/>
              <a:t>parameter space </a:t>
            </a:r>
            <a:r>
              <a:rPr lang="en-US" dirty="0" smtClean="0"/>
              <a:t>representation.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70509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linear regression</a:t>
            </a:r>
            <a:endParaRPr lang="en-US" dirty="0"/>
          </a:p>
        </p:txBody>
      </p:sp>
      <p:pic>
        <p:nvPicPr>
          <p:cNvPr id="4" name="Content Placeholder 3" descr="traj_coglunch2012_nonotes_Page_07.png"/>
          <p:cNvPicPr>
            <a:picLocks noGrp="1" noChangeAspect="1"/>
          </p:cNvPicPr>
          <p:nvPr>
            <p:ph idx="1"/>
          </p:nvPr>
        </p:nvPicPr>
        <p:blipFill>
          <a:blip r:embed="rId3" cstate="print"/>
          <a:srcRect t="17593" b="5237"/>
          <a:stretch>
            <a:fillRect/>
          </a:stretch>
        </p:blipFill>
        <p:spPr>
          <a:xfrm>
            <a:off x="381000" y="1600200"/>
            <a:ext cx="8426057" cy="4876800"/>
          </a:xfrm>
        </p:spPr>
      </p:pic>
    </p:spTree>
    <p:extLst>
      <p:ext uri="{BB962C8B-B14F-4D97-AF65-F5344CB8AC3E}">
        <p14:creationId xmlns:p14="http://schemas.microsoft.com/office/powerpoint/2010/main" val="1991281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983" y="131393"/>
            <a:ext cx="8846560" cy="6584263"/>
          </a:xfrm>
        </p:spPr>
        <p:txBody>
          <a:bodyPr>
            <a:normAutofit fontScale="92500"/>
          </a:bodyPr>
          <a:lstStyle/>
          <a:p>
            <a:r>
              <a:rPr lang="en-US" dirty="0" smtClean="0"/>
              <a:t>The </a:t>
            </a:r>
            <a:r>
              <a:rPr lang="en-US" dirty="0" smtClean="0"/>
              <a:t>second column </a:t>
            </a:r>
            <a:r>
              <a:rPr lang="en-US" dirty="0" smtClean="0"/>
              <a:t>shows </a:t>
            </a:r>
            <a:r>
              <a:rPr lang="en-US" dirty="0" smtClean="0"/>
              <a:t>the same idea in a  </a:t>
            </a:r>
            <a:r>
              <a:rPr lang="en-US" b="1" dirty="0" smtClean="0"/>
              <a:t>function space </a:t>
            </a:r>
            <a:r>
              <a:rPr lang="en-US" dirty="0" smtClean="0"/>
              <a:t>representation: In this case imagine the probability density rising out of the figure, with a darker region depicting higher probability. </a:t>
            </a:r>
          </a:p>
          <a:p>
            <a:r>
              <a:rPr lang="en-US" dirty="0" smtClean="0"/>
              <a:t>We see a Gaussian spread of linear functions with slope 1.0. At X = 0, these are  centered at Y = 0, as specified by the prior.</a:t>
            </a:r>
          </a:p>
          <a:p>
            <a:r>
              <a:rPr lang="en-US" dirty="0" smtClean="0"/>
              <a:t>Below is the posterior: It has a lower </a:t>
            </a:r>
            <a:r>
              <a:rPr lang="en-US" dirty="0" smtClean="0"/>
              <a:t>variance Gaussian spread of linear functions. At X = 0 these are now centered at Y = -1/2. </a:t>
            </a:r>
          </a:p>
          <a:p>
            <a:r>
              <a:rPr lang="en-US" dirty="0" smtClean="0"/>
              <a:t>We have marked with vertical lines the distributions at the (arbitrarily chosen) points X=2,  X=4, X= 7, and X=9, because it helps us move to </a:t>
            </a:r>
            <a:r>
              <a:rPr lang="en-US" b="1" dirty="0" smtClean="0"/>
              <a:t>data space</a:t>
            </a:r>
            <a:r>
              <a:rPr lang="en-US" dirty="0" smtClean="0"/>
              <a:t>. </a:t>
            </a:r>
          </a:p>
          <a:p>
            <a:endParaRPr lang="en-US" dirty="0" smtClean="0"/>
          </a:p>
          <a:p>
            <a:endParaRPr lang="en-US" dirty="0"/>
          </a:p>
        </p:txBody>
      </p:sp>
    </p:spTree>
    <p:extLst>
      <p:ext uri="{BB962C8B-B14F-4D97-AF65-F5344CB8AC3E}">
        <p14:creationId xmlns:p14="http://schemas.microsoft.com/office/powerpoint/2010/main" val="136536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762"/>
            <a:ext cx="8229600" cy="5889402"/>
          </a:xfrm>
        </p:spPr>
        <p:txBody>
          <a:bodyPr>
            <a:normAutofit fontScale="85000" lnSpcReduction="20000"/>
          </a:bodyPr>
          <a:lstStyle/>
          <a:p>
            <a:r>
              <a:rPr lang="en-US" dirty="0" smtClean="0"/>
              <a:t>Note that the first column shows the distributions of the parameter defining the function, and the second column depicts the distributions of the functions themselves. These are duals of each other. </a:t>
            </a:r>
          </a:p>
          <a:p>
            <a:endParaRPr lang="en-US" dirty="0"/>
          </a:p>
          <a:p>
            <a:r>
              <a:rPr lang="en-US" dirty="0" smtClean="0"/>
              <a:t>GPR uses yet another representation, one giving the joint distribution of selected Y points on the function. We have arbitrarily chosen to show this joint distribution at two pairs of Y values, one for the Y values at X=2 and X=9, and the other for Y values at X=4 and X=7. </a:t>
            </a:r>
          </a:p>
          <a:p>
            <a:endParaRPr lang="en-US" dirty="0"/>
          </a:p>
          <a:p>
            <a:r>
              <a:rPr lang="en-US" dirty="0" smtClean="0"/>
              <a:t>(The technical treatises on GPR prove that not only this distribution, but all joint distributions of Y values (for N X values) are Gaussian, with some mean and covariance structure.) </a:t>
            </a:r>
            <a:endParaRPr lang="en-US" dirty="0"/>
          </a:p>
        </p:txBody>
      </p:sp>
    </p:spTree>
    <p:extLst>
      <p:ext uri="{BB962C8B-B14F-4D97-AF65-F5344CB8AC3E}">
        <p14:creationId xmlns:p14="http://schemas.microsoft.com/office/powerpoint/2010/main" val="205681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5784"/>
            <a:ext cx="8229600" cy="5790380"/>
          </a:xfrm>
        </p:spPr>
        <p:txBody>
          <a:bodyPr>
            <a:normAutofit fontScale="85000" lnSpcReduction="20000"/>
          </a:bodyPr>
          <a:lstStyle/>
          <a:p>
            <a:r>
              <a:rPr lang="en-US" dirty="0"/>
              <a:t>T</a:t>
            </a:r>
            <a:r>
              <a:rPr lang="en-US" dirty="0" smtClean="0"/>
              <a:t>he </a:t>
            </a:r>
            <a:r>
              <a:rPr lang="en-US" dirty="0" smtClean="0"/>
              <a:t>third column shows these </a:t>
            </a:r>
            <a:r>
              <a:rPr lang="en-US" dirty="0" smtClean="0"/>
              <a:t>two joint distributions, one for Y at X=2 and Y at X=9, and the other for Y at X=4 and Y at X = 7. We have placed the larger Y value on the vertical axis. Again imagine that probability density rises from the figure, and darker shading depicts higher probability.</a:t>
            </a:r>
          </a:p>
          <a:p>
            <a:endParaRPr lang="en-US" dirty="0" smtClean="0"/>
          </a:p>
          <a:p>
            <a:r>
              <a:rPr lang="en-US" dirty="0" smtClean="0"/>
              <a:t>These are ‘predictive’ distributions. </a:t>
            </a:r>
            <a:r>
              <a:rPr lang="en-US" dirty="0" smtClean="0"/>
              <a:t>For each pair of Y points, the </a:t>
            </a:r>
            <a:r>
              <a:rPr lang="en-US" dirty="0" smtClean="0"/>
              <a:t>top panel gives what two Y values are expected based on the </a:t>
            </a:r>
            <a:r>
              <a:rPr lang="en-US" dirty="0" smtClean="0"/>
              <a:t>prior, below is the same for the posterior. </a:t>
            </a:r>
            <a:endParaRPr lang="en-US" dirty="0" smtClean="0"/>
          </a:p>
          <a:p>
            <a:endParaRPr lang="en-US" dirty="0"/>
          </a:p>
          <a:p>
            <a:r>
              <a:rPr lang="en-US" dirty="0" smtClean="0"/>
              <a:t>This representation will not be familiar to viewers of this lecture, so some detailed explanation will aid understanding. </a:t>
            </a:r>
          </a:p>
        </p:txBody>
      </p:sp>
    </p:spTree>
    <p:extLst>
      <p:ext uri="{BB962C8B-B14F-4D97-AF65-F5344CB8AC3E}">
        <p14:creationId xmlns:p14="http://schemas.microsoft.com/office/powerpoint/2010/main" val="373112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382"/>
            <a:ext cx="8229600" cy="5775781"/>
          </a:xfrm>
        </p:spPr>
        <p:txBody>
          <a:bodyPr>
            <a:normAutofit fontScale="70000" lnSpcReduction="20000"/>
          </a:bodyPr>
          <a:lstStyle/>
          <a:p>
            <a:r>
              <a:rPr lang="en-US" dirty="0" smtClean="0"/>
              <a:t>The vertical lines in the second column show the Y distributions at each of the four X values. The mean values at these points, 2, 4, 7, and 9 for the prior, and 1.5, 3.5, 6.5, and 8.5 for the posterior, must exactly match the center of the corresponding ellipse in the third column. E.g. 2,9 has a posterior ellipse center at 1.5,8.5. </a:t>
            </a:r>
          </a:p>
          <a:p>
            <a:endParaRPr lang="en-US" dirty="0" smtClean="0"/>
          </a:p>
          <a:p>
            <a:r>
              <a:rPr lang="en-US" dirty="0" smtClean="0"/>
              <a:t>But note that the distributions at various X values in the second column are not independent: The Y values are constrained to lie on a line of slope 1.0. Thus a high value for one Y must go with a high value for other Y’s, and low values must also go together. This is seen in the third column as distributions lying along a diagonal with slope 1. Without observation noise this would be a </a:t>
            </a:r>
            <a:r>
              <a:rPr lang="en-US" dirty="0" err="1" smtClean="0"/>
              <a:t>uni</a:t>
            </a:r>
            <a:r>
              <a:rPr lang="en-US" dirty="0" smtClean="0"/>
              <a:t>-dimensional distribution along the diagonal. However the two Y values have independent Gaussian noise added to them; this noise reduces the correlation and is seen as a spread of probability orthogonal to the diagonal, thereby producing an ellipse. Thus variation along the major diagonal reflects the uncertainty about </a:t>
            </a:r>
            <a:r>
              <a:rPr lang="en-US" i="1" dirty="0" smtClean="0"/>
              <a:t>b</a:t>
            </a:r>
            <a:r>
              <a:rPr lang="en-US" dirty="0" smtClean="0"/>
              <a:t>. Variation orthogonally represents observation noise.</a:t>
            </a:r>
            <a:endParaRPr lang="en-US" dirty="0"/>
          </a:p>
        </p:txBody>
      </p:sp>
    </p:spTree>
    <p:extLst>
      <p:ext uri="{BB962C8B-B14F-4D97-AF65-F5344CB8AC3E}">
        <p14:creationId xmlns:p14="http://schemas.microsoft.com/office/powerpoint/2010/main" val="395288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810"/>
            <a:ext cx="8229600" cy="5846354"/>
          </a:xfrm>
        </p:spPr>
        <p:txBody>
          <a:bodyPr>
            <a:normAutofit fontScale="70000" lnSpcReduction="20000"/>
          </a:bodyPr>
          <a:lstStyle/>
          <a:p>
            <a:r>
              <a:rPr lang="en-US" dirty="0" smtClean="0"/>
              <a:t>Each of the </a:t>
            </a:r>
            <a:r>
              <a:rPr lang="en-US" dirty="0" smtClean="0"/>
              <a:t>ellipses in the third column depict the joint Gaussian distribution of Y at two chosen X values. These distributions are not equivalent to the parameter space and function space </a:t>
            </a:r>
            <a:r>
              <a:rPr lang="en-US" dirty="0" smtClean="0"/>
              <a:t>representations, because they only specify the relation between two X,Y points, for two different sets of points. </a:t>
            </a:r>
          </a:p>
          <a:p>
            <a:endParaRPr lang="en-US" dirty="0"/>
          </a:p>
          <a:p>
            <a:r>
              <a:rPr lang="en-US" dirty="0" smtClean="0"/>
              <a:t>However </a:t>
            </a:r>
            <a:r>
              <a:rPr lang="en-US" dirty="0" smtClean="0"/>
              <a:t>when we add the fact that the same shaped distribution applies for any two Y values, with a center at </a:t>
            </a:r>
            <a:r>
              <a:rPr lang="en-US" dirty="0" smtClean="0"/>
              <a:t>X1</a:t>
            </a:r>
            <a:r>
              <a:rPr lang="en-US" dirty="0" smtClean="0"/>
              <a:t>-1/2 and </a:t>
            </a:r>
            <a:r>
              <a:rPr lang="en-US" dirty="0" smtClean="0"/>
              <a:t>X2</a:t>
            </a:r>
            <a:r>
              <a:rPr lang="en-US" dirty="0" smtClean="0"/>
              <a:t>-1/2, then all three representations become equivalent. </a:t>
            </a:r>
          </a:p>
          <a:p>
            <a:endParaRPr lang="en-US" dirty="0"/>
          </a:p>
          <a:p>
            <a:r>
              <a:rPr lang="en-US" dirty="0" smtClean="0"/>
              <a:t>Choosing a random point </a:t>
            </a:r>
            <a:r>
              <a:rPr lang="en-US" dirty="0" smtClean="0"/>
              <a:t>from one of the GPR </a:t>
            </a:r>
            <a:r>
              <a:rPr lang="en-US" dirty="0" smtClean="0"/>
              <a:t>distribution(s) in the right column is equivalent to choosing a random point from the </a:t>
            </a:r>
            <a:r>
              <a:rPr lang="en-US" i="1" dirty="0" smtClean="0"/>
              <a:t>b</a:t>
            </a:r>
            <a:r>
              <a:rPr lang="en-US" dirty="0" smtClean="0"/>
              <a:t> distribution in column 1, using that intercept to predict mean Y values at the specified X values, and then adding independent samples of Gaussian noise to those two points. </a:t>
            </a:r>
            <a:r>
              <a:rPr lang="en-US" dirty="0" smtClean="0"/>
              <a:t>It is also equivalent to choosing random points from the distributions in column 2, at the specified X val</a:t>
            </a:r>
            <a:r>
              <a:rPr lang="en-US" dirty="0" smtClean="0"/>
              <a:t>ues (a pair of vertical lines).</a:t>
            </a:r>
            <a:endParaRPr lang="en-US" dirty="0"/>
          </a:p>
        </p:txBody>
      </p:sp>
    </p:spTree>
    <p:extLst>
      <p:ext uri="{BB962C8B-B14F-4D97-AF65-F5344CB8AC3E}">
        <p14:creationId xmlns:p14="http://schemas.microsoft.com/office/powerpoint/2010/main" val="3117716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934"/>
            <a:ext cx="8229600" cy="5920230"/>
          </a:xfrm>
        </p:spPr>
        <p:txBody>
          <a:bodyPr>
            <a:normAutofit fontScale="92500" lnSpcReduction="20000"/>
          </a:bodyPr>
          <a:lstStyle/>
          <a:p>
            <a:r>
              <a:rPr lang="en-US" dirty="0" smtClean="0"/>
              <a:t>The third column depicts the actual joint distribution. There is no room on the figure to give more columns so the next figure gives what would have been the fourth, fifth and sixth columns. These give the mean and covariance matrices corresponding to ellipses in the third column in the previous figure. The first for the pair of points---, the second for the pair of points ---, and the third for all four points (not represented in the prior figure because the ellipse would be four dimensional). </a:t>
            </a:r>
          </a:p>
          <a:p>
            <a:endParaRPr lang="en-US" dirty="0" smtClean="0"/>
          </a:p>
          <a:p>
            <a:r>
              <a:rPr lang="en-US" dirty="0" smtClean="0"/>
              <a:t>These matrices are the usual way that GPR is represented.</a:t>
            </a:r>
            <a:endParaRPr lang="en-US" dirty="0"/>
          </a:p>
        </p:txBody>
      </p:sp>
    </p:spTree>
    <p:extLst>
      <p:ext uri="{BB962C8B-B14F-4D97-AF65-F5344CB8AC3E}">
        <p14:creationId xmlns:p14="http://schemas.microsoft.com/office/powerpoint/2010/main" val="355366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3618"/>
            <a:ext cx="8229600" cy="5792545"/>
          </a:xfrm>
        </p:spPr>
        <p:txBody>
          <a:bodyPr>
            <a:normAutofit/>
          </a:bodyPr>
          <a:lstStyle/>
          <a:p>
            <a:r>
              <a:rPr lang="en-US" dirty="0" smtClean="0"/>
              <a:t>In this example the shape of the GPR distribution happens to be identical, save for the center, at every pair of points. This is not a general result, and in most cases the center and shape of the distribution will change for each different pair of points selected. (See the next example in which the slope rather than the intercept varies.) Nonetheless, knowing the distributions for each pair of points does provide a compete and equivalent description to the Bayesian regression. </a:t>
            </a:r>
          </a:p>
        </p:txBody>
      </p:sp>
    </p:spTree>
    <p:extLst>
      <p:ext uri="{BB962C8B-B14F-4D97-AF65-F5344CB8AC3E}">
        <p14:creationId xmlns:p14="http://schemas.microsoft.com/office/powerpoint/2010/main" val="3549976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lnSpcReduction="10000"/>
          </a:bodyPr>
          <a:lstStyle/>
          <a:p>
            <a:r>
              <a:rPr lang="en-US" dirty="0" smtClean="0"/>
              <a:t>The next figure illustrates the same situation for the case with slope, </a:t>
            </a:r>
            <a:r>
              <a:rPr lang="en-US" i="1" dirty="0" smtClean="0"/>
              <a:t>a</a:t>
            </a:r>
            <a:r>
              <a:rPr lang="en-US" dirty="0" smtClean="0"/>
              <a:t>, varying (with intercept, </a:t>
            </a:r>
            <a:r>
              <a:rPr lang="en-US" i="1" dirty="0" smtClean="0"/>
              <a:t>b</a:t>
            </a:r>
            <a:r>
              <a:rPr lang="en-US" dirty="0" smtClean="0"/>
              <a:t>, fixed at 0). For the same observation as in the first example, Y=2 at X=3, the first column shows the prior and posterior distributions for the parameter </a:t>
            </a:r>
            <a:r>
              <a:rPr lang="en-US" i="1" dirty="0" smtClean="0"/>
              <a:t>a</a:t>
            </a:r>
            <a:r>
              <a:rPr lang="en-US" dirty="0" smtClean="0"/>
              <a:t>, and the second column shows the distributions of the functions, which go through the origin and spread out as distance from the origin increases. </a:t>
            </a:r>
            <a:endParaRPr lang="en-US" dirty="0"/>
          </a:p>
        </p:txBody>
      </p:sp>
    </p:spTree>
    <p:extLst>
      <p:ext uri="{BB962C8B-B14F-4D97-AF65-F5344CB8AC3E}">
        <p14:creationId xmlns:p14="http://schemas.microsoft.com/office/powerpoint/2010/main" val="282113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We often wish to describe data by a function.</a:t>
            </a:r>
          </a:p>
          <a:p>
            <a:r>
              <a:rPr lang="en-US" dirty="0"/>
              <a:t>One-dimensional example: </a:t>
            </a:r>
          </a:p>
          <a:p>
            <a:pPr lvl="1"/>
            <a:r>
              <a:rPr lang="en-US" dirty="0"/>
              <a:t>Forgetting as function of delay from study to test</a:t>
            </a:r>
          </a:p>
          <a:p>
            <a:r>
              <a:rPr lang="en-US" dirty="0" smtClean="0"/>
              <a:t>Multi-dimensional example:</a:t>
            </a:r>
          </a:p>
          <a:p>
            <a:pPr lvl="1"/>
            <a:r>
              <a:rPr lang="en-US" dirty="0" smtClean="0"/>
              <a:t>A hand movement trajectory varies in time and in several spatial dimensions</a:t>
            </a:r>
          </a:p>
        </p:txBody>
      </p:sp>
    </p:spTree>
    <p:extLst>
      <p:ext uri="{BB962C8B-B14F-4D97-AF65-F5344CB8AC3E}">
        <p14:creationId xmlns:p14="http://schemas.microsoft.com/office/powerpoint/2010/main" val="189806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1332"/>
            <a:ext cx="8229600" cy="5824831"/>
          </a:xfrm>
        </p:spPr>
        <p:txBody>
          <a:bodyPr>
            <a:normAutofit fontScale="92500"/>
          </a:bodyPr>
          <a:lstStyle/>
          <a:p>
            <a:r>
              <a:rPr lang="en-US" dirty="0" smtClean="0"/>
              <a:t>The third column gives the joint GPR distributions for the two pairs of Y points, for X=(2,9) and X=(4,7). The distributions have different shapes (as well as different centers), in large part because variance increases with distance from the origin.</a:t>
            </a:r>
          </a:p>
          <a:p>
            <a:endParaRPr lang="en-US" dirty="0"/>
          </a:p>
          <a:p>
            <a:r>
              <a:rPr lang="en-US" dirty="0" smtClean="0"/>
              <a:t>The final example is linear regression with both </a:t>
            </a:r>
            <a:r>
              <a:rPr lang="en-US" i="1" dirty="0" smtClean="0"/>
              <a:t>a</a:t>
            </a:r>
            <a:r>
              <a:rPr lang="en-US" dirty="0" smtClean="0"/>
              <a:t> and </a:t>
            </a:r>
            <a:r>
              <a:rPr lang="en-US" i="1" dirty="0" smtClean="0"/>
              <a:t>b</a:t>
            </a:r>
            <a:r>
              <a:rPr lang="en-US" dirty="0" smtClean="0"/>
              <a:t> as variables. In this case, one observation is not very informative, so we add another row to the figure, showing the posterior distributions when there is a second observation at (1,1).</a:t>
            </a:r>
            <a:endParaRPr lang="en-US" dirty="0"/>
          </a:p>
        </p:txBody>
      </p:sp>
    </p:spTree>
    <p:extLst>
      <p:ext uri="{BB962C8B-B14F-4D97-AF65-F5344CB8AC3E}">
        <p14:creationId xmlns:p14="http://schemas.microsoft.com/office/powerpoint/2010/main" val="550248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1998"/>
            <a:ext cx="8229600" cy="5674165"/>
          </a:xfrm>
        </p:spPr>
        <p:txBody>
          <a:bodyPr/>
          <a:lstStyle/>
          <a:p>
            <a:r>
              <a:rPr lang="en-US" dirty="0" smtClean="0"/>
              <a:t>Finish discussion of </a:t>
            </a:r>
            <a:r>
              <a:rPr lang="en-US" dirty="0" err="1" smtClean="0"/>
              <a:t>a,b</a:t>
            </a:r>
            <a:endParaRPr lang="en-US" dirty="0"/>
          </a:p>
        </p:txBody>
      </p:sp>
    </p:spTree>
    <p:extLst>
      <p:ext uri="{BB962C8B-B14F-4D97-AF65-F5344CB8AC3E}">
        <p14:creationId xmlns:p14="http://schemas.microsoft.com/office/powerpoint/2010/main" val="366184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3588"/>
            <a:ext cx="8475588" cy="5892575"/>
          </a:xfrm>
        </p:spPr>
        <p:txBody>
          <a:bodyPr>
            <a:normAutofit fontScale="92500"/>
          </a:bodyPr>
          <a:lstStyle/>
          <a:p>
            <a:r>
              <a:rPr lang="en-US" dirty="0" smtClean="0"/>
              <a:t>Our example was very simple: The parameterized functions were linear. One can think of linear regression as a sum of ‘weights’ (the two parameters) times two fixed ‘basis’ functions (a constant ‘1’ and y=x), plus added noise. </a:t>
            </a:r>
          </a:p>
          <a:p>
            <a:r>
              <a:rPr lang="en-US" dirty="0" smtClean="0"/>
              <a:t>Nothing critical changes if we say Y equals a sum of N weights times N fully specified but arbitrarily shaped basis functions, plus noise. In GPR data space we still have a dual representation fully defined by a mean and covariance function defined for pairs of Y points. </a:t>
            </a:r>
          </a:p>
          <a:p>
            <a:endParaRPr lang="en-US" dirty="0"/>
          </a:p>
        </p:txBody>
      </p:sp>
    </p:spTree>
    <p:extLst>
      <p:ext uri="{BB962C8B-B14F-4D97-AF65-F5344CB8AC3E}">
        <p14:creationId xmlns:p14="http://schemas.microsoft.com/office/powerpoint/2010/main" val="2613151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810"/>
            <a:ext cx="8229600" cy="5846354"/>
          </a:xfrm>
        </p:spPr>
        <p:txBody>
          <a:bodyPr/>
          <a:lstStyle/>
          <a:p>
            <a:r>
              <a:rPr lang="en-US" dirty="0" smtClean="0"/>
              <a:t>Such a regression approach is highly flexible and can be used in many applications, and one might ask what is gained by developing a dual representation in data space.</a:t>
            </a:r>
          </a:p>
          <a:p>
            <a:endParaRPr lang="en-US" dirty="0"/>
          </a:p>
          <a:p>
            <a:r>
              <a:rPr lang="en-US" dirty="0" smtClean="0"/>
              <a:t>There are a number of good answers, some of which will become clear later, but one is the fact that GPR does not require specifying particular functions but rather the relation of points on the desired function to each other.</a:t>
            </a:r>
            <a:endParaRPr lang="en-US" dirty="0"/>
          </a:p>
        </p:txBody>
      </p:sp>
    </p:spTree>
    <p:extLst>
      <p:ext uri="{BB962C8B-B14F-4D97-AF65-F5344CB8AC3E}">
        <p14:creationId xmlns:p14="http://schemas.microsoft.com/office/powerpoint/2010/main" val="1363737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762"/>
            <a:ext cx="8229600" cy="5889402"/>
          </a:xfrm>
        </p:spPr>
        <p:txBody>
          <a:bodyPr>
            <a:normAutofit fontScale="70000" lnSpcReduction="20000"/>
          </a:bodyPr>
          <a:lstStyle/>
          <a:p>
            <a:r>
              <a:rPr lang="en-US" dirty="0" smtClean="0"/>
              <a:t>Instead of specifying parameterized functions, let us start in data space directly, and assume some mean and covariance structure. </a:t>
            </a:r>
          </a:p>
          <a:p>
            <a:endParaRPr lang="en-US" dirty="0"/>
          </a:p>
          <a:p>
            <a:r>
              <a:rPr lang="en-US" dirty="0" smtClean="0"/>
              <a:t>In the usual situation we have N observed data points presumed to lie on some unknown function. Let us assume we do not have prior knowledge that this function is in some simply stated parameterized class. </a:t>
            </a:r>
          </a:p>
          <a:p>
            <a:endParaRPr lang="en-US" dirty="0"/>
          </a:p>
          <a:p>
            <a:r>
              <a:rPr lang="en-US" dirty="0" smtClean="0"/>
              <a:t>It is possible we might have prior knowledge which would allow us to make an educated guess about the mean of the GPR Gaussian(s). E.g. if we know that Y should be monotonically increasing we could incorporate that knowledge in the prior for the means. </a:t>
            </a:r>
          </a:p>
          <a:p>
            <a:endParaRPr lang="en-US" dirty="0"/>
          </a:p>
          <a:p>
            <a:r>
              <a:rPr lang="en-US" dirty="0" smtClean="0"/>
              <a:t>However, in many situations we do not have such prior knowledge, or that knowledge is so weak we are willing to allow </a:t>
            </a:r>
            <a:r>
              <a:rPr lang="en-US" dirty="0"/>
              <a:t>the data points to ‘speak for themselves’. </a:t>
            </a:r>
            <a:r>
              <a:rPr lang="en-US" dirty="0" smtClean="0"/>
              <a:t> In such cases we assume an uninformative prior for the means; for any pair of Y points the prior mean for that Gaussian (i.e. ‘ellipse’) is usually set to zero. </a:t>
            </a:r>
            <a:endParaRPr lang="en-US" dirty="0"/>
          </a:p>
        </p:txBody>
      </p:sp>
    </p:spTree>
    <p:extLst>
      <p:ext uri="{BB962C8B-B14F-4D97-AF65-F5344CB8AC3E}">
        <p14:creationId xmlns:p14="http://schemas.microsoft.com/office/powerpoint/2010/main" val="2321988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810"/>
            <a:ext cx="8229600" cy="5846354"/>
          </a:xfrm>
        </p:spPr>
        <p:txBody>
          <a:bodyPr>
            <a:normAutofit/>
          </a:bodyPr>
          <a:lstStyle/>
          <a:p>
            <a:r>
              <a:rPr lang="en-US" dirty="0" smtClean="0"/>
              <a:t>To use GPR effectively it is however necessary to make assumptions about the covariance or correlation structure. For example, we might want to impose a constraint that when X values are near each other, then the corresponding Y values are near each other. This tends to produce smoothly varying functions. We might go further and assume that this ‘nearness’ constraint falls off exponentially with distance of the X values from each other. </a:t>
            </a:r>
          </a:p>
        </p:txBody>
      </p:sp>
    </p:spTree>
    <p:extLst>
      <p:ext uri="{BB962C8B-B14F-4D97-AF65-F5344CB8AC3E}">
        <p14:creationId xmlns:p14="http://schemas.microsoft.com/office/powerpoint/2010/main" val="3212311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382"/>
            <a:ext cx="8229600" cy="6007782"/>
          </a:xfrm>
        </p:spPr>
        <p:txBody>
          <a:bodyPr>
            <a:normAutofit/>
          </a:bodyPr>
          <a:lstStyle/>
          <a:p>
            <a:r>
              <a:rPr lang="en-US" dirty="0" smtClean="0"/>
              <a:t>These constraints can be specified by setting the covariance of points Y(X1) and Y(X2) to be:</a:t>
            </a:r>
          </a:p>
          <a:p>
            <a:endParaRPr lang="en-US" dirty="0"/>
          </a:p>
          <a:p>
            <a:endParaRPr lang="en-US" dirty="0" smtClean="0"/>
          </a:p>
          <a:p>
            <a:r>
              <a:rPr lang="en-US" dirty="0" smtClean="0"/>
              <a:t>This is called a ‘kernel’. Note that this kernel function is parameterized. For example the parameter – controls how fast the Y values can vary as distance increases. When the observed  Y values for nearby points vary considerably then this parameter will -------- </a:t>
            </a:r>
          </a:p>
          <a:p>
            <a:endParaRPr lang="en-US" dirty="0"/>
          </a:p>
        </p:txBody>
      </p:sp>
    </p:spTree>
    <p:extLst>
      <p:ext uri="{BB962C8B-B14F-4D97-AF65-F5344CB8AC3E}">
        <p14:creationId xmlns:p14="http://schemas.microsoft.com/office/powerpoint/2010/main" val="323548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810"/>
            <a:ext cx="8229600" cy="5846354"/>
          </a:xfrm>
        </p:spPr>
        <p:txBody>
          <a:bodyPr>
            <a:normAutofit/>
          </a:bodyPr>
          <a:lstStyle/>
          <a:p>
            <a:r>
              <a:rPr lang="en-US" dirty="0" smtClean="0"/>
              <a:t>In almost any application we are dealing with a finite and limited set of data points, and wish to predict only a finite set of points (perhaps one at a time), making the specification of the GPR model quite feasible. For N data points we would have N(N-1) covariance terms to represent the GPR Gaussian. Typically these would have some parameterized structure, reducing the number of to be estimated quantities.  </a:t>
            </a:r>
            <a:endParaRPr lang="en-US" dirty="0"/>
          </a:p>
        </p:txBody>
      </p:sp>
    </p:spTree>
    <p:extLst>
      <p:ext uri="{BB962C8B-B14F-4D97-AF65-F5344CB8AC3E}">
        <p14:creationId xmlns:p14="http://schemas.microsoft.com/office/powerpoint/2010/main" val="1516781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0570"/>
            <a:ext cx="8229600" cy="5835593"/>
          </a:xfrm>
        </p:spPr>
        <p:txBody>
          <a:bodyPr/>
          <a:lstStyle/>
          <a:p>
            <a:r>
              <a:rPr lang="en-US" dirty="0" smtClean="0"/>
              <a:t>Before going further, it would be wise to illustrate the use of GPR with a simple example. </a:t>
            </a:r>
            <a:r>
              <a:rPr lang="en-US" smtClean="0"/>
              <a:t>???</a:t>
            </a:r>
            <a:endParaRPr lang="en-US" dirty="0"/>
          </a:p>
        </p:txBody>
      </p:sp>
    </p:spTree>
    <p:extLst>
      <p:ext uri="{BB962C8B-B14F-4D97-AF65-F5344CB8AC3E}">
        <p14:creationId xmlns:p14="http://schemas.microsoft.com/office/powerpoint/2010/main" val="568102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286"/>
            <a:ext cx="8229600" cy="5867878"/>
          </a:xfrm>
        </p:spPr>
        <p:txBody>
          <a:bodyPr>
            <a:normAutofit fontScale="92500" lnSpcReduction="10000"/>
          </a:bodyPr>
          <a:lstStyle/>
          <a:p>
            <a:r>
              <a:rPr lang="en-US" dirty="0" smtClean="0"/>
              <a:t>The example we used to explain the connection of Bayesian regression to GPR was as simple as one could make it. Conceptual understanding is increased by considering a few generalizations.</a:t>
            </a:r>
          </a:p>
          <a:p>
            <a:endParaRPr lang="en-US" dirty="0"/>
          </a:p>
          <a:p>
            <a:r>
              <a:rPr lang="en-US" dirty="0" smtClean="0"/>
              <a:t>??Consider first non-linear functions with one parameter. The logic is the same as before: For a given value of the parameter, knowing one point would tell you the values at all others (except for the added noise). However, the center and shape of the column 3 distribution would be different, and would be different for different pairs of points. ??? </a:t>
            </a:r>
            <a:endParaRPr lang="en-US" dirty="0"/>
          </a:p>
        </p:txBody>
      </p:sp>
    </p:spTree>
    <p:extLst>
      <p:ext uri="{BB962C8B-B14F-4D97-AF65-F5344CB8AC3E}">
        <p14:creationId xmlns:p14="http://schemas.microsoft.com/office/powerpoint/2010/main" val="386143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3408"/>
            <a:ext cx="8229600" cy="5902756"/>
          </a:xfrm>
        </p:spPr>
        <p:txBody>
          <a:bodyPr>
            <a:normAutofit fontScale="92500" lnSpcReduction="20000"/>
          </a:bodyPr>
          <a:lstStyle/>
          <a:p>
            <a:r>
              <a:rPr lang="en-US" dirty="0" smtClean="0"/>
              <a:t>Traditionally one characterizes such a relation with a parameterized function class:</a:t>
            </a:r>
          </a:p>
          <a:p>
            <a:pPr lvl="1"/>
            <a:r>
              <a:rPr lang="en-US" dirty="0" smtClean="0"/>
              <a:t>E.g. Forgetting might be characterized by a one parameter exponential function or a two parameter power function. </a:t>
            </a:r>
          </a:p>
          <a:p>
            <a:r>
              <a:rPr lang="en-US" dirty="0" smtClean="0"/>
              <a:t>Gaussian Process Regression (GPR) provides a different way of characterizing functions that does not require committing to a particular function class, but instead to the relation that different points on the function have to each other.</a:t>
            </a:r>
          </a:p>
          <a:p>
            <a:r>
              <a:rPr lang="en-US" dirty="0" smtClean="0"/>
              <a:t>GPR can be used to characterize parameterized functions as a special case, but offers much more flexibility. </a:t>
            </a:r>
            <a:endParaRPr lang="en-US" dirty="0"/>
          </a:p>
        </p:txBody>
      </p:sp>
    </p:spTree>
    <p:extLst>
      <p:ext uri="{BB962C8B-B14F-4D97-AF65-F5344CB8AC3E}">
        <p14:creationId xmlns:p14="http://schemas.microsoft.com/office/powerpoint/2010/main" val="2998648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190"/>
            <a:ext cx="8229600" cy="5953973"/>
          </a:xfrm>
        </p:spPr>
        <p:txBody>
          <a:bodyPr/>
          <a:lstStyle/>
          <a:p>
            <a:r>
              <a:rPr lang="en-US" dirty="0" smtClean="0"/>
              <a:t>Next consider functions defined by more than one parameter. One simple example would be linear regression with both intercept and slope as parameters.</a:t>
            </a:r>
            <a:endParaRPr lang="en-US" dirty="0"/>
          </a:p>
        </p:txBody>
      </p:sp>
    </p:spTree>
    <p:extLst>
      <p:ext uri="{BB962C8B-B14F-4D97-AF65-F5344CB8AC3E}">
        <p14:creationId xmlns:p14="http://schemas.microsoft.com/office/powerpoint/2010/main" val="2773104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1986"/>
            <a:ext cx="8229600" cy="5834178"/>
          </a:xfrm>
        </p:spPr>
        <p:txBody>
          <a:bodyPr>
            <a:normAutofit/>
          </a:bodyPr>
          <a:lstStyle/>
          <a:p>
            <a:r>
              <a:rPr lang="en-US" dirty="0" smtClean="0"/>
              <a:t>Note that GPR is used (usually) when we do not want to commit to a particular parameterized class of functions. Instead we deal with the joint distribution of some finite set of data points whose form is Gaussian, but whose mean and covariance comes not from a parameterized set of assumed functions, </a:t>
            </a:r>
            <a:r>
              <a:rPr lang="en-US" b="1" u="sng" dirty="0" smtClean="0"/>
              <a:t>but instead from an assumed mean and covariance.</a:t>
            </a:r>
            <a:endParaRPr lang="en-US" b="1" u="sng" dirty="0"/>
          </a:p>
        </p:txBody>
      </p:sp>
    </p:spTree>
    <p:extLst>
      <p:ext uri="{BB962C8B-B14F-4D97-AF65-F5344CB8AC3E}">
        <p14:creationId xmlns:p14="http://schemas.microsoft.com/office/powerpoint/2010/main" val="331227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382"/>
            <a:ext cx="8229600" cy="5775781"/>
          </a:xfrm>
        </p:spPr>
        <p:txBody>
          <a:bodyPr>
            <a:normAutofit fontScale="92500" lnSpcReduction="20000"/>
          </a:bodyPr>
          <a:lstStyle/>
          <a:p>
            <a:r>
              <a:rPr lang="en-US" dirty="0" smtClean="0"/>
              <a:t>Given we assume no particular functional form we generally do not know how the mean changes from one x value to the next, so only specify the covariance. For N points this could be given as an N by N matrix of pairwise </a:t>
            </a:r>
            <a:r>
              <a:rPr lang="en-US" dirty="0" err="1" smtClean="0"/>
              <a:t>covariances</a:t>
            </a:r>
            <a:r>
              <a:rPr lang="en-US" dirty="0" smtClean="0"/>
              <a:t>, but that would be silly. Instead some simple parameterized covariance structure is assumed.</a:t>
            </a:r>
          </a:p>
          <a:p>
            <a:endParaRPr lang="en-US" dirty="0"/>
          </a:p>
          <a:p>
            <a:r>
              <a:rPr lang="en-US" dirty="0" smtClean="0"/>
              <a:t>An example is an exponential distance covariance by which points </a:t>
            </a:r>
            <a:r>
              <a:rPr lang="en-US" dirty="0" err="1" smtClean="0"/>
              <a:t>covary</a:t>
            </a:r>
            <a:r>
              <a:rPr lang="en-US" dirty="0" smtClean="0"/>
              <a:t> highly when close and less so as a function of distance along the X axis. There might be two or three parameters of this assumed covariance structure and such parameters are usually termed </a:t>
            </a:r>
            <a:r>
              <a:rPr lang="en-US" dirty="0" err="1" smtClean="0"/>
              <a:t>hyperparameters</a:t>
            </a:r>
            <a:r>
              <a:rPr lang="en-US" dirty="0" smtClean="0"/>
              <a:t>.</a:t>
            </a:r>
            <a:endParaRPr lang="en-US" dirty="0"/>
          </a:p>
        </p:txBody>
      </p:sp>
    </p:spTree>
    <p:extLst>
      <p:ext uri="{BB962C8B-B14F-4D97-AF65-F5344CB8AC3E}">
        <p14:creationId xmlns:p14="http://schemas.microsoft.com/office/powerpoint/2010/main" val="460475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5784"/>
            <a:ext cx="8229600" cy="5790380"/>
          </a:xfrm>
        </p:spPr>
        <p:txBody>
          <a:bodyPr>
            <a:normAutofit lnSpcReduction="10000"/>
          </a:bodyPr>
          <a:lstStyle/>
          <a:p>
            <a:r>
              <a:rPr lang="en-US" dirty="0" smtClean="0"/>
              <a:t>The assumed covariance structure is termed the ‘kernel’.</a:t>
            </a:r>
          </a:p>
          <a:p>
            <a:r>
              <a:rPr lang="en-US" dirty="0" smtClean="0"/>
              <a:t>Note that we do not know the implicitly defined class of functions that could give rise to the class of data Gaussians defined by the (parameterized) kernel. In fact there will generally be an infinite set of such functions consistent with some kernel. This is not a problem, but rather seen as a merit of the GPR approach: We use GPR when we do not know how to characterize the functions explicitly.</a:t>
            </a:r>
          </a:p>
        </p:txBody>
      </p:sp>
    </p:spTree>
    <p:extLst>
      <p:ext uri="{BB962C8B-B14F-4D97-AF65-F5344CB8AC3E}">
        <p14:creationId xmlns:p14="http://schemas.microsoft.com/office/powerpoint/2010/main" val="2180350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192"/>
            <a:ext cx="8229600" cy="5950972"/>
          </a:xfrm>
        </p:spPr>
        <p:txBody>
          <a:bodyPr>
            <a:normAutofit/>
          </a:bodyPr>
          <a:lstStyle/>
          <a:p>
            <a:r>
              <a:rPr lang="en-US" dirty="0" smtClean="0"/>
              <a:t>Once we define a covariance kernel, we can apply Bayes Theorem directly in the data space, producing both a posterior joint distribution for the data points, and joint distribution for the </a:t>
            </a:r>
            <a:r>
              <a:rPr lang="en-US" dirty="0" err="1" smtClean="0"/>
              <a:t>hyperparameters</a:t>
            </a:r>
            <a:r>
              <a:rPr lang="en-US" dirty="0" smtClean="0"/>
              <a:t>. Doing this requires a bit of matrix algebra. </a:t>
            </a:r>
          </a:p>
          <a:p>
            <a:endParaRPr lang="en-US" dirty="0"/>
          </a:p>
        </p:txBody>
      </p:sp>
    </p:spTree>
    <p:extLst>
      <p:ext uri="{BB962C8B-B14F-4D97-AF65-F5344CB8AC3E}">
        <p14:creationId xmlns:p14="http://schemas.microsoft.com/office/powerpoint/2010/main" val="2238721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8750"/>
            <a:ext cx="8229600" cy="5967413"/>
          </a:xfrm>
        </p:spPr>
        <p:txBody>
          <a:bodyPr>
            <a:normAutofit fontScale="85000" lnSpcReduction="10000"/>
          </a:bodyPr>
          <a:lstStyle/>
          <a:p>
            <a:r>
              <a:rPr lang="en-US" dirty="0"/>
              <a:t>In our simple regression example, we can write the covariance and mean as:</a:t>
            </a:r>
          </a:p>
          <a:p>
            <a:endParaRPr lang="en-US" dirty="0" smtClean="0"/>
          </a:p>
          <a:p>
            <a:endParaRPr lang="en-US" dirty="0"/>
          </a:p>
          <a:p>
            <a:r>
              <a:rPr lang="en-US" dirty="0" smtClean="0"/>
              <a:t>In this case we of course see </a:t>
            </a:r>
            <a:r>
              <a:rPr lang="en-US" i="1" u="sng" dirty="0" smtClean="0"/>
              <a:t>b</a:t>
            </a:r>
            <a:r>
              <a:rPr lang="en-US" dirty="0" smtClean="0"/>
              <a:t> in the expression since b is the only unknown parameter in the regression. </a:t>
            </a:r>
          </a:p>
          <a:p>
            <a:endParaRPr lang="en-US" dirty="0"/>
          </a:p>
          <a:p>
            <a:r>
              <a:rPr lang="en-US" dirty="0" smtClean="0"/>
              <a:t>Suppose we did not start with regression, but simply operated in data space and for some (unknown) reason assumed both the prior for </a:t>
            </a:r>
            <a:r>
              <a:rPr lang="en-US" i="1" u="sng" dirty="0" smtClean="0"/>
              <a:t>b</a:t>
            </a:r>
            <a:r>
              <a:rPr lang="en-US" dirty="0" smtClean="0"/>
              <a:t> and this mean and covariance as a function of </a:t>
            </a:r>
            <a:r>
              <a:rPr lang="en-US" i="1" u="sng" dirty="0" smtClean="0"/>
              <a:t>b</a:t>
            </a:r>
            <a:r>
              <a:rPr lang="en-US" dirty="0" smtClean="0"/>
              <a:t>. If so, then nothing would change, and the </a:t>
            </a:r>
            <a:r>
              <a:rPr lang="en-US" dirty="0" err="1" smtClean="0"/>
              <a:t>hyperparameter</a:t>
            </a:r>
            <a:r>
              <a:rPr lang="en-US" dirty="0" smtClean="0"/>
              <a:t> (as we now call it) has the same prior and posterior as we had in the simple regression.</a:t>
            </a:r>
            <a:endParaRPr lang="en-US" dirty="0"/>
          </a:p>
        </p:txBody>
      </p:sp>
    </p:spTree>
    <p:extLst>
      <p:ext uri="{BB962C8B-B14F-4D97-AF65-F5344CB8AC3E}">
        <p14:creationId xmlns:p14="http://schemas.microsoft.com/office/powerpoint/2010/main" val="3393764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418"/>
            <a:ext cx="8229600" cy="5882746"/>
          </a:xfrm>
        </p:spPr>
        <p:txBody>
          <a:bodyPr>
            <a:normAutofit/>
          </a:bodyPr>
          <a:lstStyle/>
          <a:p>
            <a:r>
              <a:rPr lang="en-US" dirty="0" smtClean="0"/>
              <a:t>This shows the main point: We can operate solely in data space and assume a covariance (and mean) kernel. We can also assume a prior for either the data point Gaussian or for  the </a:t>
            </a:r>
            <a:r>
              <a:rPr lang="en-US" dirty="0" err="1" smtClean="0"/>
              <a:t>hyperparameters</a:t>
            </a:r>
            <a:r>
              <a:rPr lang="en-US" dirty="0" smtClean="0"/>
              <a:t> (these are duals of each other; given the kernel one implies the other). Given some data we then apply Bayesian analysis as usual and produce either a posterior data Gaussian or a posterior for the </a:t>
            </a:r>
            <a:r>
              <a:rPr lang="en-US" dirty="0" err="1" smtClean="0"/>
              <a:t>hyperparameters</a:t>
            </a:r>
            <a:r>
              <a:rPr lang="en-US" dirty="0" smtClean="0"/>
              <a:t> (these are duals of each other, again). </a:t>
            </a:r>
            <a:endParaRPr lang="en-US" dirty="0"/>
          </a:p>
        </p:txBody>
      </p:sp>
    </p:spTree>
    <p:extLst>
      <p:ext uri="{BB962C8B-B14F-4D97-AF65-F5344CB8AC3E}">
        <p14:creationId xmlns:p14="http://schemas.microsoft.com/office/powerpoint/2010/main" val="1559574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3588"/>
            <a:ext cx="8229600" cy="5892575"/>
          </a:xfrm>
        </p:spPr>
        <p:txBody>
          <a:bodyPr/>
          <a:lstStyle/>
          <a:p>
            <a:r>
              <a:rPr lang="en-US" dirty="0" smtClean="0"/>
              <a:t>Suppose we operate solely in data space, the usual GPR approach. We now see that the analysis depends completely on the assumed kernel. So far we have mentioned just two, one corresponding to our simple linear regression and one based on exponential distance (we will say more about this in a moment). </a:t>
            </a:r>
            <a:endParaRPr lang="en-US" dirty="0"/>
          </a:p>
        </p:txBody>
      </p:sp>
    </p:spTree>
    <p:extLst>
      <p:ext uri="{BB962C8B-B14F-4D97-AF65-F5344CB8AC3E}">
        <p14:creationId xmlns:p14="http://schemas.microsoft.com/office/powerpoint/2010/main" val="4145597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418"/>
            <a:ext cx="8229600" cy="5882746"/>
          </a:xfrm>
        </p:spPr>
        <p:txBody>
          <a:bodyPr/>
          <a:lstStyle/>
          <a:p>
            <a:r>
              <a:rPr lang="en-US" dirty="0"/>
              <a:t>Many kernels have been identified (with different properties </a:t>
            </a:r>
            <a:r>
              <a:rPr lang="en-US" dirty="0" smtClean="0"/>
              <a:t>that are useful for </a:t>
            </a:r>
            <a:r>
              <a:rPr lang="en-US" dirty="0"/>
              <a:t>different settings), such as:</a:t>
            </a:r>
          </a:p>
          <a:p>
            <a:endParaRPr lang="en-US" dirty="0"/>
          </a:p>
        </p:txBody>
      </p:sp>
    </p:spTree>
    <p:extLst>
      <p:ext uri="{BB962C8B-B14F-4D97-AF65-F5344CB8AC3E}">
        <p14:creationId xmlns:p14="http://schemas.microsoft.com/office/powerpoint/2010/main" val="1615357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192"/>
            <a:ext cx="8229600" cy="5950972"/>
          </a:xfrm>
        </p:spPr>
        <p:txBody>
          <a:bodyPr/>
          <a:lstStyle/>
          <a:p>
            <a:r>
              <a:rPr lang="en-US" dirty="0" smtClean="0"/>
              <a:t>A real world example: A few years ago, Dan Little and I decided to investigate how people (scientists) formed guesses about the form of causal relation that underlies 2D noisy data.</a:t>
            </a:r>
          </a:p>
          <a:p>
            <a:endParaRPr lang="en-US" dirty="0"/>
          </a:p>
        </p:txBody>
      </p:sp>
    </p:spTree>
    <p:extLst>
      <p:ext uri="{BB962C8B-B14F-4D97-AF65-F5344CB8AC3E}">
        <p14:creationId xmlns:p14="http://schemas.microsoft.com/office/powerpoint/2010/main" val="366601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8188"/>
            <a:ext cx="8229600" cy="5877976"/>
          </a:xfrm>
        </p:spPr>
        <p:txBody>
          <a:bodyPr>
            <a:normAutofit lnSpcReduction="10000"/>
          </a:bodyPr>
          <a:lstStyle/>
          <a:p>
            <a:r>
              <a:rPr lang="en-US" dirty="0" smtClean="0"/>
              <a:t>GPR offers powerful tools, and there are programs to apply it and an excellent book (both freely downloadable) by Rasmussen and Williams (</a:t>
            </a:r>
            <a:r>
              <a:rPr lang="en-US" dirty="0"/>
              <a:t>Gaussian Processes for Machine Learning, the MIT Press, 2006</a:t>
            </a:r>
            <a:r>
              <a:rPr lang="en-US" dirty="0" smtClean="0"/>
              <a:t>, ISBN 026218253X).</a:t>
            </a:r>
          </a:p>
          <a:p>
            <a:endParaRPr lang="en-US" dirty="0"/>
          </a:p>
          <a:p>
            <a:r>
              <a:rPr lang="en-US" dirty="0" smtClean="0"/>
              <a:t>However, most psychologists (and others) find it hard to understand conceptually what the approach does: The various articles, texts, and lectures inhibit understanding by ‘explaining’ the method  with matrix algebra.</a:t>
            </a:r>
            <a:endParaRPr lang="en-US" dirty="0"/>
          </a:p>
        </p:txBody>
      </p:sp>
    </p:spTree>
    <p:extLst>
      <p:ext uri="{BB962C8B-B14F-4D97-AF65-F5344CB8AC3E}">
        <p14:creationId xmlns:p14="http://schemas.microsoft.com/office/powerpoint/2010/main" val="289745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Content Placeholder 6" descr="Function 1 Screenshot.bmp"/>
          <p:cNvPicPr>
            <a:picLocks noGrp="1" noChangeAspect="1"/>
          </p:cNvPicPr>
          <p:nvPr>
            <p:ph idx="4294967295"/>
          </p:nvPr>
        </p:nvPicPr>
        <p:blipFill>
          <a:blip r:embed="rId3" cstate="print"/>
          <a:srcRect/>
          <a:stretch>
            <a:fillRect/>
          </a:stretch>
        </p:blipFill>
        <p:spPr>
          <a:xfrm>
            <a:off x="228600" y="228600"/>
            <a:ext cx="3246438" cy="2552700"/>
          </a:xfrm>
          <a:ln>
            <a:solidFill>
              <a:schemeClr val="tx1"/>
            </a:solidFill>
          </a:ln>
        </p:spPr>
      </p:pic>
      <p:pic>
        <p:nvPicPr>
          <p:cNvPr id="14339" name="Picture 8" descr="Function 1 Response Column.bmp"/>
          <p:cNvPicPr>
            <a:picLocks noChangeAspect="1"/>
          </p:cNvPicPr>
          <p:nvPr/>
        </p:nvPicPr>
        <p:blipFill>
          <a:blip r:embed="rId4" cstate="print"/>
          <a:srcRect/>
          <a:stretch>
            <a:fillRect/>
          </a:stretch>
        </p:blipFill>
        <p:spPr bwMode="auto">
          <a:xfrm>
            <a:off x="2819400" y="2286000"/>
            <a:ext cx="3246438" cy="2595563"/>
          </a:xfrm>
          <a:prstGeom prst="rect">
            <a:avLst/>
          </a:prstGeom>
          <a:noFill/>
          <a:ln w="9525">
            <a:solidFill>
              <a:schemeClr val="tx1"/>
            </a:solidFill>
            <a:miter lim="800000"/>
            <a:headEnd/>
            <a:tailEnd/>
          </a:ln>
        </p:spPr>
      </p:pic>
      <p:pic>
        <p:nvPicPr>
          <p:cNvPr id="14340" name="Picture 7" descr="Function 1 Final Response.bmp"/>
          <p:cNvPicPr>
            <a:picLocks noChangeAspect="1"/>
          </p:cNvPicPr>
          <p:nvPr/>
        </p:nvPicPr>
        <p:blipFill>
          <a:blip r:embed="rId5" cstate="print"/>
          <a:srcRect/>
          <a:stretch>
            <a:fillRect/>
          </a:stretch>
        </p:blipFill>
        <p:spPr bwMode="auto">
          <a:xfrm>
            <a:off x="5334000" y="4038600"/>
            <a:ext cx="3246438" cy="2552700"/>
          </a:xfrm>
          <a:prstGeom prst="rect">
            <a:avLst/>
          </a:prstGeom>
          <a:noFill/>
          <a:ln w="9525">
            <a:solidFill>
              <a:schemeClr val="tx1"/>
            </a:solidFill>
            <a:miter lim="800000"/>
            <a:headEnd/>
            <a:tailEnd/>
          </a:ln>
        </p:spPr>
      </p:pic>
      <p:sp>
        <p:nvSpPr>
          <p:cNvPr id="14341" name="TextBox 4"/>
          <p:cNvSpPr txBox="1">
            <a:spLocks noChangeArrowheads="1"/>
          </p:cNvSpPr>
          <p:nvPr/>
        </p:nvSpPr>
        <p:spPr bwMode="auto">
          <a:xfrm>
            <a:off x="4051870" y="762000"/>
            <a:ext cx="4577215" cy="1384995"/>
          </a:xfrm>
          <a:prstGeom prst="rect">
            <a:avLst/>
          </a:prstGeom>
          <a:noFill/>
          <a:ln w="9525">
            <a:noFill/>
            <a:miter lim="800000"/>
            <a:headEnd/>
            <a:tailEnd/>
          </a:ln>
        </p:spPr>
        <p:txBody>
          <a:bodyPr wrap="none">
            <a:spAutoFit/>
          </a:bodyPr>
          <a:lstStyle/>
          <a:p>
            <a:pPr algn="ctr"/>
            <a:r>
              <a:rPr lang="en-US" sz="2800" dirty="0" smtClean="0">
                <a:latin typeface="Calibri" pitchFamily="34" charset="0"/>
              </a:rPr>
              <a:t>Experiment 1: </a:t>
            </a:r>
          </a:p>
          <a:p>
            <a:pPr algn="ctr"/>
            <a:r>
              <a:rPr lang="en-US" sz="2800" dirty="0" smtClean="0">
                <a:latin typeface="Calibri" pitchFamily="34" charset="0"/>
              </a:rPr>
              <a:t>Participants </a:t>
            </a:r>
            <a:r>
              <a:rPr lang="en-US" sz="2800" dirty="0">
                <a:latin typeface="Calibri" pitchFamily="34" charset="0"/>
              </a:rPr>
              <a:t>responded at</a:t>
            </a:r>
          </a:p>
          <a:p>
            <a:pPr algn="ctr"/>
            <a:r>
              <a:rPr lang="en-US" sz="2800" dirty="0">
                <a:latin typeface="Calibri" pitchFamily="34" charset="0"/>
              </a:rPr>
              <a:t>various locations on the graph</a:t>
            </a:r>
          </a:p>
        </p:txBody>
      </p:sp>
      <p:cxnSp>
        <p:nvCxnSpPr>
          <p:cNvPr id="10" name="Straight Arrow Connector 9"/>
          <p:cNvCxnSpPr/>
          <p:nvPr/>
        </p:nvCxnSpPr>
        <p:spPr>
          <a:xfrm>
            <a:off x="533400" y="3429000"/>
            <a:ext cx="40386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43" name="TextBox 10"/>
          <p:cNvSpPr txBox="1">
            <a:spLocks noChangeArrowheads="1"/>
          </p:cNvSpPr>
          <p:nvPr/>
        </p:nvSpPr>
        <p:spPr bwMode="auto">
          <a:xfrm rot="1943105">
            <a:off x="1879600" y="4937125"/>
            <a:ext cx="614363" cy="368300"/>
          </a:xfrm>
          <a:prstGeom prst="rect">
            <a:avLst/>
          </a:prstGeom>
          <a:noFill/>
          <a:ln w="9525">
            <a:noFill/>
            <a:miter lim="800000"/>
            <a:headEnd/>
            <a:tailEnd/>
          </a:ln>
        </p:spPr>
        <p:txBody>
          <a:bodyPr wrap="none">
            <a:spAutoFit/>
          </a:bodyPr>
          <a:lstStyle/>
          <a:p>
            <a:r>
              <a:rPr lang="en-US">
                <a:latin typeface="Calibri" pitchFamily="34" charset="0"/>
              </a:rPr>
              <a:t>time</a:t>
            </a:r>
          </a:p>
        </p:txBody>
      </p:sp>
      <p:cxnSp>
        <p:nvCxnSpPr>
          <p:cNvPr id="13" name="Straight Arrow Connector 12"/>
          <p:cNvCxnSpPr>
            <a:stCxn id="14345" idx="2"/>
          </p:cNvCxnSpPr>
          <p:nvPr/>
        </p:nvCxnSpPr>
        <p:spPr>
          <a:xfrm rot="16200000" flipH="1">
            <a:off x="7831138" y="4021138"/>
            <a:ext cx="696912" cy="100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45" name="TextBox 15"/>
          <p:cNvSpPr txBox="1">
            <a:spLocks noChangeArrowheads="1"/>
          </p:cNvSpPr>
          <p:nvPr/>
        </p:nvSpPr>
        <p:spPr bwMode="auto">
          <a:xfrm>
            <a:off x="7543800" y="3352800"/>
            <a:ext cx="1171575" cy="369888"/>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Responses</a:t>
            </a:r>
          </a:p>
        </p:txBody>
      </p:sp>
    </p:spTree>
    <p:extLst>
      <p:ext uri="{BB962C8B-B14F-4D97-AF65-F5344CB8AC3E}">
        <p14:creationId xmlns:p14="http://schemas.microsoft.com/office/powerpoint/2010/main" val="39333028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794"/>
            <a:ext cx="8229600" cy="6009369"/>
          </a:xfrm>
        </p:spPr>
        <p:txBody>
          <a:bodyPr/>
          <a:lstStyle/>
          <a:p>
            <a:r>
              <a:rPr lang="en-US" dirty="0" smtClean="0"/>
              <a:t>We assumed that the guesses about functional form could be of two types. One was parameterized functions. We tried low order polynomials (e.g. </a:t>
            </a:r>
          </a:p>
          <a:p>
            <a:pPr marL="0" indent="0">
              <a:buNone/>
            </a:pPr>
            <a:r>
              <a:rPr lang="en-US" dirty="0"/>
              <a:t>	</a:t>
            </a:r>
            <a:r>
              <a:rPr lang="en-US" dirty="0" smtClean="0"/>
              <a:t>		 Y = a + </a:t>
            </a:r>
            <a:r>
              <a:rPr lang="en-US" dirty="0" err="1" smtClean="0"/>
              <a:t>bX</a:t>
            </a:r>
            <a:r>
              <a:rPr lang="en-US" dirty="0" smtClean="0"/>
              <a:t> + cX</a:t>
            </a:r>
            <a:r>
              <a:rPr lang="en-US" baseline="30000" dirty="0" smtClean="0"/>
              <a:t>2</a:t>
            </a:r>
            <a:r>
              <a:rPr lang="en-US" dirty="0" smtClean="0"/>
              <a:t> + dX</a:t>
            </a:r>
            <a:r>
              <a:rPr lang="en-US" baseline="30000" dirty="0" smtClean="0"/>
              <a:t>3</a:t>
            </a:r>
            <a:r>
              <a:rPr lang="en-US" dirty="0" smtClean="0"/>
              <a:t> + eX</a:t>
            </a:r>
            <a:r>
              <a:rPr lang="en-US" baseline="30000" dirty="0" smtClean="0"/>
              <a:t>4</a:t>
            </a:r>
            <a:r>
              <a:rPr lang="en-US" dirty="0" smtClean="0"/>
              <a:t> + z</a:t>
            </a:r>
          </a:p>
          <a:p>
            <a:endParaRPr lang="en-US" dirty="0" smtClean="0"/>
          </a:p>
          <a:p>
            <a:r>
              <a:rPr lang="en-US" dirty="0" smtClean="0"/>
              <a:t>But often people would choose to simply draw smooth curves through the data as in the example below:</a:t>
            </a:r>
            <a:endParaRPr lang="en-US" dirty="0"/>
          </a:p>
        </p:txBody>
      </p:sp>
    </p:spTree>
    <p:extLst>
      <p:ext uri="{BB962C8B-B14F-4D97-AF65-F5344CB8AC3E}">
        <p14:creationId xmlns:p14="http://schemas.microsoft.com/office/powerpoint/2010/main" val="2001044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Similarity-based Functions</a:t>
            </a:r>
            <a:endParaRPr lang="en-US" sz="4800" dirty="0"/>
          </a:p>
        </p:txBody>
      </p:sp>
      <p:pic>
        <p:nvPicPr>
          <p:cNvPr id="358402" name="Picture 2"/>
          <p:cNvPicPr>
            <a:picLocks noGrp="1" noChangeAspect="1" noChangeArrowheads="1"/>
          </p:cNvPicPr>
          <p:nvPr>
            <p:ph idx="1"/>
          </p:nvPr>
        </p:nvPicPr>
        <p:blipFill>
          <a:blip r:embed="rId3" cstate="print"/>
          <a:stretch>
            <a:fillRect/>
          </a:stretch>
        </p:blipFill>
        <p:spPr bwMode="auto">
          <a:xfrm>
            <a:off x="457200" y="1604327"/>
            <a:ext cx="8229600" cy="4517708"/>
          </a:xfrm>
          <a:prstGeom prst="rect">
            <a:avLst/>
          </a:prstGeom>
          <a:noFill/>
          <a:ln w="9525">
            <a:noFill/>
            <a:miter lim="800000"/>
            <a:headEnd/>
            <a:tailEnd/>
          </a:ln>
        </p:spPr>
      </p:pic>
    </p:spTree>
    <p:extLst>
      <p:ext uri="{BB962C8B-B14F-4D97-AF65-F5344CB8AC3E}">
        <p14:creationId xmlns:p14="http://schemas.microsoft.com/office/powerpoint/2010/main" val="9354761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2788"/>
            <a:ext cx="8229600" cy="5863376"/>
          </a:xfrm>
        </p:spPr>
        <p:txBody>
          <a:bodyPr/>
          <a:lstStyle/>
          <a:p>
            <a:r>
              <a:rPr lang="en-US" dirty="0" smtClean="0"/>
              <a:t>To model both these cases we used GPR. The next slides show:</a:t>
            </a:r>
          </a:p>
          <a:p>
            <a:r>
              <a:rPr lang="en-US" dirty="0" smtClean="0"/>
              <a:t> the exponential distance kernel we used for modeling smooth tracking, and….</a:t>
            </a:r>
          </a:p>
          <a:p>
            <a:r>
              <a:rPr lang="en-US" dirty="0" smtClean="0"/>
              <a:t> the polynomial kernel we used to model  parameterized functions. </a:t>
            </a:r>
            <a:endParaRPr lang="en-US" dirty="0"/>
          </a:p>
        </p:txBody>
      </p:sp>
    </p:spTree>
    <p:extLst>
      <p:ext uri="{BB962C8B-B14F-4D97-AF65-F5344CB8AC3E}">
        <p14:creationId xmlns:p14="http://schemas.microsoft.com/office/powerpoint/2010/main" val="2068118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hypotheses</a:t>
            </a:r>
            <a:endParaRPr lang="en-US" dirty="0"/>
          </a:p>
        </p:txBody>
      </p:sp>
      <p:graphicFrame>
        <p:nvGraphicFramePr>
          <p:cNvPr id="89090" name="Object 2"/>
          <p:cNvGraphicFramePr>
            <a:graphicFrameLocks noGrp="1" noChangeAspect="1"/>
          </p:cNvGraphicFramePr>
          <p:nvPr>
            <p:ph idx="1"/>
          </p:nvPr>
        </p:nvGraphicFramePr>
        <p:xfrm>
          <a:off x="670560" y="1828800"/>
          <a:ext cx="8215825" cy="3926681"/>
        </p:xfrm>
        <a:graphic>
          <a:graphicData uri="http://schemas.openxmlformats.org/presentationml/2006/ole">
            <mc:AlternateContent xmlns:mc="http://schemas.openxmlformats.org/markup-compatibility/2006">
              <mc:Choice xmlns:v="urn:schemas-microsoft-com:vml" Requires="v">
                <p:oleObj spid="_x0000_s1056" name="Equation" r:id="rId4" imgW="3454200" imgH="1650960" progId="Equation.3">
                  <p:embed/>
                </p:oleObj>
              </mc:Choice>
              <mc:Fallback>
                <p:oleObj name="Equation" r:id="rId4" imgW="3454200" imgH="1650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 y="1828800"/>
                        <a:ext cx="8215825" cy="39266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ame 3"/>
          <p:cNvSpPr/>
          <p:nvPr/>
        </p:nvSpPr>
        <p:spPr>
          <a:xfrm>
            <a:off x="-8153400" y="-7010400"/>
            <a:ext cx="25298400" cy="19354800"/>
          </a:xfrm>
          <a:prstGeom prst="frame">
            <a:avLst>
              <a:gd name="adj1" fmla="val 46291"/>
            </a:avLst>
          </a:prstGeom>
          <a:solidFill>
            <a:schemeClr val="tx1">
              <a:lumMod val="95000"/>
              <a:lumOff val="5000"/>
              <a:alpha val="5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4913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hypotheses</a:t>
            </a:r>
            <a:endParaRPr lang="en-US" dirty="0"/>
          </a:p>
        </p:txBody>
      </p:sp>
      <p:graphicFrame>
        <p:nvGraphicFramePr>
          <p:cNvPr id="89090" name="Object 2"/>
          <p:cNvGraphicFramePr>
            <a:graphicFrameLocks noGrp="1" noChangeAspect="1"/>
          </p:cNvGraphicFramePr>
          <p:nvPr>
            <p:ph idx="1"/>
          </p:nvPr>
        </p:nvGraphicFramePr>
        <p:xfrm>
          <a:off x="670560" y="1828800"/>
          <a:ext cx="8215825" cy="3926681"/>
        </p:xfrm>
        <a:graphic>
          <a:graphicData uri="http://schemas.openxmlformats.org/presentationml/2006/ole">
            <mc:AlternateContent xmlns:mc="http://schemas.openxmlformats.org/markup-compatibility/2006">
              <mc:Choice xmlns:v="urn:schemas-microsoft-com:vml" Requires="v">
                <p:oleObj spid="_x0000_s2080" name="Equation" r:id="rId4" imgW="3454200" imgH="1650960" progId="Equation.3">
                  <p:embed/>
                </p:oleObj>
              </mc:Choice>
              <mc:Fallback>
                <p:oleObj name="Equation" r:id="rId4" imgW="3454200" imgH="1650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 y="1828800"/>
                        <a:ext cx="8215825" cy="39266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ame 3"/>
          <p:cNvSpPr/>
          <p:nvPr/>
        </p:nvSpPr>
        <p:spPr>
          <a:xfrm>
            <a:off x="-7741920" y="-4572000"/>
            <a:ext cx="24795480" cy="19354800"/>
          </a:xfrm>
          <a:prstGeom prst="frame">
            <a:avLst>
              <a:gd name="adj1" fmla="val 44874"/>
            </a:avLst>
          </a:prstGeom>
          <a:solidFill>
            <a:schemeClr val="tx1">
              <a:lumMod val="95000"/>
              <a:lumOff val="5000"/>
              <a:alpha val="5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298709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1084"/>
            <a:ext cx="8229600" cy="5925080"/>
          </a:xfrm>
        </p:spPr>
        <p:txBody>
          <a:bodyPr/>
          <a:lstStyle/>
          <a:p>
            <a:r>
              <a:rPr lang="en-US" dirty="0" smtClean="0"/>
              <a:t>We applied this ‘mixture’ model both to the displayed noisy data pattern on a trial (showing the Bayesian posterior implied by the model for that data), and to the data produced by the observer (showing the posterior for the observer’s guessed function). </a:t>
            </a:r>
            <a:endParaRPr lang="en-US" dirty="0"/>
          </a:p>
        </p:txBody>
      </p:sp>
    </p:spTree>
    <p:extLst>
      <p:ext uri="{BB962C8B-B14F-4D97-AF65-F5344CB8AC3E}">
        <p14:creationId xmlns:p14="http://schemas.microsoft.com/office/powerpoint/2010/main" val="3167010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3334"/>
            <a:ext cx="8229600" cy="5702830"/>
          </a:xfrm>
        </p:spPr>
        <p:txBody>
          <a:bodyPr/>
          <a:lstStyle/>
          <a:p>
            <a:r>
              <a:rPr lang="en-US" dirty="0" smtClean="0"/>
              <a:t>There were many interesting findings. For example, the analysis </a:t>
            </a:r>
            <a:r>
              <a:rPr lang="en-US" dirty="0"/>
              <a:t>showed that some people seemed to prefer low order polynomials </a:t>
            </a:r>
            <a:r>
              <a:rPr lang="en-US" dirty="0" smtClean="0"/>
              <a:t>(linear mostly) and </a:t>
            </a:r>
            <a:r>
              <a:rPr lang="en-US" dirty="0"/>
              <a:t>others smooth tracking, but all used some of each, depending on the particular set of data</a:t>
            </a:r>
            <a:r>
              <a:rPr lang="en-US" dirty="0" smtClean="0"/>
              <a:t>. [There was much more to the study and analysis, but this talk is about understanding GPR].</a:t>
            </a:r>
          </a:p>
          <a:p>
            <a:endParaRPr lang="en-US" dirty="0"/>
          </a:p>
          <a:p>
            <a:endParaRPr lang="en-US" dirty="0"/>
          </a:p>
          <a:p>
            <a:endParaRPr lang="en-US" dirty="0"/>
          </a:p>
        </p:txBody>
      </p:sp>
    </p:spTree>
    <p:extLst>
      <p:ext uri="{BB962C8B-B14F-4D97-AF65-F5344CB8AC3E}">
        <p14:creationId xmlns:p14="http://schemas.microsoft.com/office/powerpoint/2010/main" val="329142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4" y="258682"/>
            <a:ext cx="8595742" cy="5867481"/>
          </a:xfrm>
        </p:spPr>
        <p:txBody>
          <a:bodyPr>
            <a:normAutofit/>
          </a:bodyPr>
          <a:lstStyle/>
          <a:p>
            <a:r>
              <a:rPr lang="en-US" dirty="0" smtClean="0"/>
              <a:t>The </a:t>
            </a:r>
            <a:r>
              <a:rPr lang="en-US" dirty="0" smtClean="0"/>
              <a:t>‘Gaussian</a:t>
            </a:r>
            <a:r>
              <a:rPr lang="en-US" dirty="0" smtClean="0"/>
              <a:t>’ part of GPR refers to the fact that all uncertainty, about any variables, or combinations of variables, is characterized by </a:t>
            </a:r>
            <a:r>
              <a:rPr lang="en-US" dirty="0" smtClean="0"/>
              <a:t>Gaussian </a:t>
            </a:r>
            <a:r>
              <a:rPr lang="en-US" dirty="0" smtClean="0"/>
              <a:t>distributions. For a one-dimensional  distribution the </a:t>
            </a:r>
            <a:r>
              <a:rPr lang="en-US" dirty="0" smtClean="0"/>
              <a:t>Gaussian </a:t>
            </a:r>
            <a:r>
              <a:rPr lang="en-US" dirty="0" smtClean="0"/>
              <a:t>is characterized by a mean and variance. A multi-dimensional distribution is characterized by a multi-dimensional mean, and a multi-dimensional covariance. We can visualize the multi-dimensional </a:t>
            </a:r>
            <a:r>
              <a:rPr lang="en-US" dirty="0" smtClean="0"/>
              <a:t>Gaussian </a:t>
            </a:r>
            <a:r>
              <a:rPr lang="en-US" dirty="0" smtClean="0"/>
              <a:t>as an ellipse. E.g. in three dimensions this would be a ‘cigar’ shape.</a:t>
            </a:r>
            <a:endParaRPr lang="en-US" dirty="0"/>
          </a:p>
        </p:txBody>
      </p:sp>
    </p:spTree>
    <p:extLst>
      <p:ext uri="{BB962C8B-B14F-4D97-AF65-F5344CB8AC3E}">
        <p14:creationId xmlns:p14="http://schemas.microsoft.com/office/powerpoint/2010/main" val="113642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5166"/>
            <a:ext cx="8229600" cy="5890998"/>
          </a:xfrm>
        </p:spPr>
        <p:txBody>
          <a:bodyPr>
            <a:normAutofit/>
          </a:bodyPr>
          <a:lstStyle/>
          <a:p>
            <a:r>
              <a:rPr lang="en-US" dirty="0" smtClean="0"/>
              <a:t>It is easiest to explain and illustrate GPR by using GPR to characterize a simple parameterized function</a:t>
            </a:r>
            <a:r>
              <a:rPr lang="en-US" dirty="0"/>
              <a:t>. </a:t>
            </a:r>
            <a:endParaRPr lang="en-US" dirty="0" smtClean="0"/>
          </a:p>
          <a:p>
            <a:r>
              <a:rPr lang="en-US" dirty="0" smtClean="0"/>
              <a:t>We </a:t>
            </a:r>
            <a:r>
              <a:rPr lang="en-US" dirty="0"/>
              <a:t>will do so for the simplest function available: a linear function Y = </a:t>
            </a:r>
            <a:r>
              <a:rPr lang="en-US" i="1" dirty="0" err="1"/>
              <a:t>a</a:t>
            </a:r>
            <a:r>
              <a:rPr lang="en-US" dirty="0" err="1"/>
              <a:t>X</a:t>
            </a:r>
            <a:r>
              <a:rPr lang="en-US" dirty="0"/>
              <a:t> + </a:t>
            </a:r>
            <a:r>
              <a:rPr lang="en-US" i="1" dirty="0"/>
              <a:t>b</a:t>
            </a:r>
            <a:r>
              <a:rPr lang="en-US" dirty="0"/>
              <a:t> + </a:t>
            </a:r>
            <a:r>
              <a:rPr lang="en-US" i="1" dirty="0" err="1"/>
              <a:t>ε</a:t>
            </a:r>
            <a:endParaRPr lang="en-US" i="1" u="sng" dirty="0"/>
          </a:p>
          <a:p>
            <a:pPr marL="400050" lvl="2" indent="0">
              <a:buNone/>
            </a:pPr>
            <a:r>
              <a:rPr lang="en-US" i="1" dirty="0"/>
              <a:t>a</a:t>
            </a:r>
            <a:r>
              <a:rPr lang="en-US" dirty="0"/>
              <a:t> is the slope, </a:t>
            </a:r>
            <a:r>
              <a:rPr lang="en-US" i="1" dirty="0"/>
              <a:t>b</a:t>
            </a:r>
            <a:r>
              <a:rPr lang="en-US" dirty="0"/>
              <a:t> the intercept and </a:t>
            </a:r>
            <a:r>
              <a:rPr lang="en-US" i="1" dirty="0" err="1"/>
              <a:t>ε</a:t>
            </a:r>
            <a:r>
              <a:rPr lang="en-US" dirty="0"/>
              <a:t> </a:t>
            </a:r>
            <a:r>
              <a:rPr lang="en-US" dirty="0" smtClean="0"/>
              <a:t>Gaussian </a:t>
            </a:r>
            <a:r>
              <a:rPr lang="en-US" dirty="0"/>
              <a:t>error</a:t>
            </a:r>
          </a:p>
          <a:p>
            <a:r>
              <a:rPr lang="en-US" dirty="0" smtClean="0"/>
              <a:t>In turn we illustrate the cases in which only the intercept </a:t>
            </a:r>
            <a:r>
              <a:rPr lang="en-US" i="1" dirty="0" smtClean="0"/>
              <a:t>b</a:t>
            </a:r>
            <a:r>
              <a:rPr lang="en-US" dirty="0" smtClean="0"/>
              <a:t> varies, only the slope </a:t>
            </a:r>
            <a:r>
              <a:rPr lang="en-US" i="1" dirty="0" smtClean="0"/>
              <a:t>a</a:t>
            </a:r>
            <a:r>
              <a:rPr lang="en-US" dirty="0" smtClean="0"/>
              <a:t> varies, or both vary.</a:t>
            </a:r>
          </a:p>
          <a:p>
            <a:r>
              <a:rPr lang="en-US" dirty="0"/>
              <a:t>When only the intercept varies, we assume that </a:t>
            </a:r>
            <a:r>
              <a:rPr lang="en-US" i="1" dirty="0"/>
              <a:t>a</a:t>
            </a:r>
            <a:r>
              <a:rPr lang="en-US" dirty="0"/>
              <a:t> = 1.0 and </a:t>
            </a:r>
            <a:r>
              <a:rPr lang="en-US" i="1" dirty="0" err="1"/>
              <a:t>ε</a:t>
            </a:r>
            <a:r>
              <a:rPr lang="en-US" dirty="0"/>
              <a:t> = 1.0. </a:t>
            </a:r>
          </a:p>
          <a:p>
            <a:endParaRPr lang="en-US" dirty="0" smtClean="0"/>
          </a:p>
        </p:txBody>
      </p:sp>
    </p:spTree>
    <p:extLst>
      <p:ext uri="{BB962C8B-B14F-4D97-AF65-F5344CB8AC3E}">
        <p14:creationId xmlns:p14="http://schemas.microsoft.com/office/powerpoint/2010/main" val="286872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pic>
        <p:nvPicPr>
          <p:cNvPr id="5" name="Picture 4" descr="traj_coglunch2012_nonotes_Page_06.png"/>
          <p:cNvPicPr>
            <a:picLocks noChangeAspect="1"/>
          </p:cNvPicPr>
          <p:nvPr/>
        </p:nvPicPr>
        <p:blipFill>
          <a:blip r:embed="rId4" cstate="print"/>
          <a:srcRect t="16927" r="68190" b="8108"/>
          <a:stretch>
            <a:fillRect/>
          </a:stretch>
        </p:blipFill>
        <p:spPr>
          <a:xfrm>
            <a:off x="1828800" y="1295400"/>
            <a:ext cx="3124200" cy="5522020"/>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1504221163"/>
              </p:ext>
            </p:extLst>
          </p:nvPr>
        </p:nvGraphicFramePr>
        <p:xfrm>
          <a:off x="5734050" y="2266950"/>
          <a:ext cx="1028700" cy="495300"/>
        </p:xfrm>
        <a:graphic>
          <a:graphicData uri="http://schemas.openxmlformats.org/presentationml/2006/ole">
            <mc:AlternateContent xmlns:mc="http://schemas.openxmlformats.org/markup-compatibility/2006">
              <mc:Choice xmlns:v="urn:schemas-microsoft-com:vml" Requires="v">
                <p:oleObj spid="_x0000_s3119" name="Equation" r:id="rId5" imgW="342900" imgH="165100" progId="Equation.3">
                  <p:embed/>
                </p:oleObj>
              </mc:Choice>
              <mc:Fallback>
                <p:oleObj name="Equation" r:id="rId5" imgW="342900" imgH="165100" progId="Equation.3">
                  <p:embed/>
                  <p:pic>
                    <p:nvPicPr>
                      <p:cNvPr id="0" name=""/>
                      <p:cNvPicPr>
                        <a:picLocks noChangeAspect="1" noChangeArrowheads="1"/>
                      </p:cNvPicPr>
                      <p:nvPr/>
                    </p:nvPicPr>
                    <p:blipFill>
                      <a:blip r:embed="rId6"/>
                      <a:srcRect/>
                      <a:stretch>
                        <a:fillRect/>
                      </a:stretch>
                    </p:blipFill>
                    <p:spPr bwMode="auto">
                      <a:xfrm>
                        <a:off x="5734050" y="2266950"/>
                        <a:ext cx="10287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extLst>
              <p:ext uri="{D42A27DB-BD31-4B8C-83A1-F6EECF244321}">
                <p14:modId xmlns:p14="http://schemas.microsoft.com/office/powerpoint/2010/main" val="2679077789"/>
              </p:ext>
            </p:extLst>
          </p:nvPr>
        </p:nvGraphicFramePr>
        <p:xfrm>
          <a:off x="5505450" y="5010150"/>
          <a:ext cx="1638300" cy="495300"/>
        </p:xfrm>
        <a:graphic>
          <a:graphicData uri="http://schemas.openxmlformats.org/presentationml/2006/ole">
            <mc:AlternateContent xmlns:mc="http://schemas.openxmlformats.org/markup-compatibility/2006">
              <mc:Choice xmlns:v="urn:schemas-microsoft-com:vml" Requires="v">
                <p:oleObj spid="_x0000_s3120" name="Equation" r:id="rId7" imgW="546100" imgH="165100" progId="Equation.3">
                  <p:embed/>
                </p:oleObj>
              </mc:Choice>
              <mc:Fallback>
                <p:oleObj name="Equation" r:id="rId7" imgW="546100" imgH="165100" progId="Equation.3">
                  <p:embed/>
                  <p:pic>
                    <p:nvPicPr>
                      <p:cNvPr id="0" name=""/>
                      <p:cNvPicPr>
                        <a:picLocks noChangeAspect="1" noChangeArrowheads="1"/>
                      </p:cNvPicPr>
                      <p:nvPr/>
                    </p:nvPicPr>
                    <p:blipFill>
                      <a:blip r:embed="rId8"/>
                      <a:srcRect/>
                      <a:stretch>
                        <a:fillRect/>
                      </a:stretch>
                    </p:blipFill>
                    <p:spPr bwMode="auto">
                      <a:xfrm>
                        <a:off x="5505450" y="5010150"/>
                        <a:ext cx="1638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487138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4180"/>
            <a:ext cx="8229600" cy="5731983"/>
          </a:xfrm>
        </p:spPr>
        <p:txBody>
          <a:bodyPr/>
          <a:lstStyle/>
          <a:p>
            <a:r>
              <a:rPr lang="en-US" dirty="0" smtClean="0"/>
              <a:t>The </a:t>
            </a:r>
            <a:r>
              <a:rPr lang="en-US" dirty="0"/>
              <a:t>Bayesian </a:t>
            </a:r>
            <a:r>
              <a:rPr lang="en-US" dirty="0" smtClean="0"/>
              <a:t>approach is traditional: the parameter </a:t>
            </a:r>
            <a:r>
              <a:rPr lang="en-US" i="1" dirty="0" smtClean="0"/>
              <a:t>b</a:t>
            </a:r>
            <a:r>
              <a:rPr lang="en-US" dirty="0" smtClean="0"/>
              <a:t> has a </a:t>
            </a:r>
            <a:r>
              <a:rPr lang="en-US" dirty="0"/>
              <a:t>prior distribution, and as data is collected (pairs-- </a:t>
            </a:r>
            <a:r>
              <a:rPr lang="en-US" dirty="0" err="1"/>
              <a:t>Xi,Yi</a:t>
            </a:r>
            <a:r>
              <a:rPr lang="en-US" dirty="0"/>
              <a:t>) we use Bayes Theorem to form a posterior </a:t>
            </a:r>
            <a:r>
              <a:rPr lang="en-US" dirty="0" smtClean="0"/>
              <a:t>distribution for </a:t>
            </a:r>
            <a:r>
              <a:rPr lang="en-US" i="1" dirty="0" smtClean="0"/>
              <a:t>b</a:t>
            </a:r>
            <a:r>
              <a:rPr lang="en-US" dirty="0" smtClean="0"/>
              <a:t>. </a:t>
            </a:r>
          </a:p>
          <a:p>
            <a:endParaRPr lang="en-US" dirty="0"/>
          </a:p>
          <a:p>
            <a:endParaRPr lang="en-US" dirty="0"/>
          </a:p>
        </p:txBody>
      </p:sp>
    </p:spTree>
    <p:extLst>
      <p:ext uri="{BB962C8B-B14F-4D97-AF65-F5344CB8AC3E}">
        <p14:creationId xmlns:p14="http://schemas.microsoft.com/office/powerpoint/2010/main" val="417253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81" y="306584"/>
            <a:ext cx="8788167" cy="6263081"/>
          </a:xfrm>
        </p:spPr>
        <p:txBody>
          <a:bodyPr>
            <a:normAutofit lnSpcReduction="10000"/>
          </a:bodyPr>
          <a:lstStyle/>
          <a:p>
            <a:r>
              <a:rPr lang="en-US" dirty="0" smtClean="0"/>
              <a:t>This approach is likely familiar and illustrated in two ways: On the left of the next figure, at the top, is the </a:t>
            </a:r>
            <a:r>
              <a:rPr lang="en-US" dirty="0" smtClean="0"/>
              <a:t>parameterized function. Just below we show the prior </a:t>
            </a:r>
            <a:r>
              <a:rPr lang="en-US" dirty="0" smtClean="0"/>
              <a:t>probability </a:t>
            </a:r>
            <a:r>
              <a:rPr lang="en-US" dirty="0" smtClean="0"/>
              <a:t>distribution of </a:t>
            </a:r>
            <a:r>
              <a:rPr lang="en-US" i="1" dirty="0" smtClean="0"/>
              <a:t>b</a:t>
            </a:r>
            <a:r>
              <a:rPr lang="en-US" dirty="0" smtClean="0"/>
              <a:t> (Gaussian) with a mean 0 and standard deviation </a:t>
            </a:r>
            <a:r>
              <a:rPr lang="en-US" i="1" dirty="0" err="1" smtClean="0"/>
              <a:t>ε</a:t>
            </a:r>
            <a:r>
              <a:rPr lang="en-US" dirty="0" smtClean="0"/>
              <a:t> = 1.0.</a:t>
            </a:r>
          </a:p>
          <a:p>
            <a:r>
              <a:rPr lang="en-US" dirty="0" smtClean="0"/>
              <a:t>Below the prior </a:t>
            </a:r>
            <a:r>
              <a:rPr lang="en-US" dirty="0" smtClean="0"/>
              <a:t>we have the posterior distribution of </a:t>
            </a:r>
            <a:r>
              <a:rPr lang="en-US" i="1" dirty="0" smtClean="0"/>
              <a:t>b</a:t>
            </a:r>
            <a:r>
              <a:rPr lang="en-US" dirty="0" smtClean="0"/>
              <a:t> after observing the single data point Y = 2 given X = 3, derived from Bayes Theorem: The posterior is proportional to the prior times likelihood:</a:t>
            </a:r>
          </a:p>
          <a:p>
            <a:endParaRPr lang="en-US" dirty="0" smtClean="0"/>
          </a:p>
          <a:p>
            <a:pPr marL="0" indent="0">
              <a:buNone/>
            </a:pPr>
            <a:r>
              <a:rPr lang="en-US" dirty="0" smtClean="0"/>
              <a:t>		</a:t>
            </a:r>
            <a:r>
              <a:rPr lang="en-US" dirty="0" err="1" smtClean="0"/>
              <a:t>pd</a:t>
            </a:r>
            <a:r>
              <a:rPr lang="en-US" dirty="0" smtClean="0"/>
              <a:t>(</a:t>
            </a:r>
            <a:r>
              <a:rPr lang="en-US" i="1" dirty="0" smtClean="0"/>
              <a:t>b</a:t>
            </a:r>
            <a:r>
              <a:rPr lang="en-US" dirty="0" smtClean="0"/>
              <a:t>|2,3) ≈ p</a:t>
            </a:r>
            <a:r>
              <a:rPr lang="en-US" baseline="-25000" dirty="0" smtClean="0"/>
              <a:t>0</a:t>
            </a:r>
            <a:r>
              <a:rPr lang="en-US" dirty="0" smtClean="0"/>
              <a:t>(</a:t>
            </a:r>
            <a:r>
              <a:rPr lang="en-US" i="1" dirty="0" smtClean="0"/>
              <a:t>b</a:t>
            </a:r>
            <a:r>
              <a:rPr lang="en-US" dirty="0" smtClean="0"/>
              <a:t>)p(2,3|</a:t>
            </a:r>
            <a:r>
              <a:rPr lang="en-US" i="1" dirty="0" smtClean="0"/>
              <a:t>b</a:t>
            </a:r>
            <a:r>
              <a:rPr lang="en-US" dirty="0" smtClean="0"/>
              <a:t>)</a:t>
            </a:r>
          </a:p>
          <a:p>
            <a:pPr marL="0" indent="0">
              <a:buNone/>
            </a:pPr>
            <a:endParaRPr lang="en-US" dirty="0" smtClean="0"/>
          </a:p>
        </p:txBody>
      </p:sp>
    </p:spTree>
    <p:extLst>
      <p:ext uri="{BB962C8B-B14F-4D97-AF65-F5344CB8AC3E}">
        <p14:creationId xmlns:p14="http://schemas.microsoft.com/office/powerpoint/2010/main" val="1075620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14608</TotalTime>
  <Words>4366</Words>
  <Application>Microsoft Macintosh PowerPoint</Application>
  <PresentationFormat>On-screen Show (4:3)</PresentationFormat>
  <Paragraphs>163</Paragraphs>
  <Slides>47</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Equation</vt:lpstr>
      <vt:lpstr>Gaussian Process Regression for Dummies</vt:lpstr>
      <vt:lpstr>Overview</vt:lpstr>
      <vt:lpstr>PowerPoint Presentation</vt:lpstr>
      <vt:lpstr>PowerPoint Presentation</vt:lpstr>
      <vt:lpstr>PowerPoint Presentation</vt:lpstr>
      <vt:lpstr>PowerPoint Presentation</vt:lpstr>
      <vt:lpstr>Linear regression</vt:lpstr>
      <vt:lpstr>PowerPoint Presentation</vt:lpstr>
      <vt:lpstr>PowerPoint Presentation</vt:lpstr>
      <vt:lpstr>PowerPoint Presentation</vt:lpstr>
      <vt:lpstr>Bayesian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Similarity-based Functions</vt:lpstr>
      <vt:lpstr>PowerPoint Presentation</vt:lpstr>
      <vt:lpstr>Function hypotheses</vt:lpstr>
      <vt:lpstr>Function hypotheses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for Dummies</dc:title>
  <dc:creator>Richard Shiffrin</dc:creator>
  <cp:lastModifiedBy>Richard Shiffrin</cp:lastModifiedBy>
  <cp:revision>79</cp:revision>
  <dcterms:created xsi:type="dcterms:W3CDTF">2012-11-01T12:30:08Z</dcterms:created>
  <dcterms:modified xsi:type="dcterms:W3CDTF">2013-04-12T16:09:36Z</dcterms:modified>
</cp:coreProperties>
</file>