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3" r:id="rId1"/>
  </p:sldMasterIdLst>
  <p:sldIdLst>
    <p:sldId id="304" r:id="rId2"/>
    <p:sldId id="353" r:id="rId3"/>
    <p:sldId id="354" r:id="rId4"/>
    <p:sldId id="355" r:id="rId5"/>
    <p:sldId id="356" r:id="rId6"/>
    <p:sldId id="357" r:id="rId7"/>
    <p:sldId id="358" r:id="rId8"/>
    <p:sldId id="359" r:id="rId9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1" autoAdjust="0"/>
    <p:restoredTop sz="99304" autoAdjust="0"/>
  </p:normalViewPr>
  <p:slideViewPr>
    <p:cSldViewPr snapToGrid="0" snapToObjects="1">
      <p:cViewPr>
        <p:scale>
          <a:sx n="99" d="100"/>
          <a:sy n="99" d="100"/>
        </p:scale>
        <p:origin x="-88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2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7D213-387F-D045-A20B-A3A6292D82AB}" type="datetimeFigureOut">
              <a:rPr kumimoji="1" lang="ja-JP" altLang="en-US" smtClean="0"/>
              <a:t>2016/02/22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8D4A7-85C0-2247-A239-C9F92C2088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1838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5D11-A12D-7F46-A33A-DF191261CA53}" type="datetimeFigureOut">
              <a:rPr kumimoji="1" lang="ja-JP" altLang="en-US" smtClean="0"/>
              <a:t>2016/02/22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E273-E2A0-7B46-98CB-AFF4885EB7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6419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5D11-A12D-7F46-A33A-DF191261CA53}" type="datetimeFigureOut">
              <a:rPr kumimoji="1" lang="ja-JP" altLang="en-US" smtClean="0"/>
              <a:t>2016/02/22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E273-E2A0-7B46-98CB-AFF4885EB7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2628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5D11-A12D-7F46-A33A-DF191261CA53}" type="datetimeFigureOut">
              <a:rPr kumimoji="1" lang="ja-JP" altLang="en-US" smtClean="0"/>
              <a:t>2016/02/22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E273-E2A0-7B46-98CB-AFF4885EB7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9345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5D11-A12D-7F46-A33A-DF191261CA53}" type="datetimeFigureOut">
              <a:rPr kumimoji="1" lang="ja-JP" altLang="en-US" smtClean="0"/>
              <a:t>2016/02/22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E273-E2A0-7B46-98CB-AFF4885EB7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3786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5D11-A12D-7F46-A33A-DF191261CA53}" type="datetimeFigureOut">
              <a:rPr kumimoji="1" lang="ja-JP" altLang="en-US" smtClean="0"/>
              <a:t>2016/02/22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E273-E2A0-7B46-98CB-AFF4885EB7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8295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5D11-A12D-7F46-A33A-DF191261CA53}" type="datetimeFigureOut">
              <a:rPr kumimoji="1" lang="ja-JP" altLang="en-US" smtClean="0"/>
              <a:t>2016/02/22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E273-E2A0-7B46-98CB-AFF4885EB7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4024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5D11-A12D-7F46-A33A-DF191261CA53}" type="datetimeFigureOut">
              <a:rPr kumimoji="1" lang="ja-JP" altLang="en-US" smtClean="0"/>
              <a:t>2016/02/22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E273-E2A0-7B46-98CB-AFF4885EB7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8526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5D11-A12D-7F46-A33A-DF191261CA53}" type="datetimeFigureOut">
              <a:rPr kumimoji="1" lang="ja-JP" altLang="en-US" smtClean="0"/>
              <a:t>2016/02/22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E273-E2A0-7B46-98CB-AFF4885EB7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1277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5D11-A12D-7F46-A33A-DF191261CA53}" type="datetimeFigureOut">
              <a:rPr kumimoji="1" lang="ja-JP" altLang="en-US" smtClean="0"/>
              <a:t>2016/02/22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E273-E2A0-7B46-98CB-AFF4885EB7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4401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5D11-A12D-7F46-A33A-DF191261CA53}" type="datetimeFigureOut">
              <a:rPr kumimoji="1" lang="ja-JP" altLang="en-US" smtClean="0"/>
              <a:t>2016/02/22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E273-E2A0-7B46-98CB-AFF4885EB7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2400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7D213-387F-D045-A20B-A3A6292D82AB}" type="datetimeFigureOut">
              <a:rPr kumimoji="1" lang="ja-JP" altLang="en-US" smtClean="0"/>
              <a:t>2016/02/22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8D4A7-85C0-2247-A239-C9F92C2088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5466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4" Type="http://schemas.openxmlformats.org/officeDocument/2006/relationships/image" Target="../media/image10.jpg"/><Relationship Id="rId5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4" Type="http://schemas.openxmlformats.org/officeDocument/2006/relationships/image" Target="../media/image14.emf"/><Relationship Id="rId5" Type="http://schemas.openxmlformats.org/officeDocument/2006/relationships/image" Target="../media/image15.jpg"/><Relationship Id="rId6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8.emf"/><Relationship Id="rId5" Type="http://schemas.openxmlformats.org/officeDocument/2006/relationships/image" Target="../media/image19.emf"/><Relationship Id="rId6" Type="http://schemas.openxmlformats.org/officeDocument/2006/relationships/image" Target="../media/image16.emf"/><Relationship Id="rId7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057400" y="4147695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altLang="ja-JP" dirty="0" err="1" smtClean="0"/>
              <a:t>Kenichiro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McAlinn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ja-JP" dirty="0" smtClean="0">
                <a:solidFill>
                  <a:schemeClr val="tx2"/>
                </a:solidFill>
              </a:rPr>
              <a:t>AIC</a:t>
            </a:r>
            <a:endParaRPr kumimoji="1" lang="ja-JP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174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6274366" y="239889"/>
            <a:ext cx="2546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7F7F7F"/>
                </a:solidFill>
              </a:rPr>
              <a:t>Model Selection</a:t>
            </a:r>
            <a:endParaRPr kumimoji="1" lang="ja-JP" altLang="en-US" sz="2800" dirty="0">
              <a:solidFill>
                <a:srgbClr val="7F7F7F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014179" y="1475184"/>
            <a:ext cx="21254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/>
              <a:t>Model A</a:t>
            </a:r>
            <a:endParaRPr kumimoji="1" lang="ja-JP" altLang="en-US" sz="44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221446" y="1475184"/>
            <a:ext cx="21058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/>
              <a:t>Model B</a:t>
            </a:r>
            <a:endParaRPr kumimoji="1" lang="ja-JP" altLang="en-US" sz="44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474960" y="1488012"/>
            <a:ext cx="4461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/>
              <a:t>?</a:t>
            </a:r>
            <a:endParaRPr kumimoji="1" lang="ja-JP" altLang="en-US" sz="44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64484" y="2611769"/>
            <a:ext cx="3309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Compare using…</a:t>
            </a:r>
            <a:endParaRPr kumimoji="1" lang="ja-JP" altLang="en-US" sz="36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383831" y="3411901"/>
            <a:ext cx="327525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l"/>
            </a:pPr>
            <a:r>
              <a:rPr kumimoji="1" lang="en-US" altLang="ja-JP" sz="2800" dirty="0" smtClean="0"/>
              <a:t>Total error</a:t>
            </a:r>
          </a:p>
          <a:p>
            <a:pPr marL="285750" indent="-285750">
              <a:buFont typeface="Wingdings" charset="2"/>
              <a:buChar char="l"/>
            </a:pPr>
            <a:r>
              <a:rPr lang="en-US" altLang="ja-JP" sz="2800" dirty="0" smtClean="0"/>
              <a:t>R squared</a:t>
            </a:r>
          </a:p>
          <a:p>
            <a:pPr marL="285750" indent="-285750">
              <a:buFont typeface="Wingdings" charset="2"/>
              <a:buChar char="l"/>
            </a:pPr>
            <a:r>
              <a:rPr kumimoji="1" lang="en-US" altLang="ja-JP" sz="2800" dirty="0" smtClean="0"/>
              <a:t>Adjusted R squared</a:t>
            </a:r>
          </a:p>
          <a:p>
            <a:pPr marL="285750" indent="-285750">
              <a:buFont typeface="Wingdings" charset="2"/>
              <a:buChar char="l"/>
            </a:pPr>
            <a:r>
              <a:rPr lang="en-US" altLang="ja-JP" sz="2800" dirty="0" smtClean="0"/>
              <a:t>AIC</a:t>
            </a:r>
          </a:p>
          <a:p>
            <a:pPr marL="285750" indent="-285750">
              <a:buFont typeface="Wingdings" charset="2"/>
              <a:buChar char="l"/>
            </a:pPr>
            <a:r>
              <a:rPr kumimoji="1" lang="en-US" altLang="ja-JP" sz="2800" dirty="0" smtClean="0"/>
              <a:t>BIC</a:t>
            </a:r>
          </a:p>
          <a:p>
            <a:pPr marL="285750" indent="-285750">
              <a:buFont typeface="Wingdings" charset="2"/>
              <a:buChar char="l"/>
            </a:pPr>
            <a:r>
              <a:rPr lang="en-US" altLang="ja-JP" sz="2800" dirty="0" smtClean="0"/>
              <a:t>DIC				…</a:t>
            </a:r>
          </a:p>
        </p:txBody>
      </p:sp>
      <p:sp>
        <p:nvSpPr>
          <p:cNvPr id="26" name="ドーナツ 25"/>
          <p:cNvSpPr/>
          <p:nvPr/>
        </p:nvSpPr>
        <p:spPr>
          <a:xfrm>
            <a:off x="3677730" y="4733414"/>
            <a:ext cx="692775" cy="474625"/>
          </a:xfrm>
          <a:prstGeom prst="donut">
            <a:avLst>
              <a:gd name="adj" fmla="val 0"/>
            </a:avLst>
          </a:prstGeom>
          <a:solidFill>
            <a:srgbClr val="FF0000"/>
          </a:solidFill>
          <a:ln w="31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018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7878014" y="239889"/>
            <a:ext cx="674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7F7F7F"/>
                </a:solidFill>
              </a:rPr>
              <a:t>AIC</a:t>
            </a:r>
            <a:endParaRPr kumimoji="1" lang="ja-JP" altLang="en-US" sz="2800" dirty="0">
              <a:solidFill>
                <a:srgbClr val="7F7F7F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15801" y="763109"/>
            <a:ext cx="9541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/>
              <a:t>AIC</a:t>
            </a:r>
            <a:endParaRPr kumimoji="1" lang="ja-JP" altLang="en-US" sz="44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77652" y="1688198"/>
            <a:ext cx="43380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err="1" smtClean="0"/>
              <a:t>Akaike</a:t>
            </a:r>
            <a:r>
              <a:rPr lang="en-US" altLang="ja-JP" sz="2800" dirty="0" smtClean="0"/>
              <a:t> Information Criterion</a:t>
            </a:r>
            <a:endParaRPr kumimoji="1" lang="ja-JP" altLang="en-US" sz="2800" dirty="0"/>
          </a:p>
        </p:txBody>
      </p:sp>
      <p:pic>
        <p:nvPicPr>
          <p:cNvPr id="6" name="図 5" descr="スクリーンショット 2016-02-19 12.12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621" y="1108612"/>
            <a:ext cx="2451100" cy="3632200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5721815" y="4913000"/>
            <a:ext cx="2975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Hirotsugu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Akaike</a:t>
            </a:r>
            <a:r>
              <a:rPr kumimoji="1" lang="en-US" altLang="ja-JP" dirty="0" smtClean="0"/>
              <a:t> (1927-2009)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77652" y="2468585"/>
            <a:ext cx="41472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Models should be measured by </a:t>
            </a:r>
          </a:p>
          <a:p>
            <a:r>
              <a:rPr lang="en-US" altLang="ja-JP" sz="2400" dirty="0"/>
              <a:t>b</a:t>
            </a:r>
            <a:r>
              <a:rPr kumimoji="1" lang="en-US" altLang="ja-JP" sz="2400" dirty="0" smtClean="0"/>
              <a:t>alancing</a:t>
            </a:r>
            <a:r>
              <a:rPr lang="en-US" altLang="ja-JP" sz="2400" dirty="0" smtClean="0"/>
              <a:t> </a:t>
            </a:r>
            <a:r>
              <a:rPr kumimoji="1" lang="en-US" altLang="ja-JP" sz="2400" dirty="0" smtClean="0"/>
              <a:t>it’s fit and complexity</a:t>
            </a:r>
            <a:endParaRPr kumimoji="1" lang="ja-JP" altLang="en-US" sz="2400" dirty="0"/>
          </a:p>
        </p:txBody>
      </p:sp>
      <p:sp>
        <p:nvSpPr>
          <p:cNvPr id="16" name="ドーナツ 15"/>
          <p:cNvSpPr/>
          <p:nvPr/>
        </p:nvSpPr>
        <p:spPr>
          <a:xfrm>
            <a:off x="2754012" y="2889093"/>
            <a:ext cx="466095" cy="410489"/>
          </a:xfrm>
          <a:prstGeom prst="donut">
            <a:avLst>
              <a:gd name="adj" fmla="val 0"/>
            </a:avLst>
          </a:prstGeom>
          <a:solidFill>
            <a:srgbClr val="FF0000"/>
          </a:solidFill>
          <a:ln w="31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2" name="図 1" descr="140712shutterstock_15345434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79" y="3603624"/>
            <a:ext cx="2260609" cy="1502211"/>
          </a:xfrm>
          <a:prstGeom prst="rect">
            <a:avLst/>
          </a:prstGeom>
        </p:spPr>
      </p:pic>
      <p:pic>
        <p:nvPicPr>
          <p:cNvPr id="9" name="図 8" descr="3_1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032" y="3397427"/>
            <a:ext cx="2374103" cy="1356630"/>
          </a:xfrm>
          <a:prstGeom prst="rect">
            <a:avLst/>
          </a:prstGeom>
        </p:spPr>
      </p:pic>
      <p:pic>
        <p:nvPicPr>
          <p:cNvPr id="10" name="図 9" descr="illu01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706" y="4740812"/>
            <a:ext cx="2434871" cy="205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341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7064155" y="239889"/>
            <a:ext cx="1579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7F7F7F"/>
                </a:solidFill>
              </a:rPr>
              <a:t>Model Fit</a:t>
            </a:r>
            <a:endParaRPr kumimoji="1" lang="ja-JP" altLang="en-US" sz="2800" dirty="0">
              <a:solidFill>
                <a:srgbClr val="7F7F7F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49021" y="872282"/>
            <a:ext cx="30469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True distribution: Q</a:t>
            </a:r>
            <a:endParaRPr kumimoji="1" lang="ja-JP" altLang="en-US" sz="28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49021" y="1584852"/>
            <a:ext cx="3945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/>
              <a:t>Model</a:t>
            </a:r>
            <a:r>
              <a:rPr kumimoji="1" lang="en-US" altLang="ja-JP" sz="2800" dirty="0" smtClean="0"/>
              <a:t> distributions: P</a:t>
            </a:r>
            <a:r>
              <a:rPr kumimoji="1" lang="en-US" altLang="ja-JP" sz="2800" baseline="-25000" dirty="0" smtClean="0"/>
              <a:t>A</a:t>
            </a:r>
            <a:r>
              <a:rPr lang="en-US" altLang="ja-JP" sz="2800" dirty="0"/>
              <a:t> </a:t>
            </a:r>
            <a:r>
              <a:rPr lang="en-US" altLang="ja-JP" sz="2800" dirty="0" smtClean="0"/>
              <a:t>P</a:t>
            </a:r>
            <a:r>
              <a:rPr lang="en-US" altLang="ja-JP" sz="2800" baseline="-25000" dirty="0" smtClean="0"/>
              <a:t>B</a:t>
            </a:r>
            <a:endParaRPr kumimoji="1" lang="ja-JP" altLang="en-US" sz="28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333281" y="2737727"/>
            <a:ext cx="45296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Measure the distance: d(Q, P)</a:t>
            </a:r>
            <a:endParaRPr kumimoji="1" lang="ja-JP" altLang="en-US" sz="2800" dirty="0"/>
          </a:p>
        </p:txBody>
      </p:sp>
      <p:sp>
        <p:nvSpPr>
          <p:cNvPr id="6" name="乗算記号 5"/>
          <p:cNvSpPr/>
          <p:nvPr/>
        </p:nvSpPr>
        <p:spPr>
          <a:xfrm>
            <a:off x="4925453" y="2763383"/>
            <a:ext cx="436192" cy="500280"/>
          </a:xfrm>
          <a:prstGeom prst="mathMultiply">
            <a:avLst>
              <a:gd name="adj1" fmla="val 882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右カーブ矢印 6"/>
          <p:cNvSpPr/>
          <p:nvPr/>
        </p:nvSpPr>
        <p:spPr>
          <a:xfrm>
            <a:off x="1025381" y="3017221"/>
            <a:ext cx="307900" cy="1167319"/>
          </a:xfrm>
          <a:prstGeom prst="curvedRightArrow">
            <a:avLst/>
          </a:prstGeom>
          <a:solidFill>
            <a:schemeClr val="tx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333281" y="3833134"/>
            <a:ext cx="4508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Measure the distance: d(D, P)</a:t>
            </a:r>
            <a:endParaRPr kumimoji="1" lang="ja-JP" altLang="en-US" sz="2800" dirty="0"/>
          </a:p>
        </p:txBody>
      </p:sp>
      <p:sp>
        <p:nvSpPr>
          <p:cNvPr id="10" name="下矢印 9"/>
          <p:cNvSpPr/>
          <p:nvPr/>
        </p:nvSpPr>
        <p:spPr>
          <a:xfrm>
            <a:off x="5035454" y="4356354"/>
            <a:ext cx="243755" cy="620787"/>
          </a:xfrm>
          <a:prstGeom prst="downArrow">
            <a:avLst/>
          </a:prstGeom>
          <a:solidFill>
            <a:schemeClr val="tx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291677" y="5138843"/>
            <a:ext cx="1776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Likelihood:</a:t>
            </a:r>
            <a:endParaRPr kumimoji="1" lang="ja-JP" altLang="en-US" sz="2800" dirty="0"/>
          </a:p>
        </p:txBody>
      </p:sp>
      <p:pic>
        <p:nvPicPr>
          <p:cNvPr id="14" name="図 1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453" y="5774373"/>
            <a:ext cx="37592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144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  <p:bldP spid="16" grpId="0"/>
      <p:bldP spid="10" grpId="0" animBg="1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aic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704" y="0"/>
            <a:ext cx="5153883" cy="6871844"/>
          </a:xfrm>
          <a:prstGeom prst="rect">
            <a:avLst/>
          </a:prstGeom>
        </p:spPr>
      </p:pic>
      <p:pic>
        <p:nvPicPr>
          <p:cNvPr id="3" name="図 2" descr="aic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703" y="0"/>
            <a:ext cx="5153883" cy="6871844"/>
          </a:xfrm>
          <a:prstGeom prst="rect">
            <a:avLst/>
          </a:prstGeom>
        </p:spPr>
      </p:pic>
      <p:pic>
        <p:nvPicPr>
          <p:cNvPr id="4" name="図 3" descr="aic3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703" y="-1"/>
            <a:ext cx="5153884" cy="6871845"/>
          </a:xfrm>
          <a:prstGeom prst="rect">
            <a:avLst/>
          </a:prstGeom>
        </p:spPr>
      </p:pic>
      <p:pic>
        <p:nvPicPr>
          <p:cNvPr id="5" name="図 4" descr="aic4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703" y="-2"/>
            <a:ext cx="5153884" cy="687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592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7064155" y="239889"/>
            <a:ext cx="18261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7F7F7F"/>
                </a:solidFill>
              </a:rPr>
              <a:t>Complexity</a:t>
            </a:r>
            <a:endParaRPr kumimoji="1" lang="ja-JP" altLang="en-US" sz="2800" dirty="0">
              <a:solidFill>
                <a:srgbClr val="7F7F7F"/>
              </a:solidFill>
            </a:endParaRPr>
          </a:p>
        </p:txBody>
      </p:sp>
      <p:pic>
        <p:nvPicPr>
          <p:cNvPr id="2" name="図 1" descr="scat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6548"/>
            <a:ext cx="7415268" cy="5561451"/>
          </a:xfrm>
          <a:prstGeom prst="rect">
            <a:avLst/>
          </a:prstGeom>
        </p:spPr>
      </p:pic>
      <p:pic>
        <p:nvPicPr>
          <p:cNvPr id="8" name="図 7" descr="scatter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6548"/>
            <a:ext cx="7415268" cy="5561451"/>
          </a:xfrm>
          <a:prstGeom prst="rect">
            <a:avLst/>
          </a:prstGeom>
        </p:spPr>
      </p:pic>
      <p:pic>
        <p:nvPicPr>
          <p:cNvPr id="11" name="図 10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255" y="3866078"/>
            <a:ext cx="838200" cy="292100"/>
          </a:xfrm>
          <a:prstGeom prst="rect">
            <a:avLst/>
          </a:prstGeom>
        </p:spPr>
      </p:pic>
      <p:pic>
        <p:nvPicPr>
          <p:cNvPr id="17" name="図 16" descr="scatter2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6548"/>
            <a:ext cx="7415268" cy="5561451"/>
          </a:xfrm>
          <a:prstGeom prst="rect">
            <a:avLst/>
          </a:prstGeom>
        </p:spPr>
      </p:pic>
      <p:pic>
        <p:nvPicPr>
          <p:cNvPr id="19" name="図 18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022" y="1099698"/>
            <a:ext cx="43307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935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1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円/楕円 10"/>
          <p:cNvSpPr/>
          <p:nvPr/>
        </p:nvSpPr>
        <p:spPr>
          <a:xfrm>
            <a:off x="2886566" y="2437260"/>
            <a:ext cx="3900072" cy="1449528"/>
          </a:xfrm>
          <a:prstGeom prst="ellipse">
            <a:avLst/>
          </a:prstGeom>
          <a:pattFill prst="dkDnDiag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064155" y="239889"/>
            <a:ext cx="18261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7F7F7F"/>
                </a:solidFill>
              </a:rPr>
              <a:t>Complexity</a:t>
            </a:r>
            <a:endParaRPr kumimoji="1" lang="ja-JP" altLang="en-US" sz="2800" dirty="0">
              <a:solidFill>
                <a:srgbClr val="7F7F7F"/>
              </a:solidFill>
            </a:endParaRPr>
          </a:p>
        </p:txBody>
      </p:sp>
      <p:cxnSp>
        <p:nvCxnSpPr>
          <p:cNvPr id="4" name="直線矢印コネクタ 3"/>
          <p:cNvCxnSpPr/>
          <p:nvPr/>
        </p:nvCxnSpPr>
        <p:spPr>
          <a:xfrm>
            <a:off x="718434" y="3129955"/>
            <a:ext cx="7877118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7432746" y="3484051"/>
            <a:ext cx="14575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Complex</a:t>
            </a:r>
            <a:endParaRPr kumimoji="1" lang="ja-JP" altLang="en-US" sz="28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64486" y="3484051"/>
            <a:ext cx="1168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Simple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40103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7921194" y="239889"/>
            <a:ext cx="674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7F7F7F"/>
                </a:solidFill>
              </a:rPr>
              <a:t>AIC</a:t>
            </a:r>
            <a:endParaRPr kumimoji="1" lang="ja-JP" altLang="en-US" sz="2800" dirty="0">
              <a:solidFill>
                <a:srgbClr val="7F7F7F"/>
              </a:solidFill>
            </a:endParaRPr>
          </a:p>
        </p:txBody>
      </p:sp>
      <p:pic>
        <p:nvPicPr>
          <p:cNvPr id="2" name="図 1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747" y="1803761"/>
            <a:ext cx="1790700" cy="292100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1436868" y="1667599"/>
            <a:ext cx="770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AIC:</a:t>
            </a:r>
            <a:endParaRPr kumimoji="1" lang="ja-JP" altLang="en-US" sz="2800" dirty="0"/>
          </a:p>
        </p:txBody>
      </p:sp>
      <p:cxnSp>
        <p:nvCxnSpPr>
          <p:cNvPr id="8" name="直線矢印コネクタ 7"/>
          <p:cNvCxnSpPr/>
          <p:nvPr/>
        </p:nvCxnSpPr>
        <p:spPr>
          <a:xfrm flipV="1">
            <a:off x="3245783" y="2190819"/>
            <a:ext cx="461851" cy="5543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 flipH="1" flipV="1">
            <a:off x="4656994" y="2190819"/>
            <a:ext cx="320728" cy="5543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1860231" y="3052989"/>
            <a:ext cx="821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sz="28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307490" y="2786279"/>
            <a:ext cx="2747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Fit: log Likelihood</a:t>
            </a:r>
            <a:endParaRPr kumimoji="1" lang="ja-JP" altLang="en-US" sz="28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490214" y="2791379"/>
            <a:ext cx="4328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Complexity: # of parameters</a:t>
            </a:r>
            <a:endParaRPr kumimoji="1" lang="ja-JP" altLang="en-US" sz="28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742226" y="3702188"/>
            <a:ext cx="22360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For example…</a:t>
            </a:r>
            <a:endParaRPr kumimoji="1" lang="ja-JP" altLang="en-US" sz="2800" dirty="0"/>
          </a:p>
        </p:txBody>
      </p:sp>
      <p:pic>
        <p:nvPicPr>
          <p:cNvPr id="20" name="図 19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247" y="4215251"/>
            <a:ext cx="838200" cy="292100"/>
          </a:xfrm>
          <a:prstGeom prst="rect">
            <a:avLst/>
          </a:prstGeom>
        </p:spPr>
      </p:pic>
      <p:pic>
        <p:nvPicPr>
          <p:cNvPr id="21" name="図 20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037" y="3702188"/>
            <a:ext cx="558800" cy="266700"/>
          </a:xfrm>
          <a:prstGeom prst="rect">
            <a:avLst/>
          </a:prstGeom>
        </p:spPr>
      </p:pic>
      <p:pic>
        <p:nvPicPr>
          <p:cNvPr id="22" name="図 21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280" y="3702188"/>
            <a:ext cx="165100" cy="266700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8143884" y="3576209"/>
            <a:ext cx="674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AIC</a:t>
            </a:r>
            <a:endParaRPr kumimoji="1" lang="ja-JP" altLang="en-US" sz="28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349769" y="4060945"/>
            <a:ext cx="9312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-26.3</a:t>
            </a:r>
            <a:endParaRPr kumimoji="1" lang="ja-JP" altLang="en-US" sz="28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991891" y="4099429"/>
            <a:ext cx="313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0</a:t>
            </a:r>
            <a:endParaRPr kumimoji="1" lang="ja-JP" altLang="en-US" sz="28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7996958" y="4125085"/>
            <a:ext cx="8212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52.6</a:t>
            </a:r>
            <a:endParaRPr kumimoji="1" lang="ja-JP" altLang="en-US" sz="28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349769" y="4767463"/>
            <a:ext cx="9312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/>
              <a:t>-13.5</a:t>
            </a:r>
            <a:endParaRPr kumimoji="1" lang="ja-JP" altLang="en-US" sz="28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997466" y="4767463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8</a:t>
            </a:r>
            <a:endParaRPr kumimoji="1" lang="ja-JP" altLang="en-US" sz="28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7988721" y="4767463"/>
            <a:ext cx="8212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/>
              <a:t>41.0</a:t>
            </a:r>
            <a:endParaRPr kumimoji="1" lang="ja-JP" altLang="en-US" sz="28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349769" y="5467307"/>
            <a:ext cx="9312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/>
              <a:t>-16.9</a:t>
            </a:r>
            <a:endParaRPr kumimoji="1" lang="ja-JP" altLang="en-US" sz="2800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6997466" y="5472730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2</a:t>
            </a:r>
            <a:endParaRPr kumimoji="1" lang="ja-JP" altLang="en-US" sz="2800" dirty="0"/>
          </a:p>
        </p:txBody>
      </p:sp>
      <p:pic>
        <p:nvPicPr>
          <p:cNvPr id="35" name="図 34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47" y="4831603"/>
            <a:ext cx="4330700" cy="393700"/>
          </a:xfrm>
          <a:prstGeom prst="rect">
            <a:avLst/>
          </a:prstGeom>
        </p:spPr>
      </p:pic>
      <p:pic>
        <p:nvPicPr>
          <p:cNvPr id="36" name="図 35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147" y="5549698"/>
            <a:ext cx="2908300" cy="342900"/>
          </a:xfrm>
          <a:prstGeom prst="rect">
            <a:avLst/>
          </a:prstGeom>
        </p:spPr>
      </p:pic>
      <p:sp>
        <p:nvSpPr>
          <p:cNvPr id="37" name="テキスト ボックス 36"/>
          <p:cNvSpPr txBox="1"/>
          <p:nvPr/>
        </p:nvSpPr>
        <p:spPr>
          <a:xfrm>
            <a:off x="7988721" y="5467305"/>
            <a:ext cx="8212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37.7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33852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1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1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1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1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1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1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1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1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1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1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1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1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9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2" grpId="0"/>
      <p:bldP spid="34" grpId="0"/>
      <p:bldP spid="37" grpId="0"/>
    </p:bld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pattFill prst="ltVert">
          <a:fgClr>
            <a:schemeClr val="bg1"/>
          </a:fgClr>
          <a:bgClr>
            <a:schemeClr val="accent2">
              <a:lumMod val="75000"/>
            </a:schemeClr>
          </a:bgClr>
        </a:pattFill>
        <a:ln>
          <a:solidFill>
            <a:schemeClr val="accent2">
              <a:lumMod val="75000"/>
            </a:schemeClr>
          </a:solidFill>
        </a:ln>
      </a:spPr>
      <a:bodyPr rtlCol="0" anchor="ctr"/>
      <a:lstStyle>
        <a:defPPr algn="ctr">
          <a:defRPr kumimoji="1"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32484</TotalTime>
  <Words>110</Words>
  <Application>Microsoft Macintosh PowerPoint</Application>
  <PresentationFormat>画面に合わせる (4:3)</PresentationFormat>
  <Paragraphs>44</Paragraphs>
  <Slides>8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ホワイト</vt:lpstr>
      <vt:lpstr>AIC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マクリン 謙一郎</dc:creator>
  <cp:lastModifiedBy>マクリン 謙一郎</cp:lastModifiedBy>
  <cp:revision>211</cp:revision>
  <dcterms:created xsi:type="dcterms:W3CDTF">2015-03-06T18:44:45Z</dcterms:created>
  <dcterms:modified xsi:type="dcterms:W3CDTF">2016-02-23T04:14:50Z</dcterms:modified>
</cp:coreProperties>
</file>