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9" r:id="rId1"/>
  </p:sldMasterIdLst>
  <p:sldIdLst>
    <p:sldId id="256" r:id="rId2"/>
    <p:sldId id="257" r:id="rId3"/>
    <p:sldId id="258" r:id="rId4"/>
    <p:sldId id="273" r:id="rId5"/>
    <p:sldId id="259" r:id="rId6"/>
    <p:sldId id="272" r:id="rId7"/>
    <p:sldId id="274" r:id="rId8"/>
    <p:sldId id="275" r:id="rId9"/>
    <p:sldId id="260" r:id="rId10"/>
    <p:sldId id="276" r:id="rId11"/>
    <p:sldId id="262" r:id="rId12"/>
    <p:sldId id="277" r:id="rId13"/>
    <p:sldId id="282" r:id="rId14"/>
    <p:sldId id="264" r:id="rId15"/>
    <p:sldId id="279" r:id="rId16"/>
    <p:sldId id="278" r:id="rId17"/>
    <p:sldId id="281" r:id="rId18"/>
    <p:sldId id="280" r:id="rId19"/>
    <p:sldId id="293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2" r:id="rId28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573" autoAdjust="0"/>
  </p:normalViewPr>
  <p:slideViewPr>
    <p:cSldViewPr snapToGrid="0" snapToObjects="1">
      <p:cViewPr varScale="1">
        <p:scale>
          <a:sx n="82" d="100"/>
          <a:sy n="82" d="100"/>
        </p:scale>
        <p:origin x="-7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807CC-894E-6E4C-A026-9D1CBCD36DF8}" type="datetimeFigureOut">
              <a:rPr kumimoji="1" lang="zh-CN" altLang="en-US" smtClean="0"/>
              <a:t>15-10-01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06F91-F53B-B34E-8A28-BC3B9B90EB5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CA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CA" smtClean="0"/>
              <a:t>单击此处编辑母版副标题样式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zh-CN" altLang="en-CA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CA" smtClean="0"/>
              <a:t>单击此处编辑母版文本样式</a:t>
            </a:r>
          </a:p>
          <a:p>
            <a:pPr lvl="1"/>
            <a:r>
              <a:rPr lang="zh-CN" altLang="en-CA" smtClean="0"/>
              <a:t>二级</a:t>
            </a:r>
          </a:p>
          <a:p>
            <a:pPr lvl="2"/>
            <a:r>
              <a:rPr lang="zh-CN" altLang="en-CA" smtClean="0"/>
              <a:t>三级</a:t>
            </a:r>
          </a:p>
          <a:p>
            <a:pPr lvl="3"/>
            <a:r>
              <a:rPr lang="zh-CN" altLang="en-CA" smtClean="0"/>
              <a:t>四级</a:t>
            </a:r>
          </a:p>
          <a:p>
            <a:pPr lvl="4"/>
            <a:r>
              <a:rPr lang="zh-CN" altLang="en-CA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CA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807CC-894E-6E4C-A026-9D1CBCD36DF8}" type="datetimeFigureOut">
              <a:rPr kumimoji="1" lang="zh-CN" altLang="en-US" smtClean="0"/>
              <a:t>15-10-01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06F91-F53B-B34E-8A28-BC3B9B90EB5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CA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CA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CA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807CC-894E-6E4C-A026-9D1CBCD36DF8}" type="datetimeFigureOut">
              <a:rPr kumimoji="1" lang="zh-CN" altLang="en-US" smtClean="0"/>
              <a:t>15-10-01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06F91-F53B-B34E-8A28-BC3B9B90EB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带标题，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zh-CN" altLang="en-CA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CA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CA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807CC-894E-6E4C-A026-9D1CBCD36DF8}" type="datetimeFigureOut">
              <a:rPr kumimoji="1" lang="zh-CN" altLang="en-US" smtClean="0"/>
              <a:t>15-10-01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06F91-F53B-B34E-8A28-BC3B9B90EB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、图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CA" smtClean="0"/>
              <a:t>单击此处编辑母版文本样式</a:t>
            </a:r>
          </a:p>
          <a:p>
            <a:pPr lvl="1"/>
            <a:r>
              <a:rPr lang="zh-CN" altLang="en-CA" smtClean="0"/>
              <a:t>二级</a:t>
            </a:r>
          </a:p>
          <a:p>
            <a:pPr lvl="2"/>
            <a:r>
              <a:rPr lang="zh-CN" altLang="en-CA" smtClean="0"/>
              <a:t>三级</a:t>
            </a:r>
          </a:p>
          <a:p>
            <a:pPr lvl="3"/>
            <a:r>
              <a:rPr lang="zh-CN" altLang="en-CA" smtClean="0"/>
              <a:t>四级</a:t>
            </a:r>
          </a:p>
          <a:p>
            <a:pPr lvl="4"/>
            <a:r>
              <a:rPr lang="zh-CN" altLang="en-CA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807CC-894E-6E4C-A026-9D1CBCD36DF8}" type="datetimeFigureOut">
              <a:rPr kumimoji="1" lang="zh-CN" altLang="en-US" smtClean="0"/>
              <a:t>15-10-01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06F91-F53B-B34E-8A28-BC3B9B90EB5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CA" smtClean="0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zh-CN" altLang="en-CA" smtClean="0"/>
              <a:t>单击此处编辑母版标题样式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CA" smtClean="0"/>
              <a:t>将图片拖动到占位符，或单击添加图标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张图片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CA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CA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CA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807CC-894E-6E4C-A026-9D1CBCD36DF8}" type="datetimeFigureOut">
              <a:rPr kumimoji="1" lang="zh-CN" altLang="en-US" smtClean="0"/>
              <a:t>15-10-01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06F91-F53B-B34E-8A28-BC3B9B90EB5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CA" smtClean="0"/>
              <a:t>将图片拖动到占位符，或单击添加图标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CA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CA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CA" smtClean="0"/>
              <a:t>单击此处编辑母版文本样式</a:t>
            </a:r>
          </a:p>
          <a:p>
            <a:pPr lvl="1"/>
            <a:r>
              <a:rPr lang="zh-CN" altLang="en-CA" smtClean="0"/>
              <a:t>二级</a:t>
            </a:r>
          </a:p>
          <a:p>
            <a:pPr lvl="2"/>
            <a:r>
              <a:rPr lang="zh-CN" altLang="en-CA" smtClean="0"/>
              <a:t>三级</a:t>
            </a:r>
          </a:p>
          <a:p>
            <a:pPr lvl="3"/>
            <a:r>
              <a:rPr lang="zh-CN" altLang="en-CA" smtClean="0"/>
              <a:t>四级</a:t>
            </a:r>
          </a:p>
          <a:p>
            <a:pPr lvl="4"/>
            <a:r>
              <a:rPr lang="zh-CN" altLang="en-CA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807CC-894E-6E4C-A026-9D1CBCD36DF8}" type="datetimeFigureOut">
              <a:rPr kumimoji="1" lang="zh-CN" altLang="en-US" smtClean="0"/>
              <a:t>15-10-01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06F91-F53B-B34E-8A28-BC3B9B90EB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zh-CN" altLang="en-CA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zh-CN" altLang="en-CA" smtClean="0"/>
              <a:t>单击此处编辑母版文本样式</a:t>
            </a:r>
          </a:p>
          <a:p>
            <a:pPr lvl="1"/>
            <a:r>
              <a:rPr lang="zh-CN" altLang="en-CA" smtClean="0"/>
              <a:t>二级</a:t>
            </a:r>
          </a:p>
          <a:p>
            <a:pPr lvl="2"/>
            <a:r>
              <a:rPr lang="zh-CN" altLang="en-CA" smtClean="0"/>
              <a:t>三级</a:t>
            </a:r>
          </a:p>
          <a:p>
            <a:pPr lvl="3"/>
            <a:r>
              <a:rPr lang="zh-CN" altLang="en-CA" smtClean="0"/>
              <a:t>四级</a:t>
            </a:r>
          </a:p>
          <a:p>
            <a:pPr lvl="4"/>
            <a:r>
              <a:rPr lang="zh-CN" altLang="en-CA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807CC-894E-6E4C-A026-9D1CBCD36DF8}" type="datetimeFigureOut">
              <a:rPr kumimoji="1" lang="zh-CN" altLang="en-US" smtClean="0"/>
              <a:t>15-10-01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06F91-F53B-B34E-8A28-BC3B9B90EB5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CA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CA" smtClean="0"/>
              <a:t>单击此处编辑母版文本样式</a:t>
            </a:r>
          </a:p>
          <a:p>
            <a:pPr lvl="1"/>
            <a:r>
              <a:rPr lang="zh-CN" altLang="en-CA" smtClean="0"/>
              <a:t>二级</a:t>
            </a:r>
          </a:p>
          <a:p>
            <a:pPr lvl="2"/>
            <a:r>
              <a:rPr lang="zh-CN" altLang="en-CA" smtClean="0"/>
              <a:t>三级</a:t>
            </a:r>
          </a:p>
          <a:p>
            <a:pPr lvl="3"/>
            <a:r>
              <a:rPr lang="zh-CN" altLang="en-CA" smtClean="0"/>
              <a:t>四级</a:t>
            </a:r>
          </a:p>
          <a:p>
            <a:pPr lvl="4"/>
            <a:r>
              <a:rPr lang="zh-CN" altLang="en-CA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807CC-894E-6E4C-A026-9D1CBCD36DF8}" type="datetimeFigureOut">
              <a:rPr kumimoji="1" lang="zh-CN" altLang="en-US" smtClean="0"/>
              <a:t>15-10-01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06F91-F53B-B34E-8A28-BC3B9B90EB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807CC-894E-6E4C-A026-9D1CBCD36DF8}" type="datetimeFigureOut">
              <a:rPr kumimoji="1" lang="zh-CN" altLang="en-US" smtClean="0"/>
              <a:t>15-10-01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06F91-F53B-B34E-8A28-BC3B9B90EB5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CA" smtClean="0"/>
              <a:t>将图片拖动到占位符，或单击添加图标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CA" smtClean="0"/>
              <a:t>单击此处编辑母版副标题样式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zh-CN" altLang="en-CA" smtClean="0"/>
              <a:t>单击此处编辑母版标题样式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CA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zh-CN" altLang="en-CA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807CC-894E-6E4C-A026-9D1CBCD36DF8}" type="datetimeFigureOut">
              <a:rPr kumimoji="1" lang="zh-CN" altLang="en-US" smtClean="0"/>
              <a:t>15-10-01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06F91-F53B-B34E-8A28-BC3B9B90EB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CA" smtClean="0"/>
              <a:t>将图片拖动到占位符，或单击添加图标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807CC-894E-6E4C-A026-9D1CBCD36DF8}" type="datetimeFigureOut">
              <a:rPr kumimoji="1" lang="zh-CN" altLang="en-US" smtClean="0"/>
              <a:t>15-10-01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06F91-F53B-B34E-8A28-BC3B9B90EB5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zh-CN" altLang="en-CA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CA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CA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CA" smtClean="0"/>
              <a:t>单击此处编辑母版文本样式</a:t>
            </a:r>
          </a:p>
          <a:p>
            <a:pPr lvl="1"/>
            <a:r>
              <a:rPr lang="zh-CN" altLang="en-CA" smtClean="0"/>
              <a:t>二级</a:t>
            </a:r>
          </a:p>
          <a:p>
            <a:pPr lvl="2"/>
            <a:r>
              <a:rPr lang="zh-CN" altLang="en-CA" smtClean="0"/>
              <a:t>三级</a:t>
            </a:r>
          </a:p>
          <a:p>
            <a:pPr lvl="3"/>
            <a:r>
              <a:rPr lang="zh-CN" altLang="en-CA" smtClean="0"/>
              <a:t>四级</a:t>
            </a:r>
          </a:p>
          <a:p>
            <a:pPr lvl="4"/>
            <a:r>
              <a:rPr lang="zh-CN" altLang="en-CA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CA" smtClean="0"/>
              <a:t>单击此处编辑母版文本样式</a:t>
            </a:r>
          </a:p>
          <a:p>
            <a:pPr lvl="1"/>
            <a:r>
              <a:rPr lang="zh-CN" altLang="en-CA" smtClean="0"/>
              <a:t>二级</a:t>
            </a:r>
          </a:p>
          <a:p>
            <a:pPr lvl="2"/>
            <a:r>
              <a:rPr lang="zh-CN" altLang="en-CA" smtClean="0"/>
              <a:t>三级</a:t>
            </a:r>
          </a:p>
          <a:p>
            <a:pPr lvl="3"/>
            <a:r>
              <a:rPr lang="zh-CN" altLang="en-CA" smtClean="0"/>
              <a:t>四级</a:t>
            </a:r>
          </a:p>
          <a:p>
            <a:pPr lvl="4"/>
            <a:r>
              <a:rPr lang="zh-CN" altLang="en-CA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807CC-894E-6E4C-A026-9D1CBCD36DF8}" type="datetimeFigureOut">
              <a:rPr kumimoji="1" lang="zh-CN" altLang="en-US" smtClean="0"/>
              <a:t>15-10-01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06F91-F53B-B34E-8A28-BC3B9B90EB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CA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CA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CA" smtClean="0"/>
              <a:t>单击此处编辑母版文本样式</a:t>
            </a:r>
          </a:p>
          <a:p>
            <a:pPr lvl="1"/>
            <a:r>
              <a:rPr lang="zh-CN" altLang="en-CA" smtClean="0"/>
              <a:t>二级</a:t>
            </a:r>
          </a:p>
          <a:p>
            <a:pPr lvl="2"/>
            <a:r>
              <a:rPr lang="zh-CN" altLang="en-CA" smtClean="0"/>
              <a:t>三级</a:t>
            </a:r>
          </a:p>
          <a:p>
            <a:pPr lvl="3"/>
            <a:r>
              <a:rPr lang="zh-CN" altLang="en-CA" smtClean="0"/>
              <a:t>四级</a:t>
            </a:r>
          </a:p>
          <a:p>
            <a:pPr lvl="4"/>
            <a:r>
              <a:rPr lang="zh-CN" altLang="en-CA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CA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CA" smtClean="0"/>
              <a:t>单击此处编辑母版文本样式</a:t>
            </a:r>
          </a:p>
          <a:p>
            <a:pPr lvl="1"/>
            <a:r>
              <a:rPr lang="zh-CN" altLang="en-CA" smtClean="0"/>
              <a:t>二级</a:t>
            </a:r>
          </a:p>
          <a:p>
            <a:pPr lvl="2"/>
            <a:r>
              <a:rPr lang="zh-CN" altLang="en-CA" smtClean="0"/>
              <a:t>三级</a:t>
            </a:r>
          </a:p>
          <a:p>
            <a:pPr lvl="3"/>
            <a:r>
              <a:rPr lang="zh-CN" altLang="en-CA" smtClean="0"/>
              <a:t>四级</a:t>
            </a:r>
          </a:p>
          <a:p>
            <a:pPr lvl="4"/>
            <a:r>
              <a:rPr lang="zh-CN" altLang="en-CA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807CC-894E-6E4C-A026-9D1CBCD36DF8}" type="datetimeFigureOut">
              <a:rPr kumimoji="1" lang="zh-CN" altLang="en-US" smtClean="0"/>
              <a:t>15-10-01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06F91-F53B-B34E-8A28-BC3B9B90EB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CA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807CC-894E-6E4C-A026-9D1CBCD36DF8}" type="datetimeFigureOut">
              <a:rPr kumimoji="1" lang="zh-CN" altLang="en-US" smtClean="0"/>
              <a:t>15-10-01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06F91-F53B-B34E-8A28-BC3B9B90EB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807CC-894E-6E4C-A026-9D1CBCD36DF8}" type="datetimeFigureOut">
              <a:rPr kumimoji="1" lang="zh-CN" altLang="en-US" smtClean="0"/>
              <a:t>15-10-01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06F91-F53B-B34E-8A28-BC3B9B90EB5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CA" smtClean="0"/>
              <a:t>单击此处编辑母版文本样式</a:t>
            </a:r>
          </a:p>
          <a:p>
            <a:pPr lvl="1"/>
            <a:r>
              <a:rPr lang="zh-CN" altLang="en-CA" smtClean="0"/>
              <a:t>二级</a:t>
            </a:r>
          </a:p>
          <a:p>
            <a:pPr lvl="2"/>
            <a:r>
              <a:rPr lang="zh-CN" altLang="en-CA" smtClean="0"/>
              <a:t>三级</a:t>
            </a:r>
          </a:p>
          <a:p>
            <a:pPr lvl="3"/>
            <a:r>
              <a:rPr lang="zh-CN" altLang="en-CA" smtClean="0"/>
              <a:t>四级</a:t>
            </a:r>
          </a:p>
          <a:p>
            <a:pPr lvl="4"/>
            <a:r>
              <a:rPr lang="zh-CN" altLang="en-CA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D52807CC-894E-6E4C-A026-9D1CBCD36DF8}" type="datetimeFigureOut">
              <a:rPr kumimoji="1" lang="zh-CN" altLang="en-US" smtClean="0"/>
              <a:t>15-10-01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68D06F91-F53B-B34E-8A28-BC3B9B90EB5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CA" smtClean="0"/>
              <a:t>单击此处编辑母版标题样式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  <p:sldLayoutId id="2147483804" r:id="rId15"/>
    <p:sldLayoutId id="2147483805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CA" altLang="zh-CN" dirty="0" smtClean="0"/>
              <a:t>Markov Chain Monte Carlo</a:t>
            </a:r>
            <a:endParaRPr kumimoji="1"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785551" y="4495409"/>
            <a:ext cx="7754112" cy="484632"/>
          </a:xfrm>
        </p:spPr>
        <p:txBody>
          <a:bodyPr>
            <a:noAutofit/>
          </a:bodyPr>
          <a:lstStyle/>
          <a:p>
            <a:pPr algn="r"/>
            <a:r>
              <a:rPr kumimoji="1" lang="en-CA" altLang="zh-CN" sz="2800" dirty="0" smtClean="0">
                <a:solidFill>
                  <a:srgbClr val="000000"/>
                </a:solidFill>
              </a:rPr>
              <a:t>MU HE &amp; ANGELA WANG</a:t>
            </a:r>
            <a:endParaRPr kumimoji="1" lang="zh-CN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985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kumimoji="1" lang="en-CA" altLang="zh-CN" dirty="0" smtClean="0"/>
              <a:t>Basic Concepts – Markov Chain Revisited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4163" y="2094854"/>
            <a:ext cx="8428097" cy="4156269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However, Markov </a:t>
            </a:r>
            <a:r>
              <a:rPr lang="en-US" altLang="zh-CN" dirty="0"/>
              <a:t>C</a:t>
            </a:r>
            <a:r>
              <a:rPr lang="en-US" altLang="zh-CN" dirty="0" smtClean="0"/>
              <a:t>hain </a:t>
            </a:r>
            <a:r>
              <a:rPr lang="en-US" altLang="zh-CN" dirty="0"/>
              <a:t>is </a:t>
            </a:r>
            <a:r>
              <a:rPr lang="en-US" altLang="zh-CN" i="1" dirty="0"/>
              <a:t>positive recurrent, aperiodic</a:t>
            </a:r>
            <a:r>
              <a:rPr lang="en-US" altLang="zh-CN" i="1" dirty="0" smtClean="0"/>
              <a:t>, </a:t>
            </a:r>
            <a:r>
              <a:rPr lang="en-US" altLang="zh-CN" dirty="0" smtClean="0"/>
              <a:t>and</a:t>
            </a:r>
            <a:r>
              <a:rPr lang="en-US" altLang="zh-CN" i="1" dirty="0" smtClean="0"/>
              <a:t> irreducible</a:t>
            </a:r>
            <a:r>
              <a:rPr lang="en-US" altLang="zh-CN" dirty="0" smtClean="0"/>
              <a:t>, </a:t>
            </a:r>
            <a:r>
              <a:rPr lang="en-US" altLang="zh-CN" dirty="0"/>
              <a:t>it will converge to a </a:t>
            </a:r>
            <a:r>
              <a:rPr lang="en-US" altLang="zh-CN" dirty="0" smtClean="0"/>
              <a:t>unique stationary distribution.</a:t>
            </a:r>
            <a:endParaRPr lang="en-US" altLang="zh-CN" dirty="0" smtClean="0">
              <a:effectLst/>
            </a:endParaRPr>
          </a:p>
          <a:p>
            <a:pPr lvl="1"/>
            <a:r>
              <a:rPr kumimoji="1" lang="en-CA" altLang="zh-CN" i="1" dirty="0" smtClean="0"/>
              <a:t>Positive recurrent</a:t>
            </a:r>
            <a:r>
              <a:rPr kumimoji="1" lang="en-CA" altLang="zh-CN" dirty="0" smtClean="0"/>
              <a:t>: </a:t>
            </a:r>
            <a:r>
              <a:rPr lang="en-US" altLang="zh-CN" dirty="0"/>
              <a:t>For any set A, the expected number </a:t>
            </a:r>
            <a:r>
              <a:rPr lang="en-US" altLang="zh-CN" dirty="0" smtClean="0"/>
              <a:t>of steps </a:t>
            </a:r>
            <a:r>
              <a:rPr lang="en-US" altLang="zh-CN" dirty="0"/>
              <a:t>required for the chain to return to A is </a:t>
            </a:r>
            <a:r>
              <a:rPr lang="en-US" altLang="zh-CN" dirty="0" smtClean="0"/>
              <a:t>finite.</a:t>
            </a:r>
            <a:endParaRPr kumimoji="1" lang="en-CA" altLang="zh-CN" dirty="0" smtClean="0"/>
          </a:p>
          <a:p>
            <a:pPr lvl="1"/>
            <a:r>
              <a:rPr kumimoji="1" lang="en-CA" altLang="zh-CN" i="1" dirty="0" smtClean="0"/>
              <a:t>Aperiodic</a:t>
            </a:r>
            <a:r>
              <a:rPr kumimoji="1" lang="en-CA" altLang="zh-CN" dirty="0" smtClean="0"/>
              <a:t>: </a:t>
            </a:r>
            <a:r>
              <a:rPr lang="en-US" altLang="zh-CN" dirty="0"/>
              <a:t>f</a:t>
            </a:r>
            <a:r>
              <a:rPr lang="en-US" altLang="zh-CN" dirty="0" smtClean="0"/>
              <a:t>or </a:t>
            </a:r>
            <a:r>
              <a:rPr lang="en-US" altLang="zh-CN" dirty="0"/>
              <a:t>any set A, the number of steps required </a:t>
            </a:r>
            <a:r>
              <a:rPr lang="en-US" altLang="zh-CN" dirty="0" smtClean="0"/>
              <a:t>to return </a:t>
            </a:r>
            <a:r>
              <a:rPr lang="en-US" altLang="zh-CN" dirty="0"/>
              <a:t>to A must not always be a multiple of some value </a:t>
            </a:r>
            <a:r>
              <a:rPr lang="en-US" altLang="zh-CN" dirty="0" smtClean="0"/>
              <a:t>k.</a:t>
            </a:r>
            <a:endParaRPr kumimoji="1" lang="en-CA" altLang="zh-CN" dirty="0" smtClean="0"/>
          </a:p>
          <a:p>
            <a:pPr lvl="1"/>
            <a:r>
              <a:rPr kumimoji="1" lang="en-CA" altLang="zh-CN" i="1" dirty="0" smtClean="0"/>
              <a:t>Irreducible</a:t>
            </a:r>
            <a:r>
              <a:rPr kumimoji="1" lang="en-CA" altLang="zh-CN" dirty="0" smtClean="0"/>
              <a:t>: any </a:t>
            </a:r>
            <a:r>
              <a:rPr lang="en-US" altLang="zh-CN" dirty="0" smtClean="0"/>
              <a:t>set </a:t>
            </a:r>
            <a:r>
              <a:rPr lang="en-US" altLang="zh-CN" dirty="0"/>
              <a:t>A can be reached from any other set </a:t>
            </a:r>
            <a:r>
              <a:rPr lang="en-US" altLang="zh-CN" dirty="0" smtClean="0"/>
              <a:t>B with </a:t>
            </a:r>
            <a:r>
              <a:rPr lang="en-US" altLang="zh-CN" dirty="0"/>
              <a:t>nonzero </a:t>
            </a:r>
            <a:r>
              <a:rPr lang="en-US" altLang="zh-CN" dirty="0" smtClean="0"/>
              <a:t>probability.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1910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CA" altLang="zh-CN" dirty="0" smtClean="0"/>
              <a:t>Basic Concepts - MCMC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84162" y="2133600"/>
            <a:ext cx="8574087" cy="3992563"/>
          </a:xfrm>
        </p:spPr>
        <p:txBody>
          <a:bodyPr/>
          <a:lstStyle/>
          <a:p>
            <a:r>
              <a:rPr lang="en-US" altLang="zh-CN" dirty="0" smtClean="0"/>
              <a:t>Essentially, we will use a Markov Chain to generate a sequence of </a:t>
            </a:r>
            <a:r>
              <a:rPr lang="en-US" altLang="zh-CN" dirty="0" err="1" smtClean="0"/>
              <a:t>θ</a:t>
            </a:r>
            <a:r>
              <a:rPr lang="en-US" altLang="zh-CN" dirty="0" smtClean="0"/>
              <a:t> values, </a:t>
            </a:r>
            <a:r>
              <a:rPr lang="en-US" altLang="zh-CN" dirty="0"/>
              <a:t>denoted (θ</a:t>
            </a:r>
            <a:r>
              <a:rPr lang="en-US" altLang="zh-CN" baseline="-25000" dirty="0" smtClean="0"/>
              <a:t>0</a:t>
            </a:r>
            <a:r>
              <a:rPr lang="en-US" altLang="zh-CN" dirty="0"/>
              <a:t>, θ</a:t>
            </a:r>
            <a:r>
              <a:rPr lang="en-US" altLang="zh-CN" baseline="-25000" dirty="0" smtClean="0"/>
              <a:t>1</a:t>
            </a:r>
            <a:r>
              <a:rPr lang="en-US" altLang="zh-CN" dirty="0"/>
              <a:t>, θ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…), in such a way that as n-&gt;∞</a:t>
            </a:r>
            <a:r>
              <a:rPr lang="en-US" altLang="zh-CN" dirty="0"/>
              <a:t>, </a:t>
            </a:r>
            <a:r>
              <a:rPr lang="en-US" altLang="zh-CN" dirty="0" err="1"/>
              <a:t>θ</a:t>
            </a:r>
            <a:r>
              <a:rPr lang="en-US" altLang="zh-CN" baseline="-25000" dirty="0" err="1" smtClean="0"/>
              <a:t>n</a:t>
            </a:r>
            <a:r>
              <a:rPr lang="en-US" altLang="zh-CN" dirty="0" smtClean="0"/>
              <a:t> ~ </a:t>
            </a:r>
            <a:r>
              <a:rPr lang="en-US" altLang="zh-CN" dirty="0"/>
              <a:t>P(</a:t>
            </a:r>
            <a:r>
              <a:rPr lang="en-US" altLang="zh-CN" dirty="0" err="1"/>
              <a:t>θ</a:t>
            </a:r>
            <a:r>
              <a:rPr lang="en-US" altLang="zh-CN" dirty="0"/>
              <a:t>)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In Bayesian statistics, there are generally two MCMC algorithms that we use</a:t>
            </a:r>
            <a:r>
              <a:rPr lang="en-US" altLang="zh-CN" dirty="0"/>
              <a:t> </a:t>
            </a:r>
            <a:r>
              <a:rPr lang="en-US" altLang="zh-CN" dirty="0" smtClean="0"/>
              <a:t>to set up a Markov Chain with this property:</a:t>
            </a:r>
          </a:p>
          <a:p>
            <a:pPr lvl="1"/>
            <a:r>
              <a:rPr lang="en-US" altLang="zh-CN" b="1" dirty="0" smtClean="0"/>
              <a:t>Metropolis-Hastings algorithm</a:t>
            </a:r>
            <a:r>
              <a:rPr lang="en-US" altLang="zh-CN" dirty="0" smtClean="0"/>
              <a:t> </a:t>
            </a:r>
          </a:p>
          <a:p>
            <a:pPr lvl="1"/>
            <a:r>
              <a:rPr lang="en-US" altLang="zh-CN" b="1" dirty="0" smtClean="0"/>
              <a:t>Gibbs sampler</a:t>
            </a:r>
          </a:p>
          <a:p>
            <a:pPr lvl="1"/>
            <a:endParaRPr lang="en-US" altLang="zh-CN" b="1" dirty="0" smtClean="0"/>
          </a:p>
          <a:p>
            <a:pPr lvl="1"/>
            <a:endParaRPr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4871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/>
              <a:t>Metropolis-Hastings algorithm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2716" y="2133600"/>
            <a:ext cx="8215231" cy="3992563"/>
          </a:xfrm>
        </p:spPr>
        <p:txBody>
          <a:bodyPr/>
          <a:lstStyle/>
          <a:p>
            <a:pPr marL="0" indent="0">
              <a:buNone/>
            </a:pPr>
            <a:r>
              <a:rPr kumimoji="1" lang="en-CA" altLang="zh-CN" b="1" dirty="0" smtClean="0"/>
              <a:t>Step 1. Choose a starting value of </a:t>
            </a:r>
            <a:r>
              <a:rPr kumimoji="1" lang="en-CA" altLang="zh-CN" b="1" dirty="0" err="1" smtClean="0"/>
              <a:t>θ</a:t>
            </a:r>
            <a:r>
              <a:rPr kumimoji="1" lang="en-CA" altLang="zh-CN" b="1" baseline="30000" dirty="0" smtClean="0"/>
              <a:t>(0)</a:t>
            </a:r>
            <a:endParaRPr kumimoji="1" lang="en-CA" altLang="zh-CN" b="1" baseline="30000" dirty="0"/>
          </a:p>
          <a:p>
            <a:pPr marL="0" indent="0">
              <a:buNone/>
            </a:pPr>
            <a:endParaRPr kumimoji="1" lang="en-CA" altLang="zh-CN" baseline="30000" dirty="0" smtClean="0"/>
          </a:p>
        </p:txBody>
      </p:sp>
    </p:spTree>
    <p:extLst>
      <p:ext uri="{BB962C8B-B14F-4D97-AF65-F5344CB8AC3E}">
        <p14:creationId xmlns:p14="http://schemas.microsoft.com/office/powerpoint/2010/main" val="2628141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/>
              <a:t>Metropolis-Hastings algorithm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2716" y="2133600"/>
            <a:ext cx="8215231" cy="3992563"/>
          </a:xfrm>
        </p:spPr>
        <p:txBody>
          <a:bodyPr/>
          <a:lstStyle/>
          <a:p>
            <a:pPr marL="0" indent="0">
              <a:buNone/>
            </a:pPr>
            <a:r>
              <a:rPr kumimoji="1" lang="en-CA" altLang="zh-CN" dirty="0" smtClean="0"/>
              <a:t>Step 1. Choose a starting value of </a:t>
            </a:r>
            <a:r>
              <a:rPr kumimoji="1" lang="en-CA" altLang="zh-CN" dirty="0" err="1" smtClean="0"/>
              <a:t>θ</a:t>
            </a:r>
            <a:r>
              <a:rPr kumimoji="1" lang="en-CA" altLang="zh-CN" baseline="30000" dirty="0" smtClean="0"/>
              <a:t>(0) </a:t>
            </a:r>
            <a:endParaRPr kumimoji="1" lang="en-CA" altLang="zh-CN" baseline="30000" dirty="0"/>
          </a:p>
          <a:p>
            <a:pPr marL="0" indent="0">
              <a:buNone/>
            </a:pPr>
            <a:r>
              <a:rPr kumimoji="1" lang="en-CA" altLang="zh-CN" b="1" dirty="0"/>
              <a:t>Step </a:t>
            </a:r>
            <a:r>
              <a:rPr kumimoji="1" lang="en-CA" altLang="zh-CN" b="1" dirty="0" smtClean="0"/>
              <a:t>2. At iteration t=1,2,.., draw a candidate </a:t>
            </a:r>
            <a:r>
              <a:rPr kumimoji="1" lang="en-CA" altLang="zh-CN" b="1" dirty="0" err="1" smtClean="0"/>
              <a:t>θ</a:t>
            </a:r>
            <a:r>
              <a:rPr kumimoji="1" lang="en-CA" altLang="zh-CN" b="1" dirty="0" smtClean="0"/>
              <a:t>* from a jumping distribution (proposal distribution) J(</a:t>
            </a:r>
            <a:r>
              <a:rPr kumimoji="1" lang="en-CA" altLang="zh-CN" b="1" dirty="0" err="1"/>
              <a:t>θ</a:t>
            </a:r>
            <a:r>
              <a:rPr kumimoji="1" lang="en-CA" altLang="zh-CN" b="1" dirty="0" smtClean="0"/>
              <a:t>*|</a:t>
            </a:r>
            <a:r>
              <a:rPr kumimoji="1" lang="en-CA" altLang="zh-CN" b="1" dirty="0" err="1"/>
              <a:t>θ</a:t>
            </a:r>
            <a:r>
              <a:rPr kumimoji="1" lang="en-CA" altLang="zh-CN" b="1" baseline="30000" dirty="0" smtClean="0"/>
              <a:t>(t-1)</a:t>
            </a:r>
            <a:r>
              <a:rPr kumimoji="1" lang="en-CA" altLang="zh-CN" b="1" dirty="0" smtClean="0"/>
              <a:t>)</a:t>
            </a:r>
            <a:r>
              <a:rPr kumimoji="1" lang="en-CA" altLang="zh-CN" b="1" i="1" dirty="0" smtClean="0"/>
              <a:t>.</a:t>
            </a:r>
            <a:endParaRPr kumimoji="1" lang="en-CA" altLang="zh-CN" b="1" i="1" baseline="30000" dirty="0"/>
          </a:p>
          <a:p>
            <a:pPr marL="0" indent="0">
              <a:buNone/>
            </a:pPr>
            <a:endParaRPr kumimoji="1" lang="en-CA" altLang="zh-CN" baseline="30000" dirty="0" smtClean="0"/>
          </a:p>
        </p:txBody>
      </p:sp>
    </p:spTree>
    <p:extLst>
      <p:ext uri="{BB962C8B-B14F-4D97-AF65-F5344CB8AC3E}">
        <p14:creationId xmlns:p14="http://schemas.microsoft.com/office/powerpoint/2010/main" val="1457966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Step 2. Draw </a:t>
            </a:r>
            <a:r>
              <a:rPr kumimoji="1" lang="en-CA" altLang="zh-CN" dirty="0" err="1"/>
              <a:t>θ</a:t>
            </a:r>
            <a:r>
              <a:rPr kumimoji="1" lang="en-CA" altLang="zh-CN" baseline="30000" dirty="0" smtClean="0"/>
              <a:t>* </a:t>
            </a:r>
            <a:r>
              <a:rPr kumimoji="1" lang="en-CA" altLang="zh-CN" dirty="0" smtClean="0"/>
              <a:t> from J(</a:t>
            </a:r>
            <a:r>
              <a:rPr kumimoji="1" lang="en-CA" altLang="zh-CN" dirty="0" err="1"/>
              <a:t>θ</a:t>
            </a:r>
            <a:r>
              <a:rPr kumimoji="1" lang="en-CA" altLang="zh-CN" dirty="0"/>
              <a:t>*|</a:t>
            </a:r>
            <a:r>
              <a:rPr kumimoji="1" lang="en-CA" altLang="zh-CN" dirty="0" err="1"/>
              <a:t>θ</a:t>
            </a:r>
            <a:r>
              <a:rPr kumimoji="1" lang="en-CA" altLang="zh-CN" baseline="30000" dirty="0"/>
              <a:t>(t-1)</a:t>
            </a:r>
            <a:r>
              <a:rPr kumimoji="1" lang="en-CA" altLang="zh-CN" dirty="0"/>
              <a:t>)</a:t>
            </a:r>
            <a:endParaRPr kumimoji="1" lang="zh-CN" altLang="en-US" baseline="30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158" y="1956645"/>
            <a:ext cx="9063841" cy="4698408"/>
          </a:xfrm>
        </p:spPr>
        <p:txBody>
          <a:bodyPr>
            <a:normAutofit fontScale="92500" lnSpcReduction="10000"/>
          </a:bodyPr>
          <a:lstStyle/>
          <a:p>
            <a:r>
              <a:rPr kumimoji="1" lang="en-CA" altLang="zh-CN" dirty="0" smtClean="0"/>
              <a:t>The jumping distribution determines where we move to in the next iteration of the Markov Chain (analogous to the transition matrix).</a:t>
            </a:r>
          </a:p>
          <a:p>
            <a:r>
              <a:rPr kumimoji="1" lang="en-CA" altLang="zh-CN" dirty="0" smtClean="0"/>
              <a:t>The jumping distribution can be anything you like</a:t>
            </a:r>
            <a:r>
              <a:rPr kumimoji="1" lang="en-CA" altLang="zh-CN" dirty="0"/>
              <a:t> </a:t>
            </a:r>
            <a:r>
              <a:rPr kumimoji="1" lang="en-CA" altLang="zh-CN" dirty="0" smtClean="0"/>
              <a:t>(however, a better selection of jumping distribution will be more efficient).</a:t>
            </a:r>
          </a:p>
          <a:p>
            <a:r>
              <a:rPr kumimoji="1" lang="en-CA" altLang="zh-CN" b="1" i="1" u="sng" dirty="0" smtClean="0"/>
              <a:t>Random Walk Metropolis-Hastings Algorithm (Metropolis Algorithm)</a:t>
            </a:r>
          </a:p>
          <a:p>
            <a:pPr lvl="1"/>
            <a:r>
              <a:rPr kumimoji="1" lang="en-CA" altLang="zh-CN" dirty="0" smtClean="0"/>
              <a:t>The jumping distribution is symmetric, which </a:t>
            </a:r>
            <a:r>
              <a:rPr kumimoji="1" lang="en-CA" altLang="zh-CN" dirty="0"/>
              <a:t>is </a:t>
            </a:r>
            <a:endParaRPr kumimoji="1" lang="en-CA" altLang="zh-CN" dirty="0" smtClean="0"/>
          </a:p>
          <a:p>
            <a:pPr marL="457200" lvl="1" indent="0">
              <a:buNone/>
            </a:pPr>
            <a:r>
              <a:rPr kumimoji="1" lang="en-CA" altLang="zh-CN" dirty="0"/>
              <a:t>	</a:t>
            </a:r>
            <a:r>
              <a:rPr kumimoji="1" lang="en-CA" altLang="zh-CN" dirty="0" smtClean="0"/>
              <a:t>J(</a:t>
            </a:r>
            <a:r>
              <a:rPr kumimoji="1" lang="en-CA" altLang="zh-CN" dirty="0" err="1"/>
              <a:t>θ</a:t>
            </a:r>
            <a:r>
              <a:rPr kumimoji="1" lang="en-CA" altLang="zh-CN" dirty="0"/>
              <a:t>*|</a:t>
            </a:r>
            <a:r>
              <a:rPr kumimoji="1" lang="en-CA" altLang="zh-CN" dirty="0" err="1"/>
              <a:t>θ</a:t>
            </a:r>
            <a:r>
              <a:rPr kumimoji="1" lang="en-CA" altLang="zh-CN" baseline="30000" dirty="0"/>
              <a:t>(t-1)</a:t>
            </a:r>
            <a:r>
              <a:rPr kumimoji="1" lang="en-CA" altLang="zh-CN" dirty="0" smtClean="0"/>
              <a:t>)=J(</a:t>
            </a:r>
            <a:r>
              <a:rPr kumimoji="1" lang="en-CA" altLang="zh-CN" dirty="0" err="1" smtClean="0"/>
              <a:t>θ</a:t>
            </a:r>
            <a:r>
              <a:rPr kumimoji="1" lang="en-CA" altLang="zh-CN" baseline="30000" dirty="0"/>
              <a:t>(t-1</a:t>
            </a:r>
            <a:r>
              <a:rPr kumimoji="1" lang="en-CA" altLang="zh-CN" baseline="30000" dirty="0" smtClean="0"/>
              <a:t>)</a:t>
            </a:r>
            <a:r>
              <a:rPr kumimoji="1" lang="en-CA" altLang="zh-CN" dirty="0" smtClean="0"/>
              <a:t>|</a:t>
            </a:r>
            <a:r>
              <a:rPr kumimoji="1" lang="en-CA" altLang="zh-CN" dirty="0" err="1"/>
              <a:t>θ</a:t>
            </a:r>
            <a:r>
              <a:rPr kumimoji="1" lang="en-CA" altLang="zh-CN" dirty="0"/>
              <a:t>*</a:t>
            </a:r>
            <a:r>
              <a:rPr kumimoji="1" lang="en-CA" altLang="zh-CN" dirty="0" smtClean="0"/>
              <a:t>).</a:t>
            </a:r>
          </a:p>
          <a:p>
            <a:r>
              <a:rPr kumimoji="1" lang="en-CA" altLang="zh-CN" b="1" i="1" u="sng" dirty="0" smtClean="0"/>
              <a:t>Independent </a:t>
            </a:r>
            <a:r>
              <a:rPr kumimoji="1" lang="en-CA" altLang="zh-CN" b="1" i="1" u="sng" dirty="0"/>
              <a:t>Metropolis-Hastings Algorithm</a:t>
            </a:r>
          </a:p>
          <a:p>
            <a:pPr lvl="1"/>
            <a:r>
              <a:rPr kumimoji="1" lang="en-CA" altLang="zh-CN" dirty="0"/>
              <a:t>The jumping distribution does not depend on </a:t>
            </a:r>
            <a:r>
              <a:rPr kumimoji="1" lang="en-CA" altLang="zh-CN" dirty="0" err="1"/>
              <a:t>θ</a:t>
            </a:r>
            <a:r>
              <a:rPr kumimoji="1" lang="en-CA" altLang="zh-CN" baseline="30000" dirty="0"/>
              <a:t>(t-1</a:t>
            </a:r>
            <a:r>
              <a:rPr kumimoji="1" lang="en-CA" altLang="zh-CN" baseline="30000" dirty="0" smtClean="0"/>
              <a:t>)</a:t>
            </a:r>
            <a:r>
              <a:rPr kumimoji="1" lang="en-CA" altLang="zh-CN" dirty="0" smtClean="0"/>
              <a:t>, </a:t>
            </a:r>
            <a:r>
              <a:rPr kumimoji="1" lang="en-CA" altLang="zh-CN" dirty="0"/>
              <a:t>which is </a:t>
            </a:r>
          </a:p>
          <a:p>
            <a:pPr marL="457200" lvl="1" indent="0">
              <a:buNone/>
            </a:pPr>
            <a:r>
              <a:rPr kumimoji="1" lang="en-CA" altLang="zh-CN" dirty="0"/>
              <a:t>	</a:t>
            </a:r>
            <a:r>
              <a:rPr kumimoji="1" lang="en-CA" altLang="zh-CN" dirty="0" smtClean="0"/>
              <a:t>J(</a:t>
            </a:r>
            <a:r>
              <a:rPr kumimoji="1" lang="en-CA" altLang="zh-CN" dirty="0" err="1"/>
              <a:t>θ</a:t>
            </a:r>
            <a:r>
              <a:rPr kumimoji="1" lang="en-CA" altLang="zh-CN" dirty="0"/>
              <a:t>*|</a:t>
            </a:r>
            <a:r>
              <a:rPr kumimoji="1" lang="en-CA" altLang="zh-CN" dirty="0" err="1"/>
              <a:t>θ</a:t>
            </a:r>
            <a:r>
              <a:rPr kumimoji="1" lang="en-CA" altLang="zh-CN" baseline="30000" dirty="0"/>
              <a:t>(t-1)</a:t>
            </a:r>
            <a:r>
              <a:rPr kumimoji="1" lang="en-CA" altLang="zh-CN" dirty="0"/>
              <a:t>)=</a:t>
            </a:r>
            <a:r>
              <a:rPr kumimoji="1" lang="en-CA" altLang="zh-CN" dirty="0" smtClean="0"/>
              <a:t>J(</a:t>
            </a:r>
            <a:r>
              <a:rPr kumimoji="1" lang="en-CA" altLang="zh-CN" dirty="0" err="1"/>
              <a:t>θ</a:t>
            </a:r>
            <a:r>
              <a:rPr kumimoji="1" lang="en-CA" altLang="zh-CN" dirty="0"/>
              <a:t>*).</a:t>
            </a:r>
          </a:p>
          <a:p>
            <a:pPr lvl="1"/>
            <a:r>
              <a:rPr kumimoji="1" lang="en-CA" altLang="zh-CN" dirty="0" err="1"/>
              <a:t>θ</a:t>
            </a:r>
            <a:r>
              <a:rPr kumimoji="1" lang="en-CA" altLang="zh-CN" dirty="0"/>
              <a:t>* is drawn from the same distribution at every iteration, regardless of where the previous draw was.</a:t>
            </a:r>
          </a:p>
          <a:p>
            <a:pPr marL="457200" lvl="1" indent="0">
              <a:buNone/>
            </a:pPr>
            <a:endParaRPr kumimoji="1" lang="en-CA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24871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/>
              <a:t>Metropolis-Hastings algorithm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2716" y="2133600"/>
            <a:ext cx="8215231" cy="3992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CA" altLang="zh-CN" dirty="0" smtClean="0"/>
              <a:t>Step 1. Choose a starting value of </a:t>
            </a:r>
            <a:r>
              <a:rPr kumimoji="1" lang="en-CA" altLang="zh-CN" dirty="0" err="1" smtClean="0"/>
              <a:t>θ</a:t>
            </a:r>
            <a:r>
              <a:rPr kumimoji="1" lang="en-CA" altLang="zh-CN" baseline="30000" dirty="0" smtClean="0"/>
              <a:t>(0)</a:t>
            </a:r>
            <a:endParaRPr kumimoji="1" lang="en-CA" altLang="zh-CN" baseline="30000" dirty="0"/>
          </a:p>
          <a:p>
            <a:pPr marL="0" indent="0">
              <a:buNone/>
            </a:pPr>
            <a:r>
              <a:rPr kumimoji="1" lang="en-CA" altLang="zh-CN" dirty="0"/>
              <a:t>Step </a:t>
            </a:r>
            <a:r>
              <a:rPr kumimoji="1" lang="en-CA" altLang="zh-CN" dirty="0" smtClean="0"/>
              <a:t>2. At iteration t=1,2,.., draw a candidate </a:t>
            </a:r>
            <a:r>
              <a:rPr kumimoji="1" lang="en-CA" altLang="zh-CN" dirty="0" err="1" smtClean="0"/>
              <a:t>θ</a:t>
            </a:r>
            <a:r>
              <a:rPr kumimoji="1" lang="en-CA" altLang="zh-CN" dirty="0" smtClean="0"/>
              <a:t>* from a jumping distribution (proposal distribution) J(</a:t>
            </a:r>
            <a:r>
              <a:rPr kumimoji="1" lang="en-CA" altLang="zh-CN" dirty="0" err="1"/>
              <a:t>θ</a:t>
            </a:r>
            <a:r>
              <a:rPr kumimoji="1" lang="en-CA" altLang="zh-CN" dirty="0" smtClean="0"/>
              <a:t>*|</a:t>
            </a:r>
            <a:r>
              <a:rPr kumimoji="1" lang="en-CA" altLang="zh-CN" dirty="0" err="1"/>
              <a:t>θ</a:t>
            </a:r>
            <a:r>
              <a:rPr kumimoji="1" lang="en-CA" altLang="zh-CN" baseline="30000" dirty="0" smtClean="0"/>
              <a:t>(t-1)</a:t>
            </a:r>
            <a:r>
              <a:rPr kumimoji="1" lang="en-CA" altLang="zh-CN" dirty="0" smtClean="0"/>
              <a:t>)</a:t>
            </a:r>
            <a:r>
              <a:rPr kumimoji="1" lang="en-CA" altLang="zh-CN" i="1" dirty="0" smtClean="0"/>
              <a:t>.</a:t>
            </a:r>
            <a:endParaRPr kumimoji="1" lang="en-CA" altLang="zh-CN" i="1" baseline="30000" dirty="0"/>
          </a:p>
          <a:p>
            <a:pPr marL="0" indent="0">
              <a:buNone/>
            </a:pPr>
            <a:r>
              <a:rPr kumimoji="1" lang="en-CA" altLang="zh-CN" b="1" dirty="0"/>
              <a:t>Step </a:t>
            </a:r>
            <a:r>
              <a:rPr kumimoji="1" lang="en-CA" altLang="zh-CN" b="1" dirty="0" smtClean="0"/>
              <a:t>3. Compute acceptance ratio (probability)</a:t>
            </a:r>
          </a:p>
          <a:p>
            <a:pPr marL="0" indent="0">
              <a:buNone/>
            </a:pPr>
            <a:r>
              <a:rPr kumimoji="1" lang="en-CA" altLang="zh-CN" b="1" i="1" baseline="30000" dirty="0" smtClean="0"/>
              <a:t>	</a:t>
            </a:r>
            <a:r>
              <a:rPr kumimoji="1" lang="en-CA" altLang="zh-CN" dirty="0"/>
              <a:t> </a:t>
            </a:r>
            <a:r>
              <a:rPr kumimoji="1" lang="en-CA" altLang="zh-CN" dirty="0" smtClean="0"/>
              <a:t>    p(</a:t>
            </a:r>
            <a:r>
              <a:rPr kumimoji="1" lang="en-CA" altLang="zh-CN" dirty="0" err="1"/>
              <a:t>θ</a:t>
            </a:r>
            <a:r>
              <a:rPr kumimoji="1" lang="en-CA" altLang="zh-CN" dirty="0" smtClean="0"/>
              <a:t>*|y)/</a:t>
            </a:r>
            <a:r>
              <a:rPr kumimoji="1" lang="en-CA" altLang="zh-CN" dirty="0"/>
              <a:t>J(</a:t>
            </a:r>
            <a:r>
              <a:rPr kumimoji="1" lang="en-CA" altLang="zh-CN" dirty="0" err="1"/>
              <a:t>θ</a:t>
            </a:r>
            <a:r>
              <a:rPr kumimoji="1" lang="en-CA" altLang="zh-CN" dirty="0"/>
              <a:t>*|</a:t>
            </a:r>
            <a:r>
              <a:rPr kumimoji="1" lang="en-CA" altLang="zh-CN" dirty="0" err="1"/>
              <a:t>θ</a:t>
            </a:r>
            <a:r>
              <a:rPr kumimoji="1" lang="en-CA" altLang="zh-CN" baseline="30000" dirty="0"/>
              <a:t>(t-1)</a:t>
            </a:r>
            <a:r>
              <a:rPr kumimoji="1" lang="en-CA" altLang="zh-CN" dirty="0" smtClean="0"/>
              <a:t>)</a:t>
            </a:r>
          </a:p>
          <a:p>
            <a:pPr marL="0" indent="0">
              <a:buNone/>
            </a:pPr>
            <a:r>
              <a:rPr kumimoji="1" lang="en-CA" altLang="zh-CN" dirty="0" smtClean="0"/>
              <a:t>	     p(</a:t>
            </a:r>
            <a:r>
              <a:rPr kumimoji="1" lang="en-CA" altLang="zh-CN" dirty="0" err="1" smtClean="0"/>
              <a:t>θ</a:t>
            </a:r>
            <a:r>
              <a:rPr kumimoji="1" lang="en-CA" altLang="zh-CN" baseline="30000" dirty="0" smtClean="0"/>
              <a:t>(t-1)</a:t>
            </a:r>
            <a:r>
              <a:rPr kumimoji="1" lang="en-CA" altLang="zh-CN" dirty="0" smtClean="0"/>
              <a:t>|y)/J(</a:t>
            </a:r>
            <a:r>
              <a:rPr kumimoji="1" lang="en-CA" altLang="zh-CN" dirty="0" err="1" smtClean="0"/>
              <a:t>θ</a:t>
            </a:r>
            <a:r>
              <a:rPr kumimoji="1" lang="en-CA" altLang="zh-CN" baseline="30000" dirty="0" smtClean="0"/>
              <a:t>(t-1)</a:t>
            </a:r>
            <a:r>
              <a:rPr kumimoji="1" lang="en-CA" altLang="zh-CN" dirty="0" smtClean="0"/>
              <a:t>|</a:t>
            </a:r>
            <a:r>
              <a:rPr kumimoji="1" lang="en-CA" altLang="zh-CN" dirty="0" err="1" smtClean="0"/>
              <a:t>θ</a:t>
            </a:r>
            <a:r>
              <a:rPr kumimoji="1" lang="en-CA" altLang="zh-CN" dirty="0" smtClean="0"/>
              <a:t>*)</a:t>
            </a:r>
            <a:endParaRPr kumimoji="1" lang="en-CA" altLang="zh-CN" baseline="30000" dirty="0" smtClean="0"/>
          </a:p>
        </p:txBody>
      </p:sp>
      <p:sp>
        <p:nvSpPr>
          <p:cNvPr id="5" name="减 4"/>
          <p:cNvSpPr/>
          <p:nvPr/>
        </p:nvSpPr>
        <p:spPr>
          <a:xfrm>
            <a:off x="1420933" y="4894700"/>
            <a:ext cx="3101697" cy="45719"/>
          </a:xfrm>
          <a:prstGeom prst="mathMinus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06099" y="4663867"/>
            <a:ext cx="514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CA" altLang="zh-CN" sz="2400" dirty="0" smtClean="0"/>
              <a:t>r =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26632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/>
              <a:t>Metropolis-Hastings algorithm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2716" y="1886167"/>
            <a:ext cx="8215231" cy="47206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CA" altLang="zh-CN" dirty="0" smtClean="0"/>
              <a:t>Step 1. Choose a starting value of </a:t>
            </a:r>
            <a:r>
              <a:rPr kumimoji="1" lang="en-CA" altLang="zh-CN" dirty="0" err="1" smtClean="0"/>
              <a:t>θ</a:t>
            </a:r>
            <a:r>
              <a:rPr kumimoji="1" lang="en-CA" altLang="zh-CN" baseline="30000" dirty="0" smtClean="0"/>
              <a:t>(0)</a:t>
            </a:r>
            <a:endParaRPr kumimoji="1" lang="en-CA" altLang="zh-CN" baseline="30000" dirty="0"/>
          </a:p>
          <a:p>
            <a:pPr marL="0" indent="0">
              <a:buNone/>
            </a:pPr>
            <a:r>
              <a:rPr kumimoji="1" lang="en-CA" altLang="zh-CN" dirty="0"/>
              <a:t>Step </a:t>
            </a:r>
            <a:r>
              <a:rPr kumimoji="1" lang="en-CA" altLang="zh-CN" dirty="0" smtClean="0"/>
              <a:t>2. At iteration t=1,2,.., draw a candidate </a:t>
            </a:r>
            <a:r>
              <a:rPr kumimoji="1" lang="en-CA" altLang="zh-CN" dirty="0" err="1" smtClean="0"/>
              <a:t>θ</a:t>
            </a:r>
            <a:r>
              <a:rPr kumimoji="1" lang="en-CA" altLang="zh-CN" dirty="0" smtClean="0"/>
              <a:t>* from a jumping distribution (proposal distribution) J(</a:t>
            </a:r>
            <a:r>
              <a:rPr kumimoji="1" lang="en-CA" altLang="zh-CN" dirty="0" err="1"/>
              <a:t>θ</a:t>
            </a:r>
            <a:r>
              <a:rPr kumimoji="1" lang="en-CA" altLang="zh-CN" dirty="0" smtClean="0"/>
              <a:t>*|</a:t>
            </a:r>
            <a:r>
              <a:rPr kumimoji="1" lang="en-CA" altLang="zh-CN" dirty="0" err="1"/>
              <a:t>θ</a:t>
            </a:r>
            <a:r>
              <a:rPr kumimoji="1" lang="en-CA" altLang="zh-CN" baseline="30000" dirty="0" smtClean="0"/>
              <a:t>(t-1)</a:t>
            </a:r>
            <a:r>
              <a:rPr kumimoji="1" lang="en-CA" altLang="zh-CN" dirty="0" smtClean="0"/>
              <a:t>)</a:t>
            </a:r>
            <a:r>
              <a:rPr kumimoji="1" lang="en-CA" altLang="zh-CN" i="1" dirty="0" smtClean="0"/>
              <a:t>.</a:t>
            </a:r>
            <a:endParaRPr kumimoji="1" lang="en-CA" altLang="zh-CN" i="1" baseline="30000" dirty="0"/>
          </a:p>
          <a:p>
            <a:pPr marL="0" indent="0">
              <a:buNone/>
            </a:pPr>
            <a:r>
              <a:rPr kumimoji="1" lang="en-CA" altLang="zh-CN" dirty="0"/>
              <a:t>Step </a:t>
            </a:r>
            <a:r>
              <a:rPr kumimoji="1" lang="en-CA" altLang="zh-CN" dirty="0" smtClean="0"/>
              <a:t>3. Compute acceptance ratio (probability)</a:t>
            </a:r>
            <a:endParaRPr kumimoji="1" lang="en-CA" altLang="zh-CN" i="1" baseline="30000" dirty="0"/>
          </a:p>
          <a:p>
            <a:pPr marL="0" indent="0">
              <a:buNone/>
            </a:pPr>
            <a:endParaRPr kumimoji="1" lang="en-CA" altLang="zh-CN" dirty="0" smtClean="0"/>
          </a:p>
          <a:p>
            <a:pPr marL="0" indent="0">
              <a:buNone/>
            </a:pPr>
            <a:endParaRPr kumimoji="1" lang="en-CA" altLang="zh-CN" dirty="0" smtClean="0"/>
          </a:p>
          <a:p>
            <a:pPr marL="0" indent="0">
              <a:buNone/>
            </a:pPr>
            <a:r>
              <a:rPr kumimoji="1" lang="en-CA" altLang="zh-CN" b="1" dirty="0" smtClean="0"/>
              <a:t>Step 4. Accept </a:t>
            </a:r>
            <a:r>
              <a:rPr kumimoji="1" lang="en-CA" altLang="zh-CN" b="1" dirty="0" err="1"/>
              <a:t>θ</a:t>
            </a:r>
            <a:r>
              <a:rPr kumimoji="1" lang="en-CA" altLang="zh-CN" b="1" dirty="0"/>
              <a:t>* </a:t>
            </a:r>
            <a:r>
              <a:rPr kumimoji="1" lang="en-CA" altLang="zh-CN" b="1" dirty="0" smtClean="0"/>
              <a:t> as </a:t>
            </a:r>
            <a:r>
              <a:rPr kumimoji="1" lang="en-CA" altLang="zh-CN" b="1" dirty="0"/>
              <a:t> </a:t>
            </a:r>
            <a:r>
              <a:rPr kumimoji="1" lang="en-CA" altLang="zh-CN" b="1" dirty="0" err="1"/>
              <a:t>θ</a:t>
            </a:r>
            <a:r>
              <a:rPr kumimoji="1" lang="en-CA" altLang="zh-CN" b="1" baseline="30000" dirty="0" smtClean="0"/>
              <a:t>(t) </a:t>
            </a:r>
            <a:r>
              <a:rPr kumimoji="1" lang="en-CA" altLang="zh-CN" b="1" dirty="0" smtClean="0"/>
              <a:t>with probability min(r,1). If </a:t>
            </a:r>
            <a:r>
              <a:rPr kumimoji="1" lang="en-CA" altLang="zh-CN" b="1" dirty="0" err="1"/>
              <a:t>θ</a:t>
            </a:r>
            <a:r>
              <a:rPr kumimoji="1" lang="en-CA" altLang="zh-CN" b="1" dirty="0" smtClean="0"/>
              <a:t>* is not accepted, then </a:t>
            </a:r>
            <a:r>
              <a:rPr kumimoji="1" lang="en-CA" altLang="zh-CN" b="1" dirty="0" err="1"/>
              <a:t>θ</a:t>
            </a:r>
            <a:r>
              <a:rPr kumimoji="1" lang="en-CA" altLang="zh-CN" b="1" baseline="30000" dirty="0"/>
              <a:t>(t</a:t>
            </a:r>
            <a:r>
              <a:rPr kumimoji="1" lang="en-CA" altLang="zh-CN" b="1" baseline="30000" dirty="0" smtClean="0"/>
              <a:t>) </a:t>
            </a:r>
            <a:r>
              <a:rPr kumimoji="1" lang="en-CA" altLang="zh-CN" b="1" dirty="0" smtClean="0"/>
              <a:t>= </a:t>
            </a:r>
            <a:r>
              <a:rPr kumimoji="1" lang="en-CA" altLang="zh-CN" b="1" dirty="0" err="1"/>
              <a:t>θ</a:t>
            </a:r>
            <a:r>
              <a:rPr kumimoji="1" lang="en-CA" altLang="zh-CN" b="1" baseline="30000" dirty="0"/>
              <a:t>(t-1</a:t>
            </a:r>
            <a:r>
              <a:rPr kumimoji="1" lang="en-CA" altLang="zh-CN" b="1" baseline="30000" dirty="0" smtClean="0"/>
              <a:t>)</a:t>
            </a:r>
            <a:r>
              <a:rPr kumimoji="1" lang="en-CA" altLang="zh-CN" b="1" dirty="0" smtClean="0"/>
              <a:t>.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547" y="4154584"/>
            <a:ext cx="30607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439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Step 4. Decide whether to accept </a:t>
            </a:r>
            <a:r>
              <a:rPr kumimoji="1" lang="en-CA" altLang="zh-CN" dirty="0" err="1"/>
              <a:t>θ</a:t>
            </a:r>
            <a:r>
              <a:rPr kumimoji="1" lang="en-CA" altLang="zh-CN" baseline="30000" dirty="0" smtClean="0"/>
              <a:t>*</a:t>
            </a:r>
            <a:endParaRPr kumimoji="1" lang="zh-CN" altLang="en-US" baseline="30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4163" y="1984289"/>
            <a:ext cx="8617695" cy="4698408"/>
          </a:xfrm>
        </p:spPr>
        <p:txBody>
          <a:bodyPr>
            <a:normAutofit/>
          </a:bodyPr>
          <a:lstStyle/>
          <a:p>
            <a:r>
              <a:rPr kumimoji="1" lang="en-CA" altLang="zh-CN" dirty="0" smtClean="0"/>
              <a:t>Accept </a:t>
            </a:r>
            <a:r>
              <a:rPr kumimoji="1" lang="en-CA" altLang="zh-CN" dirty="0" err="1" smtClean="0"/>
              <a:t>θ</a:t>
            </a:r>
            <a:r>
              <a:rPr kumimoji="1" lang="en-CA" altLang="zh-CN" dirty="0" smtClean="0"/>
              <a:t>* as </a:t>
            </a:r>
            <a:r>
              <a:rPr kumimoji="1" lang="en-CA" altLang="zh-CN" dirty="0" err="1" smtClean="0"/>
              <a:t>θ</a:t>
            </a:r>
            <a:r>
              <a:rPr kumimoji="1" lang="en-CA" altLang="zh-CN" dirty="0" smtClean="0"/>
              <a:t>(t) with probability min(r,1).</a:t>
            </a:r>
          </a:p>
          <a:p>
            <a:pPr marL="803275" lvl="1" indent="-342900"/>
            <a:r>
              <a:rPr kumimoji="1" lang="en-CA" altLang="zh-CN" dirty="0" smtClean="0"/>
              <a:t>For each </a:t>
            </a:r>
            <a:r>
              <a:rPr kumimoji="1" lang="en-CA" altLang="zh-CN" dirty="0" err="1"/>
              <a:t>θ</a:t>
            </a:r>
            <a:r>
              <a:rPr kumimoji="1" lang="en-CA" altLang="zh-CN" dirty="0" smtClean="0"/>
              <a:t>*, draw a value u from the Uniform (0,1) distribution </a:t>
            </a:r>
          </a:p>
          <a:p>
            <a:pPr marL="803275" lvl="1" indent="-342900"/>
            <a:r>
              <a:rPr kumimoji="1" lang="en-CA" altLang="zh-CN" dirty="0" smtClean="0"/>
              <a:t>If u ≤  r, accept </a:t>
            </a:r>
            <a:r>
              <a:rPr kumimoji="1" lang="en-CA" altLang="zh-CN" dirty="0" err="1"/>
              <a:t>θ</a:t>
            </a:r>
            <a:r>
              <a:rPr kumimoji="1" lang="en-CA" altLang="zh-CN" dirty="0"/>
              <a:t>* as </a:t>
            </a:r>
            <a:r>
              <a:rPr kumimoji="1" lang="en-CA" altLang="zh-CN" dirty="0" err="1"/>
              <a:t>θ</a:t>
            </a:r>
            <a:r>
              <a:rPr kumimoji="1" lang="en-CA" altLang="zh-CN" dirty="0"/>
              <a:t>(t) </a:t>
            </a:r>
            <a:r>
              <a:rPr kumimoji="1" lang="en-CA" altLang="zh-CN" dirty="0" smtClean="0"/>
              <a:t>.</a:t>
            </a:r>
          </a:p>
          <a:p>
            <a:r>
              <a:rPr kumimoji="1" lang="en-CA" altLang="zh-CN" dirty="0" smtClean="0"/>
              <a:t>Otherwise, </a:t>
            </a:r>
            <a:r>
              <a:rPr kumimoji="1" lang="en-CA" altLang="zh-CN" dirty="0"/>
              <a:t>use </a:t>
            </a:r>
            <a:r>
              <a:rPr kumimoji="1" lang="en-CA" altLang="zh-CN" dirty="0" err="1"/>
              <a:t>θ</a:t>
            </a:r>
            <a:r>
              <a:rPr kumimoji="1" lang="en-CA" altLang="zh-CN" baseline="30000" dirty="0"/>
              <a:t>(</a:t>
            </a:r>
            <a:r>
              <a:rPr kumimoji="1" lang="en-CA" altLang="zh-CN" baseline="30000" dirty="0" smtClean="0"/>
              <a:t>t-1) </a:t>
            </a:r>
            <a:r>
              <a:rPr kumimoji="1" lang="en-CA" altLang="zh-CN" dirty="0" smtClean="0"/>
              <a:t>as </a:t>
            </a:r>
            <a:r>
              <a:rPr kumimoji="1" lang="en-CA" altLang="zh-CN" dirty="0" err="1"/>
              <a:t>θ</a:t>
            </a:r>
            <a:r>
              <a:rPr kumimoji="1" lang="en-CA" altLang="zh-CN" baseline="30000" dirty="0"/>
              <a:t>(</a:t>
            </a:r>
            <a:r>
              <a:rPr kumimoji="1" lang="en-CA" altLang="zh-CN" baseline="30000" dirty="0" smtClean="0"/>
              <a:t>t)</a:t>
            </a:r>
            <a:r>
              <a:rPr kumimoji="1" lang="en-CA" altLang="zh-CN" dirty="0" smtClean="0"/>
              <a:t>.</a:t>
            </a:r>
          </a:p>
          <a:p>
            <a:pPr marL="457200" lvl="1" indent="0">
              <a:buNone/>
            </a:pPr>
            <a:endParaRPr kumimoji="1" lang="en-CA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18824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/>
              <a:t>Metropolis-Hastings algorithm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2716" y="1886167"/>
            <a:ext cx="8215231" cy="472066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CA" altLang="zh-CN" dirty="0" smtClean="0"/>
              <a:t>Step 1. Choose a starting value of </a:t>
            </a:r>
            <a:r>
              <a:rPr kumimoji="1" lang="en-CA" altLang="zh-CN" dirty="0" err="1" smtClean="0"/>
              <a:t>θ</a:t>
            </a:r>
            <a:r>
              <a:rPr kumimoji="1" lang="en-CA" altLang="zh-CN" baseline="30000" dirty="0" smtClean="0"/>
              <a:t>(0)</a:t>
            </a:r>
            <a:endParaRPr kumimoji="1" lang="en-CA" altLang="zh-CN" baseline="30000" dirty="0"/>
          </a:p>
          <a:p>
            <a:pPr marL="0" indent="0">
              <a:buNone/>
            </a:pPr>
            <a:r>
              <a:rPr kumimoji="1" lang="en-CA" altLang="zh-CN" dirty="0"/>
              <a:t>Step </a:t>
            </a:r>
            <a:r>
              <a:rPr kumimoji="1" lang="en-CA" altLang="zh-CN" dirty="0" smtClean="0"/>
              <a:t>2. At iteration t=1,2,.., draw a candidate </a:t>
            </a:r>
            <a:r>
              <a:rPr kumimoji="1" lang="en-CA" altLang="zh-CN" dirty="0" err="1" smtClean="0"/>
              <a:t>θ</a:t>
            </a:r>
            <a:r>
              <a:rPr kumimoji="1" lang="en-CA" altLang="zh-CN" dirty="0" smtClean="0"/>
              <a:t>* from a jumping distribution (proposal distribution) J(</a:t>
            </a:r>
            <a:r>
              <a:rPr kumimoji="1" lang="en-CA" altLang="zh-CN" dirty="0" err="1"/>
              <a:t>θ</a:t>
            </a:r>
            <a:r>
              <a:rPr kumimoji="1" lang="en-CA" altLang="zh-CN" dirty="0" smtClean="0"/>
              <a:t>*|</a:t>
            </a:r>
            <a:r>
              <a:rPr kumimoji="1" lang="en-CA" altLang="zh-CN" dirty="0" err="1"/>
              <a:t>θ</a:t>
            </a:r>
            <a:r>
              <a:rPr kumimoji="1" lang="en-CA" altLang="zh-CN" baseline="30000" dirty="0" smtClean="0"/>
              <a:t>(t-1)</a:t>
            </a:r>
            <a:r>
              <a:rPr kumimoji="1" lang="en-CA" altLang="zh-CN" dirty="0" smtClean="0"/>
              <a:t>)</a:t>
            </a:r>
            <a:r>
              <a:rPr kumimoji="1" lang="en-CA" altLang="zh-CN" i="1" dirty="0" smtClean="0"/>
              <a:t>.</a:t>
            </a:r>
            <a:endParaRPr kumimoji="1" lang="en-CA" altLang="zh-CN" i="1" baseline="30000" dirty="0"/>
          </a:p>
          <a:p>
            <a:pPr marL="0" indent="0">
              <a:buNone/>
            </a:pPr>
            <a:r>
              <a:rPr kumimoji="1" lang="en-CA" altLang="zh-CN" dirty="0"/>
              <a:t>Step </a:t>
            </a:r>
            <a:r>
              <a:rPr kumimoji="1" lang="en-CA" altLang="zh-CN" dirty="0" smtClean="0"/>
              <a:t>3. Compute acceptance ratio (probability)</a:t>
            </a:r>
            <a:endParaRPr kumimoji="1" lang="en-CA" altLang="zh-CN" i="1" baseline="30000" dirty="0"/>
          </a:p>
          <a:p>
            <a:pPr marL="0" indent="0">
              <a:buNone/>
            </a:pPr>
            <a:endParaRPr kumimoji="1" lang="en-CA" altLang="zh-CN" dirty="0" smtClean="0"/>
          </a:p>
          <a:p>
            <a:pPr marL="0" indent="0">
              <a:buNone/>
            </a:pPr>
            <a:endParaRPr kumimoji="1" lang="en-CA" altLang="zh-CN" dirty="0" smtClean="0"/>
          </a:p>
          <a:p>
            <a:pPr marL="0" indent="0">
              <a:buNone/>
            </a:pPr>
            <a:r>
              <a:rPr kumimoji="1" lang="en-CA" altLang="zh-CN" dirty="0" smtClean="0"/>
              <a:t>Step 4. Accept </a:t>
            </a:r>
            <a:r>
              <a:rPr kumimoji="1" lang="en-CA" altLang="zh-CN" dirty="0" err="1"/>
              <a:t>θ</a:t>
            </a:r>
            <a:r>
              <a:rPr kumimoji="1" lang="en-CA" altLang="zh-CN" dirty="0"/>
              <a:t>* </a:t>
            </a:r>
            <a:r>
              <a:rPr kumimoji="1" lang="en-CA" altLang="zh-CN" dirty="0" smtClean="0"/>
              <a:t> as </a:t>
            </a:r>
            <a:r>
              <a:rPr kumimoji="1" lang="en-CA" altLang="zh-CN" dirty="0"/>
              <a:t> </a:t>
            </a:r>
            <a:r>
              <a:rPr kumimoji="1" lang="en-CA" altLang="zh-CN" dirty="0" err="1"/>
              <a:t>θ</a:t>
            </a:r>
            <a:r>
              <a:rPr kumimoji="1" lang="en-CA" altLang="zh-CN" baseline="30000" dirty="0" smtClean="0"/>
              <a:t>(t) </a:t>
            </a:r>
            <a:r>
              <a:rPr kumimoji="1" lang="en-CA" altLang="zh-CN" dirty="0" smtClean="0"/>
              <a:t>with probability min(r,1). If </a:t>
            </a:r>
            <a:r>
              <a:rPr kumimoji="1" lang="en-CA" altLang="zh-CN" dirty="0" err="1"/>
              <a:t>θ</a:t>
            </a:r>
            <a:r>
              <a:rPr kumimoji="1" lang="en-CA" altLang="zh-CN" dirty="0" smtClean="0"/>
              <a:t>* is not accepted, then </a:t>
            </a:r>
            <a:r>
              <a:rPr kumimoji="1" lang="en-CA" altLang="zh-CN" dirty="0" err="1"/>
              <a:t>θ</a:t>
            </a:r>
            <a:r>
              <a:rPr kumimoji="1" lang="en-CA" altLang="zh-CN" baseline="30000" dirty="0"/>
              <a:t>(t</a:t>
            </a:r>
            <a:r>
              <a:rPr kumimoji="1" lang="en-CA" altLang="zh-CN" baseline="30000" dirty="0" smtClean="0"/>
              <a:t>) </a:t>
            </a:r>
            <a:r>
              <a:rPr kumimoji="1" lang="en-CA" altLang="zh-CN" dirty="0" smtClean="0"/>
              <a:t>= </a:t>
            </a:r>
            <a:r>
              <a:rPr kumimoji="1" lang="en-CA" altLang="zh-CN" dirty="0" err="1"/>
              <a:t>θ</a:t>
            </a:r>
            <a:r>
              <a:rPr kumimoji="1" lang="en-CA" altLang="zh-CN" baseline="30000" dirty="0"/>
              <a:t>(t-1</a:t>
            </a:r>
            <a:r>
              <a:rPr kumimoji="1" lang="en-CA" altLang="zh-CN" baseline="30000" dirty="0" smtClean="0"/>
              <a:t>)</a:t>
            </a:r>
            <a:r>
              <a:rPr kumimoji="1" lang="en-CA" altLang="zh-CN" dirty="0" smtClean="0"/>
              <a:t>.</a:t>
            </a:r>
          </a:p>
          <a:p>
            <a:pPr marL="0" indent="0">
              <a:buNone/>
            </a:pPr>
            <a:r>
              <a:rPr kumimoji="1" lang="en-CA" altLang="zh-CN" b="1" dirty="0" smtClean="0"/>
              <a:t>Step 5. Repeat 2-4 M times to get M draws from p(</a:t>
            </a:r>
            <a:r>
              <a:rPr kumimoji="1" lang="en-CA" altLang="zh-CN" b="1" dirty="0" err="1" smtClean="0"/>
              <a:t>θ|y</a:t>
            </a:r>
            <a:r>
              <a:rPr kumimoji="1" lang="en-CA" altLang="zh-CN" b="1" dirty="0" smtClean="0"/>
              <a:t>).</a:t>
            </a:r>
          </a:p>
          <a:p>
            <a:pPr marL="0" indent="0">
              <a:buNone/>
            </a:pPr>
            <a:endParaRPr kumimoji="1" lang="en-CA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058" y="3991840"/>
            <a:ext cx="30607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909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Burn-in and Thinning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2716" y="1916746"/>
            <a:ext cx="8215231" cy="3992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CA" altLang="zh-CN" dirty="0" smtClean="0"/>
              <a:t>Burn-in: in practice, some people throw out a certain number of first draws (known as the burn-in).</a:t>
            </a:r>
          </a:p>
          <a:p>
            <a:pPr marL="0" indent="0">
              <a:buNone/>
            </a:pPr>
            <a:r>
              <a:rPr kumimoji="1" lang="en-CA" altLang="zh-CN" dirty="0" smtClean="0"/>
              <a:t>Thinning: some people only keep every </a:t>
            </a:r>
            <a:r>
              <a:rPr kumimoji="1" lang="en-CA" altLang="zh-CN" i="1" dirty="0" err="1" smtClean="0"/>
              <a:t>k</a:t>
            </a:r>
            <a:r>
              <a:rPr kumimoji="1" lang="en-CA" altLang="zh-CN" dirty="0" err="1" smtClean="0"/>
              <a:t>th</a:t>
            </a:r>
            <a:r>
              <a:rPr kumimoji="1" lang="en-CA" altLang="zh-CN" dirty="0" smtClean="0"/>
              <a:t> draw of the chain.</a:t>
            </a:r>
          </a:p>
          <a:p>
            <a:pPr marL="0" indent="0">
              <a:buNone/>
            </a:pPr>
            <a:endParaRPr kumimoji="1" lang="en-CA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10715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CA" altLang="zh-CN" dirty="0" smtClean="0"/>
              <a:t>Outline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8843" y="2118224"/>
            <a:ext cx="7076747" cy="39925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en-CA" altLang="zh-CN" dirty="0" smtClean="0"/>
              <a:t>Introduction to MCMC</a:t>
            </a:r>
            <a:endParaRPr kumimoji="1" lang="en-CA" altLang="zh-CN" dirty="0"/>
          </a:p>
          <a:p>
            <a:pPr marL="857250" lvl="1" indent="-457200"/>
            <a:r>
              <a:rPr kumimoji="1" lang="en-CA" altLang="zh-CN" dirty="0" smtClean="0"/>
              <a:t>Basic concepts</a:t>
            </a:r>
          </a:p>
          <a:p>
            <a:pPr marL="1203325" lvl="2" indent="-457200"/>
            <a:r>
              <a:rPr kumimoji="1" lang="en-CA" altLang="zh-CN" dirty="0" smtClean="0"/>
              <a:t>Markov chain</a:t>
            </a:r>
            <a:endParaRPr kumimoji="1" lang="en-CA" altLang="zh-CN" dirty="0"/>
          </a:p>
          <a:p>
            <a:pPr marL="1203325" lvl="2" indent="-457200"/>
            <a:r>
              <a:rPr kumimoji="1" lang="en-CA" altLang="zh-CN" dirty="0" smtClean="0"/>
              <a:t>Monte Carlo</a:t>
            </a:r>
          </a:p>
          <a:p>
            <a:pPr marL="1203325" lvl="2" indent="-457200"/>
            <a:r>
              <a:rPr kumimoji="1" lang="en-CA" altLang="zh-CN" dirty="0" smtClean="0"/>
              <a:t>Bayesian inference</a:t>
            </a:r>
          </a:p>
          <a:p>
            <a:pPr marL="1203325" lvl="2" indent="-457200"/>
            <a:r>
              <a:rPr kumimoji="1" lang="en-CA" altLang="zh-CN" dirty="0" smtClean="0"/>
              <a:t>MCMC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CA" altLang="zh-CN" dirty="0" smtClean="0"/>
              <a:t>Two sampling algorithms</a:t>
            </a:r>
          </a:p>
          <a:p>
            <a:pPr marL="857250" lvl="1" indent="-457200"/>
            <a:r>
              <a:rPr lang="en-US" altLang="zh-CN" dirty="0" smtClean="0"/>
              <a:t>Metropolis-Hastings Algorithm</a:t>
            </a:r>
            <a:endParaRPr kumimoji="1" lang="en-CA" altLang="zh-CN" dirty="0" smtClean="0"/>
          </a:p>
          <a:p>
            <a:pPr marL="857250" lvl="1" indent="-457200"/>
            <a:r>
              <a:rPr kumimoji="1" lang="en-CA" altLang="zh-CN" dirty="0" smtClean="0"/>
              <a:t>Gibbs Sampler</a:t>
            </a:r>
          </a:p>
        </p:txBody>
      </p:sp>
    </p:spTree>
    <p:extLst>
      <p:ext uri="{BB962C8B-B14F-4D97-AF65-F5344CB8AC3E}">
        <p14:creationId xmlns:p14="http://schemas.microsoft.com/office/powerpoint/2010/main" val="2389048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Gibbs Sampler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2716" y="2133600"/>
            <a:ext cx="8215231" cy="3992563"/>
          </a:xfrm>
        </p:spPr>
        <p:txBody>
          <a:bodyPr/>
          <a:lstStyle/>
          <a:p>
            <a:r>
              <a:rPr kumimoji="1" lang="en-CA" altLang="zh-CN" dirty="0" smtClean="0"/>
              <a:t>Suppose we have a joint distribution of p(θ</a:t>
            </a:r>
            <a:r>
              <a:rPr kumimoji="1" lang="en-CA" altLang="zh-CN" baseline="-25000" dirty="0" smtClean="0"/>
              <a:t>1</a:t>
            </a:r>
            <a:r>
              <a:rPr kumimoji="1" lang="en-CA" altLang="zh-CN" dirty="0" smtClean="0"/>
              <a:t>,…</a:t>
            </a:r>
            <a:r>
              <a:rPr kumimoji="1" lang="en-CA" altLang="zh-CN" dirty="0" err="1" smtClean="0"/>
              <a:t>θ</a:t>
            </a:r>
            <a:r>
              <a:rPr kumimoji="1" lang="en-CA" altLang="zh-CN" baseline="-25000" dirty="0" err="1" smtClean="0"/>
              <a:t>k</a:t>
            </a:r>
            <a:r>
              <a:rPr kumimoji="1" lang="en-CA" altLang="zh-CN" dirty="0" smtClean="0"/>
              <a:t>) that we want to sample from (this joint distribution can be our posterior distribution).</a:t>
            </a:r>
          </a:p>
          <a:p>
            <a:r>
              <a:rPr kumimoji="1" lang="en-CA" altLang="zh-CN" dirty="0" smtClean="0"/>
              <a:t>We can use Gibbs sampler to sample from the joint distribution if we know the </a:t>
            </a:r>
            <a:r>
              <a:rPr kumimoji="1" lang="en-CA" altLang="zh-CN" b="1" i="1" u="sng" dirty="0" smtClean="0"/>
              <a:t>full conditional</a:t>
            </a:r>
            <a:r>
              <a:rPr kumimoji="1" lang="en-CA" altLang="zh-CN" dirty="0" smtClean="0"/>
              <a:t> distribution for each parameter, </a:t>
            </a:r>
            <a:r>
              <a:rPr kumimoji="1" lang="en-CA" altLang="zh-CN" dirty="0"/>
              <a:t>θ</a:t>
            </a:r>
            <a:r>
              <a:rPr kumimoji="1" lang="en-CA" altLang="zh-CN" baseline="-25000" dirty="0"/>
              <a:t>1</a:t>
            </a:r>
            <a:r>
              <a:rPr kumimoji="1" lang="en-CA" altLang="zh-CN" dirty="0"/>
              <a:t>,…</a:t>
            </a:r>
            <a:r>
              <a:rPr kumimoji="1" lang="en-CA" altLang="zh-CN" dirty="0" err="1" smtClean="0"/>
              <a:t>θ</a:t>
            </a:r>
            <a:r>
              <a:rPr kumimoji="1" lang="en-CA" altLang="zh-CN" baseline="-25000" dirty="0" err="1" smtClean="0"/>
              <a:t>k</a:t>
            </a:r>
            <a:r>
              <a:rPr kumimoji="1" lang="en-CA" altLang="zh-CN" dirty="0" smtClean="0"/>
              <a:t>.</a:t>
            </a:r>
          </a:p>
          <a:p>
            <a:r>
              <a:rPr kumimoji="1" lang="en-CA" altLang="zh-CN" dirty="0" smtClean="0"/>
              <a:t>For each parameter, the full conditional distribution is the distribution of the parameter conditioned on the known information and all the other parameters.</a:t>
            </a:r>
            <a:endParaRPr kumimoji="1"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1457966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Gibbs Sampler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2716" y="1916746"/>
            <a:ext cx="8215231" cy="3992563"/>
          </a:xfrm>
        </p:spPr>
        <p:txBody>
          <a:bodyPr/>
          <a:lstStyle/>
          <a:p>
            <a:pPr marL="0" indent="0">
              <a:buNone/>
            </a:pPr>
            <a:r>
              <a:rPr kumimoji="1" lang="en-CA" altLang="zh-CN" dirty="0" smtClean="0"/>
              <a:t>Suppose we are interested in sampling from a posterior distribution p(</a:t>
            </a:r>
            <a:r>
              <a:rPr kumimoji="1" lang="en-CA" altLang="zh-CN" dirty="0" err="1" smtClean="0"/>
              <a:t>θ|y</a:t>
            </a:r>
            <a:r>
              <a:rPr kumimoji="1" lang="en-CA" altLang="zh-CN" dirty="0" smtClean="0"/>
              <a:t>), </a:t>
            </a:r>
            <a:r>
              <a:rPr kumimoji="1" lang="en-CA" altLang="zh-CN" dirty="0"/>
              <a:t>where </a:t>
            </a:r>
            <a:r>
              <a:rPr kumimoji="1" lang="en-CA" altLang="zh-CN" dirty="0" err="1" smtClean="0"/>
              <a:t>θ</a:t>
            </a:r>
            <a:r>
              <a:rPr kumimoji="1" lang="en-CA" altLang="zh-CN" dirty="0" smtClean="0"/>
              <a:t> is a vector of three parameters: θ</a:t>
            </a:r>
            <a:r>
              <a:rPr kumimoji="1" lang="en-CA" altLang="zh-CN" baseline="-25000" dirty="0" smtClean="0"/>
              <a:t>1</a:t>
            </a:r>
            <a:r>
              <a:rPr kumimoji="1" lang="en-CA" altLang="zh-CN" dirty="0" smtClean="0"/>
              <a:t>, θ</a:t>
            </a:r>
            <a:r>
              <a:rPr kumimoji="1" lang="en-CA" altLang="zh-CN" baseline="-25000" dirty="0" smtClean="0"/>
              <a:t>2</a:t>
            </a:r>
            <a:r>
              <a:rPr kumimoji="1" lang="en-CA" altLang="zh-CN" dirty="0" smtClean="0"/>
              <a:t>, θ</a:t>
            </a:r>
            <a:r>
              <a:rPr kumimoji="1" lang="en-CA" altLang="zh-CN" baseline="-25000" dirty="0" smtClean="0"/>
              <a:t>3</a:t>
            </a:r>
            <a:r>
              <a:rPr kumimoji="1" lang="en-CA" altLang="zh-CN" dirty="0" smtClean="0"/>
              <a:t>.</a:t>
            </a:r>
          </a:p>
          <a:p>
            <a:pPr marL="0" indent="0">
              <a:buNone/>
            </a:pPr>
            <a:r>
              <a:rPr kumimoji="1" lang="en-CA" altLang="zh-CN" b="1" dirty="0" smtClean="0"/>
              <a:t>Step 1. Choose a starting value of </a:t>
            </a:r>
            <a:r>
              <a:rPr kumimoji="1" lang="en-CA" altLang="zh-CN" b="1" dirty="0" err="1" smtClean="0"/>
              <a:t>θ</a:t>
            </a:r>
            <a:r>
              <a:rPr kumimoji="1" lang="en-CA" altLang="zh-CN" b="1" baseline="30000" dirty="0" smtClean="0"/>
              <a:t>(0)</a:t>
            </a:r>
            <a:endParaRPr kumimoji="1" lang="en-CA" altLang="zh-CN" b="1" baseline="30000" dirty="0"/>
          </a:p>
        </p:txBody>
      </p:sp>
    </p:spTree>
    <p:extLst>
      <p:ext uri="{BB962C8B-B14F-4D97-AF65-F5344CB8AC3E}">
        <p14:creationId xmlns:p14="http://schemas.microsoft.com/office/powerpoint/2010/main" val="1956063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Gibbs Sampler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2716" y="1916746"/>
            <a:ext cx="8215231" cy="3992563"/>
          </a:xfrm>
        </p:spPr>
        <p:txBody>
          <a:bodyPr/>
          <a:lstStyle/>
          <a:p>
            <a:pPr marL="0" indent="0">
              <a:buNone/>
            </a:pPr>
            <a:r>
              <a:rPr kumimoji="1" lang="en-CA" altLang="zh-CN" dirty="0" smtClean="0"/>
              <a:t>Suppose we are interested in sampling from a posterior distribution p(</a:t>
            </a:r>
            <a:r>
              <a:rPr kumimoji="1" lang="en-CA" altLang="zh-CN" dirty="0" err="1" smtClean="0"/>
              <a:t>θ|y</a:t>
            </a:r>
            <a:r>
              <a:rPr kumimoji="1" lang="en-CA" altLang="zh-CN" dirty="0" smtClean="0"/>
              <a:t>), </a:t>
            </a:r>
            <a:r>
              <a:rPr kumimoji="1" lang="en-CA" altLang="zh-CN" dirty="0"/>
              <a:t>where </a:t>
            </a:r>
            <a:r>
              <a:rPr kumimoji="1" lang="en-CA" altLang="zh-CN" dirty="0" err="1" smtClean="0"/>
              <a:t>θ</a:t>
            </a:r>
            <a:r>
              <a:rPr kumimoji="1" lang="en-CA" altLang="zh-CN" dirty="0" smtClean="0"/>
              <a:t> is a vector of three parameters: θ</a:t>
            </a:r>
            <a:r>
              <a:rPr kumimoji="1" lang="en-CA" altLang="zh-CN" baseline="-25000" dirty="0" smtClean="0"/>
              <a:t>1</a:t>
            </a:r>
            <a:r>
              <a:rPr kumimoji="1" lang="en-CA" altLang="zh-CN" dirty="0" smtClean="0"/>
              <a:t>, θ</a:t>
            </a:r>
            <a:r>
              <a:rPr kumimoji="1" lang="en-CA" altLang="zh-CN" baseline="-25000" dirty="0" smtClean="0"/>
              <a:t>2</a:t>
            </a:r>
            <a:r>
              <a:rPr kumimoji="1" lang="en-CA" altLang="zh-CN" dirty="0" smtClean="0"/>
              <a:t>, θ</a:t>
            </a:r>
            <a:r>
              <a:rPr kumimoji="1" lang="en-CA" altLang="zh-CN" baseline="-25000" dirty="0" smtClean="0"/>
              <a:t>3</a:t>
            </a:r>
            <a:r>
              <a:rPr kumimoji="1" lang="en-CA" altLang="zh-CN" dirty="0" smtClean="0"/>
              <a:t>.</a:t>
            </a:r>
          </a:p>
          <a:p>
            <a:pPr marL="0" indent="0">
              <a:buNone/>
            </a:pPr>
            <a:r>
              <a:rPr kumimoji="1" lang="en-CA" altLang="zh-CN" b="1" dirty="0" smtClean="0"/>
              <a:t>Step 1. Choose a starting value of </a:t>
            </a:r>
            <a:r>
              <a:rPr kumimoji="1" lang="en-CA" altLang="zh-CN" b="1" dirty="0" err="1" smtClean="0"/>
              <a:t>θ</a:t>
            </a:r>
            <a:r>
              <a:rPr kumimoji="1" lang="en-CA" altLang="zh-CN" b="1" baseline="30000" dirty="0" smtClean="0"/>
              <a:t>(0)</a:t>
            </a:r>
          </a:p>
          <a:p>
            <a:pPr marL="0" indent="0">
              <a:buNone/>
            </a:pPr>
            <a:endParaRPr kumimoji="1" lang="en-CA" altLang="zh-CN" b="1" baseline="30000" dirty="0"/>
          </a:p>
        </p:txBody>
      </p:sp>
    </p:spTree>
    <p:extLst>
      <p:ext uri="{BB962C8B-B14F-4D97-AF65-F5344CB8AC3E}">
        <p14:creationId xmlns:p14="http://schemas.microsoft.com/office/powerpoint/2010/main" val="2947743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Gibbs Sampler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2716" y="1916746"/>
            <a:ext cx="8215231" cy="3992563"/>
          </a:xfrm>
        </p:spPr>
        <p:txBody>
          <a:bodyPr/>
          <a:lstStyle/>
          <a:p>
            <a:pPr marL="0" indent="0">
              <a:buNone/>
            </a:pPr>
            <a:r>
              <a:rPr kumimoji="1" lang="en-CA" altLang="zh-CN" dirty="0" smtClean="0"/>
              <a:t>Suppose we are interested in sampling from a posterior distribution p(</a:t>
            </a:r>
            <a:r>
              <a:rPr kumimoji="1" lang="en-CA" altLang="zh-CN" dirty="0" err="1" smtClean="0"/>
              <a:t>θ|y</a:t>
            </a:r>
            <a:r>
              <a:rPr kumimoji="1" lang="en-CA" altLang="zh-CN" dirty="0" smtClean="0"/>
              <a:t>), </a:t>
            </a:r>
            <a:r>
              <a:rPr kumimoji="1" lang="en-CA" altLang="zh-CN" dirty="0"/>
              <a:t>where </a:t>
            </a:r>
            <a:r>
              <a:rPr kumimoji="1" lang="en-CA" altLang="zh-CN" dirty="0" err="1" smtClean="0"/>
              <a:t>θ</a:t>
            </a:r>
            <a:r>
              <a:rPr kumimoji="1" lang="en-CA" altLang="zh-CN" dirty="0" smtClean="0"/>
              <a:t> is a vector of three parameters: θ</a:t>
            </a:r>
            <a:r>
              <a:rPr kumimoji="1" lang="en-CA" altLang="zh-CN" baseline="-25000" dirty="0" smtClean="0"/>
              <a:t>1</a:t>
            </a:r>
            <a:r>
              <a:rPr kumimoji="1" lang="en-CA" altLang="zh-CN" dirty="0" smtClean="0"/>
              <a:t>, θ</a:t>
            </a:r>
            <a:r>
              <a:rPr kumimoji="1" lang="en-CA" altLang="zh-CN" baseline="-25000" dirty="0" smtClean="0"/>
              <a:t>2</a:t>
            </a:r>
            <a:r>
              <a:rPr kumimoji="1" lang="en-CA" altLang="zh-CN" dirty="0" smtClean="0"/>
              <a:t>, θ</a:t>
            </a:r>
            <a:r>
              <a:rPr kumimoji="1" lang="en-CA" altLang="zh-CN" baseline="-25000" dirty="0" smtClean="0"/>
              <a:t>3</a:t>
            </a:r>
            <a:r>
              <a:rPr kumimoji="1" lang="en-CA" altLang="zh-CN" dirty="0" smtClean="0"/>
              <a:t>.</a:t>
            </a:r>
          </a:p>
          <a:p>
            <a:pPr marL="0" indent="0">
              <a:buNone/>
            </a:pPr>
            <a:r>
              <a:rPr kumimoji="1" lang="en-CA" altLang="zh-CN" dirty="0" smtClean="0"/>
              <a:t>Step 1. Choose a starting value of </a:t>
            </a:r>
            <a:r>
              <a:rPr kumimoji="1" lang="en-CA" altLang="zh-CN" dirty="0" err="1" smtClean="0"/>
              <a:t>θ</a:t>
            </a:r>
            <a:r>
              <a:rPr kumimoji="1" lang="en-CA" altLang="zh-CN" baseline="30000" dirty="0" smtClean="0"/>
              <a:t>(0)</a:t>
            </a:r>
          </a:p>
          <a:p>
            <a:pPr marL="0" indent="0">
              <a:buNone/>
            </a:pPr>
            <a:r>
              <a:rPr kumimoji="1" lang="en-CA" altLang="zh-CN" b="1" dirty="0" smtClean="0"/>
              <a:t>Step 2. Draw a value θ</a:t>
            </a:r>
            <a:r>
              <a:rPr kumimoji="1" lang="en-CA" altLang="zh-CN" b="1" baseline="-25000" dirty="0" smtClean="0"/>
              <a:t>1</a:t>
            </a:r>
            <a:r>
              <a:rPr kumimoji="1" lang="en-CA" altLang="zh-CN" b="1" baseline="30000" dirty="0" smtClean="0"/>
              <a:t>(1)</a:t>
            </a:r>
            <a:r>
              <a:rPr kumimoji="1" lang="en-CA" altLang="zh-CN" b="1" baseline="-25000" dirty="0" smtClean="0"/>
              <a:t> </a:t>
            </a:r>
            <a:r>
              <a:rPr kumimoji="1" lang="en-CA" altLang="zh-CN" b="1" dirty="0" smtClean="0"/>
              <a:t>from the full conditional p(θ</a:t>
            </a:r>
            <a:r>
              <a:rPr kumimoji="1" lang="en-CA" altLang="zh-CN" b="1" baseline="-25000" dirty="0" smtClean="0"/>
              <a:t>1</a:t>
            </a:r>
            <a:r>
              <a:rPr kumimoji="1" lang="en-CA" altLang="zh-CN" b="1" dirty="0" smtClean="0"/>
              <a:t>|θ</a:t>
            </a:r>
            <a:r>
              <a:rPr kumimoji="1" lang="en-CA" altLang="zh-CN" b="1" baseline="-25000" dirty="0" smtClean="0"/>
              <a:t>2</a:t>
            </a:r>
            <a:r>
              <a:rPr kumimoji="1" lang="en-CA" altLang="zh-CN" b="1" baseline="30000" dirty="0" smtClean="0"/>
              <a:t>(0),</a:t>
            </a:r>
            <a:r>
              <a:rPr kumimoji="1" lang="en-CA" altLang="zh-CN" b="1" dirty="0"/>
              <a:t> </a:t>
            </a:r>
            <a:r>
              <a:rPr kumimoji="1" lang="en-CA" altLang="zh-CN" b="1" dirty="0" smtClean="0"/>
              <a:t>θ</a:t>
            </a:r>
            <a:r>
              <a:rPr kumimoji="1" lang="en-CA" altLang="zh-CN" b="1" baseline="-25000" dirty="0" smtClean="0"/>
              <a:t>3</a:t>
            </a:r>
            <a:r>
              <a:rPr kumimoji="1" lang="en-CA" altLang="zh-CN" b="1" baseline="30000" dirty="0" smtClean="0"/>
              <a:t>(0)</a:t>
            </a:r>
            <a:r>
              <a:rPr kumimoji="1" lang="en-CA" altLang="zh-CN" b="1" dirty="0" smtClean="0"/>
              <a:t>,y).</a:t>
            </a:r>
          </a:p>
          <a:p>
            <a:pPr marL="0" indent="0">
              <a:buNone/>
            </a:pPr>
            <a:endParaRPr kumimoji="1" lang="en-CA" altLang="zh-CN" b="1" dirty="0"/>
          </a:p>
        </p:txBody>
      </p:sp>
    </p:spTree>
    <p:extLst>
      <p:ext uri="{BB962C8B-B14F-4D97-AF65-F5344CB8AC3E}">
        <p14:creationId xmlns:p14="http://schemas.microsoft.com/office/powerpoint/2010/main" val="2947743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Gibbs Sampler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2716" y="1916746"/>
            <a:ext cx="8215231" cy="3992563"/>
          </a:xfrm>
        </p:spPr>
        <p:txBody>
          <a:bodyPr/>
          <a:lstStyle/>
          <a:p>
            <a:pPr marL="0" indent="0">
              <a:buNone/>
            </a:pPr>
            <a:r>
              <a:rPr kumimoji="1" lang="en-CA" altLang="zh-CN" dirty="0" smtClean="0"/>
              <a:t>Suppose we are interested in sampling from a posterior distribution p(</a:t>
            </a:r>
            <a:r>
              <a:rPr kumimoji="1" lang="en-CA" altLang="zh-CN" dirty="0" err="1" smtClean="0"/>
              <a:t>θ|y</a:t>
            </a:r>
            <a:r>
              <a:rPr kumimoji="1" lang="en-CA" altLang="zh-CN" dirty="0" smtClean="0"/>
              <a:t>), </a:t>
            </a:r>
            <a:r>
              <a:rPr kumimoji="1" lang="en-CA" altLang="zh-CN" dirty="0"/>
              <a:t>where </a:t>
            </a:r>
            <a:r>
              <a:rPr kumimoji="1" lang="en-CA" altLang="zh-CN" dirty="0" err="1" smtClean="0"/>
              <a:t>θ</a:t>
            </a:r>
            <a:r>
              <a:rPr kumimoji="1" lang="en-CA" altLang="zh-CN" dirty="0" smtClean="0"/>
              <a:t> is a vector of three parameters: θ</a:t>
            </a:r>
            <a:r>
              <a:rPr kumimoji="1" lang="en-CA" altLang="zh-CN" baseline="-25000" dirty="0" smtClean="0"/>
              <a:t>1</a:t>
            </a:r>
            <a:r>
              <a:rPr kumimoji="1" lang="en-CA" altLang="zh-CN" dirty="0" smtClean="0"/>
              <a:t>, θ</a:t>
            </a:r>
            <a:r>
              <a:rPr kumimoji="1" lang="en-CA" altLang="zh-CN" baseline="-25000" dirty="0" smtClean="0"/>
              <a:t>2</a:t>
            </a:r>
            <a:r>
              <a:rPr kumimoji="1" lang="en-CA" altLang="zh-CN" dirty="0" smtClean="0"/>
              <a:t>, θ</a:t>
            </a:r>
            <a:r>
              <a:rPr kumimoji="1" lang="en-CA" altLang="zh-CN" baseline="-25000" dirty="0" smtClean="0"/>
              <a:t>3</a:t>
            </a:r>
            <a:r>
              <a:rPr kumimoji="1" lang="en-CA" altLang="zh-CN" dirty="0" smtClean="0"/>
              <a:t>.</a:t>
            </a:r>
          </a:p>
          <a:p>
            <a:pPr marL="0" indent="0">
              <a:buNone/>
            </a:pPr>
            <a:r>
              <a:rPr kumimoji="1" lang="en-CA" altLang="zh-CN" dirty="0" smtClean="0"/>
              <a:t>Step 1. Choose a starting value of </a:t>
            </a:r>
            <a:r>
              <a:rPr kumimoji="1" lang="en-CA" altLang="zh-CN" dirty="0" err="1" smtClean="0"/>
              <a:t>θ</a:t>
            </a:r>
            <a:r>
              <a:rPr kumimoji="1" lang="en-CA" altLang="zh-CN" baseline="30000" dirty="0" smtClean="0"/>
              <a:t>(0)</a:t>
            </a:r>
          </a:p>
          <a:p>
            <a:pPr marL="0" indent="0">
              <a:buNone/>
            </a:pPr>
            <a:r>
              <a:rPr kumimoji="1" lang="en-CA" altLang="zh-CN" dirty="0" smtClean="0"/>
              <a:t>Step 2. Draw a value θ</a:t>
            </a:r>
            <a:r>
              <a:rPr kumimoji="1" lang="en-CA" altLang="zh-CN" baseline="-25000" dirty="0" smtClean="0"/>
              <a:t>1</a:t>
            </a:r>
            <a:r>
              <a:rPr kumimoji="1" lang="en-CA" altLang="zh-CN" baseline="30000" dirty="0" smtClean="0"/>
              <a:t>(1)</a:t>
            </a:r>
            <a:r>
              <a:rPr kumimoji="1" lang="en-CA" altLang="zh-CN" baseline="-25000" dirty="0" smtClean="0"/>
              <a:t> </a:t>
            </a:r>
            <a:r>
              <a:rPr kumimoji="1" lang="en-CA" altLang="zh-CN" dirty="0" smtClean="0"/>
              <a:t>from the full conditional p(θ</a:t>
            </a:r>
            <a:r>
              <a:rPr kumimoji="1" lang="en-CA" altLang="zh-CN" baseline="-25000" dirty="0" smtClean="0"/>
              <a:t>1</a:t>
            </a:r>
            <a:r>
              <a:rPr kumimoji="1" lang="en-CA" altLang="zh-CN" dirty="0" smtClean="0"/>
              <a:t>|θ</a:t>
            </a:r>
            <a:r>
              <a:rPr kumimoji="1" lang="en-CA" altLang="zh-CN" baseline="-25000" dirty="0" smtClean="0"/>
              <a:t>2</a:t>
            </a:r>
            <a:r>
              <a:rPr kumimoji="1" lang="en-CA" altLang="zh-CN" baseline="30000" dirty="0" smtClean="0"/>
              <a:t>(0),</a:t>
            </a:r>
            <a:r>
              <a:rPr kumimoji="1" lang="en-CA" altLang="zh-CN" dirty="0"/>
              <a:t> </a:t>
            </a:r>
            <a:r>
              <a:rPr kumimoji="1" lang="en-CA" altLang="zh-CN" dirty="0" smtClean="0"/>
              <a:t>θ</a:t>
            </a:r>
            <a:r>
              <a:rPr kumimoji="1" lang="en-CA" altLang="zh-CN" baseline="-25000" dirty="0" smtClean="0"/>
              <a:t>3</a:t>
            </a:r>
            <a:r>
              <a:rPr kumimoji="1" lang="en-CA" altLang="zh-CN" baseline="30000" dirty="0" smtClean="0"/>
              <a:t>(0)</a:t>
            </a:r>
            <a:r>
              <a:rPr kumimoji="1" lang="en-CA" altLang="zh-CN" dirty="0" smtClean="0"/>
              <a:t>,y).</a:t>
            </a:r>
          </a:p>
          <a:p>
            <a:pPr marL="0" indent="0">
              <a:buNone/>
            </a:pPr>
            <a:r>
              <a:rPr kumimoji="1" lang="en-CA" altLang="zh-CN" b="1" dirty="0" smtClean="0"/>
              <a:t>Step 3. </a:t>
            </a:r>
            <a:r>
              <a:rPr kumimoji="1" lang="en-CA" altLang="zh-CN" b="1" dirty="0"/>
              <a:t>Draw a value </a:t>
            </a:r>
            <a:r>
              <a:rPr kumimoji="1" lang="en-CA" altLang="zh-CN" b="1" dirty="0" smtClean="0"/>
              <a:t>θ</a:t>
            </a:r>
            <a:r>
              <a:rPr kumimoji="1" lang="en-CA" altLang="zh-CN" b="1" baseline="-25000" dirty="0" smtClean="0"/>
              <a:t>2</a:t>
            </a:r>
            <a:r>
              <a:rPr kumimoji="1" lang="en-CA" altLang="zh-CN" b="1" baseline="30000" dirty="0" smtClean="0"/>
              <a:t>(</a:t>
            </a:r>
            <a:r>
              <a:rPr kumimoji="1" lang="en-CA" altLang="zh-CN" b="1" baseline="30000" dirty="0"/>
              <a:t>1)</a:t>
            </a:r>
            <a:r>
              <a:rPr kumimoji="1" lang="en-CA" altLang="zh-CN" b="1" baseline="-25000" dirty="0"/>
              <a:t> </a:t>
            </a:r>
            <a:r>
              <a:rPr kumimoji="1" lang="en-CA" altLang="zh-CN" b="1" dirty="0"/>
              <a:t>from the full conditional p(</a:t>
            </a:r>
            <a:r>
              <a:rPr kumimoji="1" lang="en-CA" altLang="zh-CN" b="1" dirty="0" smtClean="0"/>
              <a:t>θ</a:t>
            </a:r>
            <a:r>
              <a:rPr kumimoji="1" lang="en-CA" altLang="zh-CN" b="1" baseline="-25000" dirty="0" smtClean="0"/>
              <a:t>2</a:t>
            </a:r>
            <a:r>
              <a:rPr kumimoji="1" lang="en-CA" altLang="zh-CN" b="1" dirty="0" smtClean="0"/>
              <a:t>|θ</a:t>
            </a:r>
            <a:r>
              <a:rPr kumimoji="1" lang="en-CA" altLang="zh-CN" b="1" baseline="-25000" dirty="0" smtClean="0"/>
              <a:t>1</a:t>
            </a:r>
            <a:r>
              <a:rPr kumimoji="1" lang="en-CA" altLang="zh-CN" b="1" baseline="30000" dirty="0" smtClean="0"/>
              <a:t>(1)</a:t>
            </a:r>
            <a:r>
              <a:rPr kumimoji="1" lang="en-CA" altLang="zh-CN" b="1" baseline="30000" dirty="0"/>
              <a:t>,</a:t>
            </a:r>
            <a:r>
              <a:rPr kumimoji="1" lang="en-CA" altLang="zh-CN" b="1" dirty="0"/>
              <a:t> θ</a:t>
            </a:r>
            <a:r>
              <a:rPr kumimoji="1" lang="en-CA" altLang="zh-CN" b="1" baseline="-25000" dirty="0"/>
              <a:t>3</a:t>
            </a:r>
            <a:r>
              <a:rPr kumimoji="1" lang="en-CA" altLang="zh-CN" b="1" baseline="30000" dirty="0"/>
              <a:t>(0)</a:t>
            </a:r>
            <a:r>
              <a:rPr kumimoji="1" lang="en-CA" altLang="zh-CN" b="1" dirty="0"/>
              <a:t>,y).</a:t>
            </a:r>
          </a:p>
        </p:txBody>
      </p:sp>
    </p:spTree>
    <p:extLst>
      <p:ext uri="{BB962C8B-B14F-4D97-AF65-F5344CB8AC3E}">
        <p14:creationId xmlns:p14="http://schemas.microsoft.com/office/powerpoint/2010/main" val="2950308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Gibbs Sampler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2716" y="1916746"/>
            <a:ext cx="8215231" cy="39925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kumimoji="1" lang="en-CA" altLang="zh-CN" dirty="0" smtClean="0"/>
              <a:t>Suppose we are interested in sampling from a posterior distribution p(</a:t>
            </a:r>
            <a:r>
              <a:rPr kumimoji="1" lang="en-CA" altLang="zh-CN" dirty="0" err="1" smtClean="0"/>
              <a:t>θ|y</a:t>
            </a:r>
            <a:r>
              <a:rPr kumimoji="1" lang="en-CA" altLang="zh-CN" dirty="0" smtClean="0"/>
              <a:t>), </a:t>
            </a:r>
            <a:r>
              <a:rPr kumimoji="1" lang="en-CA" altLang="zh-CN" dirty="0"/>
              <a:t>where </a:t>
            </a:r>
            <a:r>
              <a:rPr kumimoji="1" lang="en-CA" altLang="zh-CN" dirty="0" err="1" smtClean="0"/>
              <a:t>θ</a:t>
            </a:r>
            <a:r>
              <a:rPr kumimoji="1" lang="en-CA" altLang="zh-CN" dirty="0" smtClean="0"/>
              <a:t> is a vector of three parameters: θ</a:t>
            </a:r>
            <a:r>
              <a:rPr kumimoji="1" lang="en-CA" altLang="zh-CN" baseline="-25000" dirty="0" smtClean="0"/>
              <a:t>1</a:t>
            </a:r>
            <a:r>
              <a:rPr kumimoji="1" lang="en-CA" altLang="zh-CN" dirty="0" smtClean="0"/>
              <a:t>, θ</a:t>
            </a:r>
            <a:r>
              <a:rPr kumimoji="1" lang="en-CA" altLang="zh-CN" baseline="-25000" dirty="0" smtClean="0"/>
              <a:t>2</a:t>
            </a:r>
            <a:r>
              <a:rPr kumimoji="1" lang="en-CA" altLang="zh-CN" dirty="0" smtClean="0"/>
              <a:t>, θ</a:t>
            </a:r>
            <a:r>
              <a:rPr kumimoji="1" lang="en-CA" altLang="zh-CN" baseline="-25000" dirty="0" smtClean="0"/>
              <a:t>3</a:t>
            </a:r>
            <a:r>
              <a:rPr kumimoji="1" lang="en-CA" altLang="zh-CN" dirty="0" smtClean="0"/>
              <a:t>.</a:t>
            </a:r>
          </a:p>
          <a:p>
            <a:pPr marL="0" indent="0">
              <a:buNone/>
            </a:pPr>
            <a:r>
              <a:rPr kumimoji="1" lang="en-CA" altLang="zh-CN" dirty="0" smtClean="0"/>
              <a:t>Step 1. Choose a starting value of </a:t>
            </a:r>
            <a:r>
              <a:rPr kumimoji="1" lang="en-CA" altLang="zh-CN" dirty="0" err="1" smtClean="0"/>
              <a:t>θ</a:t>
            </a:r>
            <a:r>
              <a:rPr kumimoji="1" lang="en-CA" altLang="zh-CN" baseline="30000" dirty="0" smtClean="0"/>
              <a:t>(0)</a:t>
            </a:r>
          </a:p>
          <a:p>
            <a:pPr marL="0" indent="0">
              <a:buNone/>
            </a:pPr>
            <a:r>
              <a:rPr kumimoji="1" lang="en-CA" altLang="zh-CN" dirty="0" smtClean="0"/>
              <a:t>Step 2. Draw a value θ</a:t>
            </a:r>
            <a:r>
              <a:rPr kumimoji="1" lang="en-CA" altLang="zh-CN" baseline="-25000" dirty="0" smtClean="0"/>
              <a:t>1</a:t>
            </a:r>
            <a:r>
              <a:rPr kumimoji="1" lang="en-CA" altLang="zh-CN" baseline="30000" dirty="0" smtClean="0"/>
              <a:t>(1)</a:t>
            </a:r>
            <a:r>
              <a:rPr kumimoji="1" lang="en-CA" altLang="zh-CN" baseline="-25000" dirty="0" smtClean="0"/>
              <a:t> </a:t>
            </a:r>
            <a:r>
              <a:rPr kumimoji="1" lang="en-CA" altLang="zh-CN" dirty="0" smtClean="0"/>
              <a:t>from the full conditional p(θ</a:t>
            </a:r>
            <a:r>
              <a:rPr kumimoji="1" lang="en-CA" altLang="zh-CN" baseline="-25000" dirty="0" smtClean="0"/>
              <a:t>1</a:t>
            </a:r>
            <a:r>
              <a:rPr kumimoji="1" lang="en-CA" altLang="zh-CN" dirty="0" smtClean="0"/>
              <a:t>|θ</a:t>
            </a:r>
            <a:r>
              <a:rPr kumimoji="1" lang="en-CA" altLang="zh-CN" baseline="-25000" dirty="0" smtClean="0"/>
              <a:t>2</a:t>
            </a:r>
            <a:r>
              <a:rPr kumimoji="1" lang="en-CA" altLang="zh-CN" baseline="30000" dirty="0" smtClean="0"/>
              <a:t>(0),</a:t>
            </a:r>
            <a:r>
              <a:rPr kumimoji="1" lang="en-CA" altLang="zh-CN" dirty="0"/>
              <a:t> </a:t>
            </a:r>
            <a:r>
              <a:rPr kumimoji="1" lang="en-CA" altLang="zh-CN" dirty="0" smtClean="0"/>
              <a:t>θ</a:t>
            </a:r>
            <a:r>
              <a:rPr kumimoji="1" lang="en-CA" altLang="zh-CN" baseline="-25000" dirty="0" smtClean="0"/>
              <a:t>3</a:t>
            </a:r>
            <a:r>
              <a:rPr kumimoji="1" lang="en-CA" altLang="zh-CN" baseline="30000" dirty="0" smtClean="0"/>
              <a:t>(0)</a:t>
            </a:r>
            <a:r>
              <a:rPr kumimoji="1" lang="en-CA" altLang="zh-CN" dirty="0" smtClean="0"/>
              <a:t>,y).</a:t>
            </a:r>
          </a:p>
          <a:p>
            <a:pPr marL="0" indent="0">
              <a:buNone/>
            </a:pPr>
            <a:r>
              <a:rPr kumimoji="1" lang="en-CA" altLang="zh-CN" dirty="0" smtClean="0"/>
              <a:t>Step 3. </a:t>
            </a:r>
            <a:r>
              <a:rPr kumimoji="1" lang="en-CA" altLang="zh-CN" dirty="0"/>
              <a:t>Draw a value </a:t>
            </a:r>
            <a:r>
              <a:rPr kumimoji="1" lang="en-CA" altLang="zh-CN" dirty="0" smtClean="0"/>
              <a:t>θ</a:t>
            </a:r>
            <a:r>
              <a:rPr kumimoji="1" lang="en-CA" altLang="zh-CN" baseline="-25000" dirty="0" smtClean="0"/>
              <a:t>2</a:t>
            </a:r>
            <a:r>
              <a:rPr kumimoji="1" lang="en-CA" altLang="zh-CN" baseline="30000" dirty="0" smtClean="0"/>
              <a:t>(</a:t>
            </a:r>
            <a:r>
              <a:rPr kumimoji="1" lang="en-CA" altLang="zh-CN" baseline="30000" dirty="0"/>
              <a:t>1)</a:t>
            </a:r>
            <a:r>
              <a:rPr kumimoji="1" lang="en-CA" altLang="zh-CN" baseline="-25000" dirty="0"/>
              <a:t> </a:t>
            </a:r>
            <a:r>
              <a:rPr kumimoji="1" lang="en-CA" altLang="zh-CN" dirty="0"/>
              <a:t>from the full conditional p(</a:t>
            </a:r>
            <a:r>
              <a:rPr kumimoji="1" lang="en-CA" altLang="zh-CN" dirty="0" smtClean="0"/>
              <a:t>θ</a:t>
            </a:r>
            <a:r>
              <a:rPr kumimoji="1" lang="en-CA" altLang="zh-CN" baseline="-25000" dirty="0" smtClean="0"/>
              <a:t>2</a:t>
            </a:r>
            <a:r>
              <a:rPr kumimoji="1" lang="en-CA" altLang="zh-CN" dirty="0" smtClean="0"/>
              <a:t>|θ</a:t>
            </a:r>
            <a:r>
              <a:rPr kumimoji="1" lang="en-CA" altLang="zh-CN" baseline="-25000" dirty="0" smtClean="0"/>
              <a:t>1</a:t>
            </a:r>
            <a:r>
              <a:rPr kumimoji="1" lang="en-CA" altLang="zh-CN" baseline="30000" dirty="0" smtClean="0"/>
              <a:t>(1)</a:t>
            </a:r>
            <a:r>
              <a:rPr kumimoji="1" lang="en-CA" altLang="zh-CN" baseline="30000" dirty="0"/>
              <a:t>,</a:t>
            </a:r>
            <a:r>
              <a:rPr kumimoji="1" lang="en-CA" altLang="zh-CN" dirty="0"/>
              <a:t> θ</a:t>
            </a:r>
            <a:r>
              <a:rPr kumimoji="1" lang="en-CA" altLang="zh-CN" baseline="-25000" dirty="0"/>
              <a:t>3</a:t>
            </a:r>
            <a:r>
              <a:rPr kumimoji="1" lang="en-CA" altLang="zh-CN" baseline="30000" dirty="0"/>
              <a:t>(0)</a:t>
            </a:r>
            <a:r>
              <a:rPr kumimoji="1" lang="en-CA" altLang="zh-CN" dirty="0"/>
              <a:t>,y)</a:t>
            </a:r>
            <a:r>
              <a:rPr kumimoji="1" lang="en-CA" altLang="zh-CN" dirty="0" smtClean="0"/>
              <a:t>.</a:t>
            </a:r>
          </a:p>
          <a:p>
            <a:pPr marL="0" indent="0">
              <a:buNone/>
            </a:pPr>
            <a:r>
              <a:rPr kumimoji="1" lang="en-CA" altLang="zh-CN" b="1" dirty="0" smtClean="0"/>
              <a:t>Step 4. Draw a value θ</a:t>
            </a:r>
            <a:r>
              <a:rPr kumimoji="1" lang="en-CA" altLang="zh-CN" b="1" baseline="-25000" dirty="0" smtClean="0"/>
              <a:t>3</a:t>
            </a:r>
            <a:r>
              <a:rPr kumimoji="1" lang="en-CA" altLang="zh-CN" b="1" baseline="30000" dirty="0" smtClean="0"/>
              <a:t>(</a:t>
            </a:r>
            <a:r>
              <a:rPr kumimoji="1" lang="en-CA" altLang="zh-CN" b="1" baseline="30000" dirty="0"/>
              <a:t>1)</a:t>
            </a:r>
            <a:r>
              <a:rPr kumimoji="1" lang="en-CA" altLang="zh-CN" b="1" baseline="-25000" dirty="0"/>
              <a:t> </a:t>
            </a:r>
            <a:r>
              <a:rPr kumimoji="1" lang="en-CA" altLang="zh-CN" b="1" dirty="0"/>
              <a:t>from the full conditional p(</a:t>
            </a:r>
            <a:r>
              <a:rPr kumimoji="1" lang="en-CA" altLang="zh-CN" b="1" dirty="0" smtClean="0"/>
              <a:t>θ</a:t>
            </a:r>
            <a:r>
              <a:rPr kumimoji="1" lang="en-CA" altLang="zh-CN" b="1" baseline="-25000" dirty="0"/>
              <a:t>3</a:t>
            </a:r>
            <a:r>
              <a:rPr kumimoji="1" lang="en-CA" altLang="zh-CN" b="1" dirty="0" smtClean="0"/>
              <a:t>|</a:t>
            </a:r>
            <a:r>
              <a:rPr kumimoji="1" lang="en-CA" altLang="zh-CN" b="1" dirty="0"/>
              <a:t>θ</a:t>
            </a:r>
            <a:r>
              <a:rPr kumimoji="1" lang="en-CA" altLang="zh-CN" b="1" baseline="-25000" dirty="0"/>
              <a:t>1</a:t>
            </a:r>
            <a:r>
              <a:rPr kumimoji="1" lang="en-CA" altLang="zh-CN" b="1" baseline="30000" dirty="0"/>
              <a:t>(1),</a:t>
            </a:r>
            <a:r>
              <a:rPr kumimoji="1" lang="en-CA" altLang="zh-CN" b="1" dirty="0"/>
              <a:t> </a:t>
            </a:r>
            <a:r>
              <a:rPr kumimoji="1" lang="en-CA" altLang="zh-CN" b="1" dirty="0" smtClean="0"/>
              <a:t>θ</a:t>
            </a:r>
            <a:r>
              <a:rPr kumimoji="1" lang="en-CA" altLang="zh-CN" b="1" baseline="-25000" dirty="0"/>
              <a:t>2</a:t>
            </a:r>
            <a:r>
              <a:rPr kumimoji="1" lang="en-CA" altLang="zh-CN" b="1" baseline="30000" dirty="0" smtClean="0"/>
              <a:t>(1)</a:t>
            </a:r>
            <a:r>
              <a:rPr kumimoji="1" lang="en-CA" altLang="zh-CN" b="1" dirty="0"/>
              <a:t>,y).</a:t>
            </a:r>
          </a:p>
        </p:txBody>
      </p:sp>
    </p:spTree>
    <p:extLst>
      <p:ext uri="{BB962C8B-B14F-4D97-AF65-F5344CB8AC3E}">
        <p14:creationId xmlns:p14="http://schemas.microsoft.com/office/powerpoint/2010/main" val="517310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Gibbs Sampler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2716" y="1916746"/>
            <a:ext cx="8215231" cy="39925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en-CA" altLang="zh-CN" dirty="0" smtClean="0"/>
              <a:t>Suppose we are interested in sampling from a posterior distribution p(</a:t>
            </a:r>
            <a:r>
              <a:rPr kumimoji="1" lang="en-CA" altLang="zh-CN" dirty="0" err="1" smtClean="0"/>
              <a:t>θ|y</a:t>
            </a:r>
            <a:r>
              <a:rPr kumimoji="1" lang="en-CA" altLang="zh-CN" dirty="0" smtClean="0"/>
              <a:t>), </a:t>
            </a:r>
            <a:r>
              <a:rPr kumimoji="1" lang="en-CA" altLang="zh-CN" dirty="0"/>
              <a:t>where </a:t>
            </a:r>
            <a:r>
              <a:rPr kumimoji="1" lang="en-CA" altLang="zh-CN" dirty="0" err="1" smtClean="0"/>
              <a:t>θ</a:t>
            </a:r>
            <a:r>
              <a:rPr kumimoji="1" lang="en-CA" altLang="zh-CN" dirty="0" smtClean="0"/>
              <a:t> is a vector of three parameters: θ</a:t>
            </a:r>
            <a:r>
              <a:rPr kumimoji="1" lang="en-CA" altLang="zh-CN" baseline="-25000" dirty="0" smtClean="0"/>
              <a:t>1</a:t>
            </a:r>
            <a:r>
              <a:rPr kumimoji="1" lang="en-CA" altLang="zh-CN" dirty="0" smtClean="0"/>
              <a:t>, θ</a:t>
            </a:r>
            <a:r>
              <a:rPr kumimoji="1" lang="en-CA" altLang="zh-CN" baseline="-25000" dirty="0" smtClean="0"/>
              <a:t>2</a:t>
            </a:r>
            <a:r>
              <a:rPr kumimoji="1" lang="en-CA" altLang="zh-CN" dirty="0" smtClean="0"/>
              <a:t>, θ</a:t>
            </a:r>
            <a:r>
              <a:rPr kumimoji="1" lang="en-CA" altLang="zh-CN" baseline="-25000" dirty="0" smtClean="0"/>
              <a:t>3</a:t>
            </a:r>
            <a:r>
              <a:rPr kumimoji="1" lang="en-CA" altLang="zh-CN" dirty="0" smtClean="0"/>
              <a:t>.</a:t>
            </a:r>
          </a:p>
          <a:p>
            <a:pPr marL="0" indent="0">
              <a:buNone/>
            </a:pPr>
            <a:r>
              <a:rPr kumimoji="1" lang="en-CA" altLang="zh-CN" dirty="0" smtClean="0"/>
              <a:t>Step 1. Choose a starting value of </a:t>
            </a:r>
            <a:r>
              <a:rPr kumimoji="1" lang="en-CA" altLang="zh-CN" dirty="0" err="1" smtClean="0"/>
              <a:t>θ</a:t>
            </a:r>
            <a:r>
              <a:rPr kumimoji="1" lang="en-CA" altLang="zh-CN" baseline="30000" dirty="0" smtClean="0"/>
              <a:t>(0)</a:t>
            </a:r>
          </a:p>
          <a:p>
            <a:pPr marL="0" indent="0">
              <a:buNone/>
            </a:pPr>
            <a:r>
              <a:rPr kumimoji="1" lang="en-CA" altLang="zh-CN" dirty="0" smtClean="0"/>
              <a:t>Step 2. Draw a value θ</a:t>
            </a:r>
            <a:r>
              <a:rPr kumimoji="1" lang="en-CA" altLang="zh-CN" baseline="-25000" dirty="0" smtClean="0"/>
              <a:t>1</a:t>
            </a:r>
            <a:r>
              <a:rPr kumimoji="1" lang="en-CA" altLang="zh-CN" baseline="30000" dirty="0" smtClean="0"/>
              <a:t>(1)</a:t>
            </a:r>
            <a:r>
              <a:rPr kumimoji="1" lang="en-CA" altLang="zh-CN" baseline="-25000" dirty="0" smtClean="0"/>
              <a:t> </a:t>
            </a:r>
            <a:r>
              <a:rPr kumimoji="1" lang="en-CA" altLang="zh-CN" dirty="0" smtClean="0"/>
              <a:t>from the full conditional p(θ</a:t>
            </a:r>
            <a:r>
              <a:rPr kumimoji="1" lang="en-CA" altLang="zh-CN" baseline="-25000" dirty="0" smtClean="0"/>
              <a:t>1</a:t>
            </a:r>
            <a:r>
              <a:rPr kumimoji="1" lang="en-CA" altLang="zh-CN" dirty="0" smtClean="0"/>
              <a:t>|θ</a:t>
            </a:r>
            <a:r>
              <a:rPr kumimoji="1" lang="en-CA" altLang="zh-CN" baseline="-25000" dirty="0" smtClean="0"/>
              <a:t>2</a:t>
            </a:r>
            <a:r>
              <a:rPr kumimoji="1" lang="en-CA" altLang="zh-CN" baseline="30000" dirty="0" smtClean="0"/>
              <a:t>(0),</a:t>
            </a:r>
            <a:r>
              <a:rPr kumimoji="1" lang="en-CA" altLang="zh-CN" dirty="0"/>
              <a:t> </a:t>
            </a:r>
            <a:r>
              <a:rPr kumimoji="1" lang="en-CA" altLang="zh-CN" dirty="0" smtClean="0"/>
              <a:t>θ</a:t>
            </a:r>
            <a:r>
              <a:rPr kumimoji="1" lang="en-CA" altLang="zh-CN" baseline="-25000" dirty="0" smtClean="0"/>
              <a:t>3</a:t>
            </a:r>
            <a:r>
              <a:rPr kumimoji="1" lang="en-CA" altLang="zh-CN" baseline="30000" dirty="0" smtClean="0"/>
              <a:t>(0)</a:t>
            </a:r>
            <a:r>
              <a:rPr kumimoji="1" lang="en-CA" altLang="zh-CN" dirty="0" smtClean="0"/>
              <a:t>,y).</a:t>
            </a:r>
          </a:p>
          <a:p>
            <a:pPr marL="0" indent="0">
              <a:buNone/>
            </a:pPr>
            <a:r>
              <a:rPr kumimoji="1" lang="en-CA" altLang="zh-CN" dirty="0" smtClean="0"/>
              <a:t>Step 3. </a:t>
            </a:r>
            <a:r>
              <a:rPr kumimoji="1" lang="en-CA" altLang="zh-CN" dirty="0"/>
              <a:t>Draw a value </a:t>
            </a:r>
            <a:r>
              <a:rPr kumimoji="1" lang="en-CA" altLang="zh-CN" dirty="0" smtClean="0"/>
              <a:t>θ</a:t>
            </a:r>
            <a:r>
              <a:rPr kumimoji="1" lang="en-CA" altLang="zh-CN" baseline="-25000" dirty="0" smtClean="0"/>
              <a:t>2</a:t>
            </a:r>
            <a:r>
              <a:rPr kumimoji="1" lang="en-CA" altLang="zh-CN" baseline="30000" dirty="0" smtClean="0"/>
              <a:t>(</a:t>
            </a:r>
            <a:r>
              <a:rPr kumimoji="1" lang="en-CA" altLang="zh-CN" baseline="30000" dirty="0"/>
              <a:t>1)</a:t>
            </a:r>
            <a:r>
              <a:rPr kumimoji="1" lang="en-CA" altLang="zh-CN" baseline="-25000" dirty="0"/>
              <a:t> </a:t>
            </a:r>
            <a:r>
              <a:rPr kumimoji="1" lang="en-CA" altLang="zh-CN" dirty="0"/>
              <a:t>from the full conditional p(</a:t>
            </a:r>
            <a:r>
              <a:rPr kumimoji="1" lang="en-CA" altLang="zh-CN" dirty="0" smtClean="0"/>
              <a:t>θ</a:t>
            </a:r>
            <a:r>
              <a:rPr kumimoji="1" lang="en-CA" altLang="zh-CN" baseline="-25000" dirty="0" smtClean="0"/>
              <a:t>2</a:t>
            </a:r>
            <a:r>
              <a:rPr kumimoji="1" lang="en-CA" altLang="zh-CN" dirty="0" smtClean="0"/>
              <a:t>|θ</a:t>
            </a:r>
            <a:r>
              <a:rPr kumimoji="1" lang="en-CA" altLang="zh-CN" baseline="-25000" dirty="0" smtClean="0"/>
              <a:t>1</a:t>
            </a:r>
            <a:r>
              <a:rPr kumimoji="1" lang="en-CA" altLang="zh-CN" baseline="30000" dirty="0" smtClean="0"/>
              <a:t>(1)</a:t>
            </a:r>
            <a:r>
              <a:rPr kumimoji="1" lang="en-CA" altLang="zh-CN" baseline="30000" dirty="0"/>
              <a:t>,</a:t>
            </a:r>
            <a:r>
              <a:rPr kumimoji="1" lang="en-CA" altLang="zh-CN" dirty="0"/>
              <a:t> θ</a:t>
            </a:r>
            <a:r>
              <a:rPr kumimoji="1" lang="en-CA" altLang="zh-CN" baseline="-25000" dirty="0"/>
              <a:t>3</a:t>
            </a:r>
            <a:r>
              <a:rPr kumimoji="1" lang="en-CA" altLang="zh-CN" baseline="30000" dirty="0"/>
              <a:t>(0)</a:t>
            </a:r>
            <a:r>
              <a:rPr kumimoji="1" lang="en-CA" altLang="zh-CN" dirty="0"/>
              <a:t>,y)</a:t>
            </a:r>
            <a:r>
              <a:rPr kumimoji="1" lang="en-CA" altLang="zh-CN" dirty="0" smtClean="0"/>
              <a:t>.</a:t>
            </a:r>
          </a:p>
          <a:p>
            <a:pPr marL="0" indent="0">
              <a:buNone/>
            </a:pPr>
            <a:r>
              <a:rPr kumimoji="1" lang="en-CA" altLang="zh-CN" dirty="0" smtClean="0"/>
              <a:t>Step 4. Draw a value θ</a:t>
            </a:r>
            <a:r>
              <a:rPr kumimoji="1" lang="en-CA" altLang="zh-CN" baseline="-25000" dirty="0" smtClean="0"/>
              <a:t>3</a:t>
            </a:r>
            <a:r>
              <a:rPr kumimoji="1" lang="en-CA" altLang="zh-CN" baseline="30000" dirty="0" smtClean="0"/>
              <a:t>(</a:t>
            </a:r>
            <a:r>
              <a:rPr kumimoji="1" lang="en-CA" altLang="zh-CN" baseline="30000" dirty="0"/>
              <a:t>1)</a:t>
            </a:r>
            <a:r>
              <a:rPr kumimoji="1" lang="en-CA" altLang="zh-CN" baseline="-25000" dirty="0"/>
              <a:t> </a:t>
            </a:r>
            <a:r>
              <a:rPr kumimoji="1" lang="en-CA" altLang="zh-CN" dirty="0"/>
              <a:t>from the full conditional p(</a:t>
            </a:r>
            <a:r>
              <a:rPr kumimoji="1" lang="en-CA" altLang="zh-CN" dirty="0" smtClean="0"/>
              <a:t>θ</a:t>
            </a:r>
            <a:r>
              <a:rPr kumimoji="1" lang="en-CA" altLang="zh-CN" baseline="-25000" dirty="0"/>
              <a:t>3</a:t>
            </a:r>
            <a:r>
              <a:rPr kumimoji="1" lang="en-CA" altLang="zh-CN" dirty="0" smtClean="0"/>
              <a:t>|</a:t>
            </a:r>
            <a:r>
              <a:rPr kumimoji="1" lang="en-CA" altLang="zh-CN" dirty="0"/>
              <a:t>θ</a:t>
            </a:r>
            <a:r>
              <a:rPr kumimoji="1" lang="en-CA" altLang="zh-CN" baseline="-25000" dirty="0"/>
              <a:t>1</a:t>
            </a:r>
            <a:r>
              <a:rPr kumimoji="1" lang="en-CA" altLang="zh-CN" baseline="30000" dirty="0"/>
              <a:t>(1),</a:t>
            </a:r>
            <a:r>
              <a:rPr kumimoji="1" lang="en-CA" altLang="zh-CN" dirty="0"/>
              <a:t> </a:t>
            </a:r>
            <a:r>
              <a:rPr kumimoji="1" lang="en-CA" altLang="zh-CN" dirty="0" smtClean="0"/>
              <a:t>θ</a:t>
            </a:r>
            <a:r>
              <a:rPr kumimoji="1" lang="en-CA" altLang="zh-CN" baseline="-25000" dirty="0"/>
              <a:t>2</a:t>
            </a:r>
            <a:r>
              <a:rPr kumimoji="1" lang="en-CA" altLang="zh-CN" baseline="30000" dirty="0" smtClean="0"/>
              <a:t>(1)</a:t>
            </a:r>
            <a:r>
              <a:rPr kumimoji="1" lang="en-CA" altLang="zh-CN" dirty="0"/>
              <a:t>,y)</a:t>
            </a:r>
            <a:r>
              <a:rPr kumimoji="1" lang="en-CA" altLang="zh-CN" dirty="0" smtClean="0"/>
              <a:t>.</a:t>
            </a:r>
          </a:p>
          <a:p>
            <a:pPr marL="0" indent="0">
              <a:buNone/>
            </a:pPr>
            <a:r>
              <a:rPr kumimoji="1" lang="en-CA" altLang="zh-CN" dirty="0" smtClean="0"/>
              <a:t>Step 5. </a:t>
            </a:r>
            <a:r>
              <a:rPr kumimoji="1" lang="en-CA" altLang="zh-CN" b="1" dirty="0" smtClean="0"/>
              <a:t>Repeat until we get M draws, with each draw being a </a:t>
            </a:r>
            <a:r>
              <a:rPr kumimoji="1" lang="en-CA" altLang="zh-CN" b="1" dirty="0"/>
              <a:t>vector </a:t>
            </a:r>
            <a:r>
              <a:rPr kumimoji="1" lang="en-CA" altLang="zh-CN" b="1" dirty="0" err="1"/>
              <a:t>θ</a:t>
            </a:r>
            <a:r>
              <a:rPr kumimoji="1" lang="en-CA" altLang="zh-CN" b="1" baseline="30000" dirty="0" smtClean="0"/>
              <a:t>(t)</a:t>
            </a:r>
            <a:r>
              <a:rPr kumimoji="1" lang="en-CA" altLang="zh-CN" b="1" dirty="0" smtClean="0"/>
              <a:t>.</a:t>
            </a:r>
            <a:endParaRPr kumimoji="1" lang="en-CA" altLang="zh-CN" b="1" dirty="0"/>
          </a:p>
        </p:txBody>
      </p:sp>
    </p:spTree>
    <p:extLst>
      <p:ext uri="{BB962C8B-B14F-4D97-AF65-F5344CB8AC3E}">
        <p14:creationId xmlns:p14="http://schemas.microsoft.com/office/powerpoint/2010/main" val="3110750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CA" altLang="zh-CN" dirty="0" smtClean="0"/>
              <a:t>Conclusion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3160" y="2133600"/>
            <a:ext cx="8250771" cy="3992563"/>
          </a:xfrm>
        </p:spPr>
        <p:txBody>
          <a:bodyPr/>
          <a:lstStyle/>
          <a:p>
            <a:r>
              <a:rPr kumimoji="1" lang="en-CA" altLang="zh-CN" dirty="0" smtClean="0"/>
              <a:t>How do we determine when we reach the stationary state for our chains?</a:t>
            </a:r>
          </a:p>
          <a:p>
            <a:pPr lvl="1"/>
            <a:r>
              <a:rPr kumimoji="1" lang="en-CA" altLang="zh-CN" dirty="0" smtClean="0"/>
              <a:t>COMING SOON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820005" y="4416217"/>
            <a:ext cx="19337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CA" altLang="zh-CN" sz="2800" dirty="0" smtClean="0"/>
              <a:t>THANK YOU </a:t>
            </a:r>
            <a:endParaRPr kumimoji="1" lang="zh-CN" altLang="en-US" sz="2800" dirty="0"/>
          </a:p>
        </p:txBody>
      </p:sp>
      <p:pic>
        <p:nvPicPr>
          <p:cNvPr id="5" name="图片 4" descr="iOS-Emoticon-300x3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068" y="4939437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814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en-CA" altLang="zh-CN" dirty="0" smtClean="0"/>
              <a:t>Basic Concepts – Markov Chain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84" y="1921959"/>
            <a:ext cx="7076747" cy="3992563"/>
          </a:xfrm>
        </p:spPr>
        <p:txBody>
          <a:bodyPr/>
          <a:lstStyle/>
          <a:p>
            <a:r>
              <a:rPr kumimoji="1" lang="en-CA" altLang="zh-CN" b="1" i="1" dirty="0" smtClean="0">
                <a:solidFill>
                  <a:srgbClr val="FF0000"/>
                </a:solidFill>
              </a:rPr>
              <a:t>Markov Chain</a:t>
            </a:r>
            <a:r>
              <a:rPr kumimoji="1" lang="en-CA" altLang="zh-CN" dirty="0" smtClean="0">
                <a:solidFill>
                  <a:srgbClr val="FF0000"/>
                </a:solidFill>
              </a:rPr>
              <a:t>:</a:t>
            </a:r>
            <a:r>
              <a:rPr kumimoji="1" lang="en-CA" altLang="zh-CN" dirty="0" smtClean="0"/>
              <a:t> a stochastic process that </a:t>
            </a:r>
            <a:r>
              <a:rPr lang="en-CA" altLang="zh-CN" dirty="0"/>
              <a:t>in which future states are independent of past states given the present </a:t>
            </a:r>
            <a:r>
              <a:rPr lang="en-CA" altLang="zh-CN" dirty="0" smtClean="0"/>
              <a:t>state.</a:t>
            </a:r>
            <a:endParaRPr kumimoji="1" lang="en-CA" altLang="zh-CN" dirty="0" smtClean="0"/>
          </a:p>
          <a:p>
            <a:r>
              <a:rPr lang="en-CA" altLang="zh-CN" dirty="0" smtClean="0">
                <a:effectLst/>
              </a:rPr>
              <a:t>Example:</a:t>
            </a:r>
            <a:endParaRPr lang="en-CA" altLang="zh-CN" dirty="0"/>
          </a:p>
          <a:p>
            <a:pPr marL="457200" lvl="1" indent="0">
              <a:buNone/>
            </a:pPr>
            <a:endParaRPr lang="en-CA" altLang="zh-CN" dirty="0" smtClean="0">
              <a:effectLst/>
            </a:endParaRPr>
          </a:p>
        </p:txBody>
      </p:sp>
      <p:pic>
        <p:nvPicPr>
          <p:cNvPr id="4" name="图片 3" descr="Markov Chai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538" y="3214467"/>
            <a:ext cx="4923693" cy="364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081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en-CA" altLang="zh-CN" dirty="0" smtClean="0"/>
              <a:t>Basic Concepts – Markov Chain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5125" y="2003359"/>
            <a:ext cx="7076747" cy="3992563"/>
          </a:xfrm>
        </p:spPr>
        <p:txBody>
          <a:bodyPr/>
          <a:lstStyle/>
          <a:p>
            <a:r>
              <a:rPr kumimoji="1" lang="en-CA" altLang="zh-CN" dirty="0" smtClean="0"/>
              <a:t>Transition Matrix:</a:t>
            </a:r>
          </a:p>
          <a:p>
            <a:pPr marL="0" indent="0">
              <a:buNone/>
            </a:pPr>
            <a:endParaRPr kumimoji="1" lang="en-CA" altLang="zh-CN" dirty="0" smtClean="0"/>
          </a:p>
          <a:p>
            <a:pPr marL="0" indent="0">
              <a:buNone/>
            </a:pPr>
            <a:endParaRPr kumimoji="1" lang="en-CA" altLang="zh-CN" dirty="0"/>
          </a:p>
          <a:p>
            <a:pPr marL="0" indent="0">
              <a:buNone/>
            </a:pPr>
            <a:endParaRPr kumimoji="1" lang="en-CA" altLang="zh-CN" dirty="0"/>
          </a:p>
          <a:p>
            <a:r>
              <a:rPr kumimoji="1" lang="en-CA" altLang="zh-CN" dirty="0" smtClean="0"/>
              <a:t>Stationary State:</a:t>
            </a:r>
          </a:p>
          <a:p>
            <a:pPr marL="0" indent="0">
              <a:buNone/>
            </a:pPr>
            <a:endParaRPr kumimoji="1" lang="en-CA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433" y="2724603"/>
            <a:ext cx="3911600" cy="1435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065" y="5112501"/>
            <a:ext cx="4337758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676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en-CA" altLang="zh-CN" dirty="0" smtClean="0"/>
              <a:t>Basic Concepts – Monte Carlo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4857" y="1876962"/>
            <a:ext cx="8463393" cy="4525963"/>
          </a:xfrm>
        </p:spPr>
        <p:txBody>
          <a:bodyPr/>
          <a:lstStyle/>
          <a:p>
            <a:r>
              <a:rPr kumimoji="1" lang="en-CA" altLang="zh-CN" b="1" i="1" dirty="0" smtClean="0">
                <a:solidFill>
                  <a:srgbClr val="FF0000"/>
                </a:solidFill>
              </a:rPr>
              <a:t>Monte Carlo Method</a:t>
            </a:r>
            <a:r>
              <a:rPr kumimoji="1" lang="en-CA" altLang="zh-CN" dirty="0" smtClean="0">
                <a:solidFill>
                  <a:srgbClr val="FF0000"/>
                </a:solidFill>
              </a:rPr>
              <a:t>:</a:t>
            </a:r>
            <a:r>
              <a:rPr kumimoji="1" lang="en-CA" altLang="zh-CN" dirty="0" smtClean="0"/>
              <a:t> </a:t>
            </a:r>
            <a:r>
              <a:rPr kumimoji="1" lang="en-US" altLang="zh-CN" dirty="0" smtClean="0"/>
              <a:t> a broad class of computational algorithms that rely on repeated random sampling to obtain numerical results. </a:t>
            </a:r>
          </a:p>
          <a:p>
            <a:r>
              <a:rPr kumimoji="1" lang="en-US" altLang="zh-CN" dirty="0" smtClean="0"/>
              <a:t>Example:</a:t>
            </a:r>
            <a:r>
              <a:rPr kumimoji="1" lang="en-CA" altLang="zh-CN" dirty="0"/>
              <a:t> </a:t>
            </a:r>
            <a:r>
              <a:rPr kumimoji="1" lang="en-CA" altLang="zh-CN" dirty="0" smtClean="0"/>
              <a:t>Beta (3,3)</a:t>
            </a:r>
          </a:p>
          <a:p>
            <a:pPr lvl="1"/>
            <a:r>
              <a:rPr kumimoji="1" lang="en-CA" altLang="zh-CN" dirty="0" smtClean="0"/>
              <a:t>Analytically, we can calculate the expected value of the above distribution, which equals to 0.5.</a:t>
            </a:r>
          </a:p>
          <a:p>
            <a:pPr lvl="1"/>
            <a:r>
              <a:rPr kumimoji="1" lang="en-CA" altLang="zh-CN" dirty="0" smtClean="0"/>
              <a:t>Numerically, </a:t>
            </a:r>
          </a:p>
          <a:p>
            <a:pPr lvl="1"/>
            <a:endParaRPr kumimoji="1" lang="en-CA" altLang="zh-CN" dirty="0" smtClean="0"/>
          </a:p>
          <a:p>
            <a:pPr marL="457200" lvl="1" indent="0">
              <a:buNone/>
            </a:pPr>
            <a:endParaRPr kumimoji="1"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6028" y="4765127"/>
            <a:ext cx="3924300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71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en-CA" altLang="zh-CN" dirty="0" smtClean="0"/>
              <a:t>Basic Concepts – Bayesian Statistics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61160"/>
            <a:ext cx="8686800" cy="4054744"/>
          </a:xfrm>
        </p:spPr>
        <p:txBody>
          <a:bodyPr>
            <a:normAutofit fontScale="70000" lnSpcReduction="20000"/>
          </a:bodyPr>
          <a:lstStyle/>
          <a:p>
            <a:r>
              <a:rPr kumimoji="1" lang="en-CA" altLang="zh-CN" sz="3400" b="1" i="1" dirty="0" smtClean="0">
                <a:solidFill>
                  <a:srgbClr val="FF0000"/>
                </a:solidFill>
              </a:rPr>
              <a:t>Bayesian Inference:</a:t>
            </a:r>
            <a:endParaRPr kumimoji="1" lang="en-CA" altLang="zh-CN" sz="3400" b="1" i="1" dirty="0" smtClean="0"/>
          </a:p>
          <a:p>
            <a:endParaRPr kumimoji="1" lang="en-CA" altLang="zh-CN" b="1" i="1" dirty="0"/>
          </a:p>
          <a:p>
            <a:pPr marL="0" indent="0">
              <a:buNone/>
            </a:pPr>
            <a:endParaRPr kumimoji="1" lang="en-CA" altLang="zh-CN" b="1" i="1" dirty="0" smtClean="0"/>
          </a:p>
          <a:p>
            <a:pPr marL="0" indent="0">
              <a:buNone/>
            </a:pPr>
            <a:endParaRPr kumimoji="1" lang="en-CA" altLang="zh-CN" sz="3100" dirty="0" smtClean="0"/>
          </a:p>
          <a:p>
            <a:r>
              <a:rPr kumimoji="1" lang="en-CA" altLang="zh-CN" sz="3100" dirty="0" smtClean="0"/>
              <a:t>Example: Toronto Raptors play a total of 82 games during 2014-2015 season, and they won 65 games. Suppose that Raptors win each game with probability π. </a:t>
            </a:r>
          </a:p>
          <a:p>
            <a:pPr lvl="1"/>
            <a:r>
              <a:rPr kumimoji="1" lang="en-CA" altLang="zh-CN" sz="3100" dirty="0" smtClean="0"/>
              <a:t>Each game is a Bernoulli trial. </a:t>
            </a:r>
          </a:p>
          <a:p>
            <a:pPr lvl="1"/>
            <a:r>
              <a:rPr kumimoji="1" lang="en-CA" altLang="zh-CN" sz="3100" dirty="0" smtClean="0"/>
              <a:t>We use beta distribution as a prior for π since it has support over [0,1]. 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242969" y="3221649"/>
            <a:ext cx="465885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CA" altLang="zh-CN" sz="2600" dirty="0" smtClean="0"/>
              <a:t>Posterior            Likelihood × Prior            </a:t>
            </a:r>
            <a:endParaRPr kumimoji="1" lang="zh-CN" altLang="en-US" sz="2600" dirty="0"/>
          </a:p>
        </p:txBody>
      </p:sp>
      <p:pic>
        <p:nvPicPr>
          <p:cNvPr id="8" name="内容占位符 3"/>
          <p:cNvPicPr>
            <a:picLocks/>
          </p:cNvPicPr>
          <p:nvPr/>
        </p:nvPicPr>
        <p:blipFill rotWithShape="1">
          <a:blip r:embed="rId2"/>
          <a:srcRect l="34587" t="73185" r="56535" b="8833"/>
          <a:stretch/>
        </p:blipFill>
        <p:spPr>
          <a:xfrm>
            <a:off x="3760830" y="3393250"/>
            <a:ext cx="432000" cy="252000"/>
          </a:xfrm>
          <a:prstGeom prst="rect">
            <a:avLst/>
          </a:prstGeom>
        </p:spPr>
      </p:pic>
      <p:pic>
        <p:nvPicPr>
          <p:cNvPr id="9" name="内容占位符 5"/>
          <p:cNvPicPr>
            <a:picLocks/>
          </p:cNvPicPr>
          <p:nvPr/>
        </p:nvPicPr>
        <p:blipFill rotWithShape="1">
          <a:blip r:embed="rId3"/>
          <a:srcRect t="-272" r="52214" b="84331"/>
          <a:stretch/>
        </p:blipFill>
        <p:spPr>
          <a:xfrm>
            <a:off x="2023482" y="2645649"/>
            <a:ext cx="5040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733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en-CA" altLang="zh-CN" dirty="0" smtClean="0"/>
              <a:t>Basic Concepts – Bayesian Statistics</a:t>
            </a:r>
            <a:endParaRPr kumimoji="1"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rcRect t="-15734" b="-15734"/>
          <a:stretch>
            <a:fillRect/>
          </a:stretch>
        </p:blipFill>
        <p:spPr>
          <a:xfrm>
            <a:off x="628650" y="1598222"/>
            <a:ext cx="8229600" cy="4117370"/>
          </a:xfrm>
        </p:spPr>
      </p:pic>
      <p:sp>
        <p:nvSpPr>
          <p:cNvPr id="3" name="文本框 2"/>
          <p:cNvSpPr txBox="1"/>
          <p:nvPr/>
        </p:nvSpPr>
        <p:spPr>
          <a:xfrm>
            <a:off x="862910" y="5551520"/>
            <a:ext cx="73591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CA" altLang="zh-CN" sz="2400" dirty="0"/>
              <a:t>We can see that the posterior distribution is a Beta (y+α, n-y+β) distribution.</a:t>
            </a:r>
            <a:endParaRPr kumimoji="1" lang="zh-CN" altLang="en-US" sz="2400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4110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en-CA" altLang="zh-CN" dirty="0" smtClean="0"/>
              <a:t>A  more complicated model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78997" y="1986174"/>
            <a:ext cx="7909927" cy="4426909"/>
          </a:xfrm>
        </p:spPr>
        <p:txBody>
          <a:bodyPr/>
          <a:lstStyle/>
          <a:p>
            <a:r>
              <a:rPr kumimoji="1" lang="en-CA" altLang="zh-CN" dirty="0" smtClean="0"/>
              <a:t>Consider a Poisson regression model with Normal priors on a parameter β. 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711" y="2838063"/>
            <a:ext cx="7637213" cy="357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379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CA" altLang="zh-CN" dirty="0" smtClean="0"/>
              <a:t>Basic Concepts - MCMC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4163" y="2101944"/>
            <a:ext cx="8393783" cy="3992563"/>
          </a:xfrm>
        </p:spPr>
        <p:txBody>
          <a:bodyPr>
            <a:normAutofit/>
          </a:bodyPr>
          <a:lstStyle/>
          <a:p>
            <a:r>
              <a:rPr lang="en-US" altLang="zh-CN" b="1" i="1" dirty="0" smtClean="0"/>
              <a:t>Goal</a:t>
            </a:r>
            <a:r>
              <a:rPr lang="en-US" altLang="zh-CN" b="1" dirty="0" smtClean="0"/>
              <a:t>: </a:t>
            </a:r>
            <a:r>
              <a:rPr lang="en-US" altLang="zh-CN" dirty="0" smtClean="0"/>
              <a:t>produce </a:t>
            </a:r>
            <a:r>
              <a:rPr lang="en-US" altLang="zh-CN" i="1" u="sng" dirty="0" smtClean="0"/>
              <a:t>random draws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from our posterior distribution through simulation and </a:t>
            </a:r>
            <a:r>
              <a:rPr lang="en-US" altLang="zh-CN" i="1" u="sng" dirty="0" smtClean="0"/>
              <a:t>summarize information </a:t>
            </a:r>
            <a:r>
              <a:rPr lang="en-US" altLang="zh-CN" dirty="0" smtClean="0"/>
              <a:t>(mean, standard deviation, etc.) on the posterior distribution based on these draws. </a:t>
            </a:r>
          </a:p>
          <a:p>
            <a:r>
              <a:rPr lang="en-US" altLang="zh-CN" dirty="0"/>
              <a:t>In Bayesian statistics, we will be interested in </a:t>
            </a:r>
            <a:r>
              <a:rPr lang="en-US" altLang="zh-CN" dirty="0" smtClean="0"/>
              <a:t>constructing Markov </a:t>
            </a:r>
            <a:r>
              <a:rPr lang="en-US" altLang="zh-CN" dirty="0"/>
              <a:t>C</a:t>
            </a:r>
            <a:r>
              <a:rPr lang="en-US" altLang="zh-CN" dirty="0" smtClean="0"/>
              <a:t>hains </a:t>
            </a:r>
            <a:r>
              <a:rPr lang="en-US" altLang="zh-CN" dirty="0"/>
              <a:t>whose </a:t>
            </a:r>
            <a:r>
              <a:rPr lang="en-US" altLang="zh-CN" dirty="0" smtClean="0"/>
              <a:t>stationary state is </a:t>
            </a:r>
            <a:r>
              <a:rPr lang="en-US" altLang="zh-CN" dirty="0"/>
              <a:t>the posterior </a:t>
            </a:r>
            <a:r>
              <a:rPr lang="en-US" altLang="zh-CN" dirty="0" smtClean="0"/>
              <a:t>distribution.</a:t>
            </a:r>
            <a:endParaRPr lang="en-US" altLang="zh-CN" dirty="0" smtClean="0">
              <a:effectLst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4871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光谱">
  <a:themeElements>
    <a:clrScheme name="光谱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光谱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光谱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光谱.thmx</Template>
  <TotalTime>2999</TotalTime>
  <Words>1706</Words>
  <Application>Microsoft Macintosh PowerPoint</Application>
  <PresentationFormat>全屏显示(4:3)</PresentationFormat>
  <Paragraphs>134</Paragraphs>
  <Slides>27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光谱</vt:lpstr>
      <vt:lpstr>Markov Chain Monte Carlo</vt:lpstr>
      <vt:lpstr>Outline</vt:lpstr>
      <vt:lpstr>Basic Concepts – Markov Chain</vt:lpstr>
      <vt:lpstr>Basic Concepts – Markov Chain</vt:lpstr>
      <vt:lpstr>Basic Concepts – Monte Carlo</vt:lpstr>
      <vt:lpstr>Basic Concepts – Bayesian Statistics</vt:lpstr>
      <vt:lpstr>Basic Concepts – Bayesian Statistics</vt:lpstr>
      <vt:lpstr>A  more complicated model</vt:lpstr>
      <vt:lpstr>Basic Concepts - MCMC</vt:lpstr>
      <vt:lpstr>Basic Concepts – Markov Chain Revisited</vt:lpstr>
      <vt:lpstr>Basic Concepts - MCMC</vt:lpstr>
      <vt:lpstr>Metropolis-Hastings algorithm</vt:lpstr>
      <vt:lpstr>Metropolis-Hastings algorithm</vt:lpstr>
      <vt:lpstr>Step 2. Draw θ*  from J(θ*|θ(t-1))</vt:lpstr>
      <vt:lpstr>Metropolis-Hastings algorithm</vt:lpstr>
      <vt:lpstr>Metropolis-Hastings algorithm</vt:lpstr>
      <vt:lpstr>Step 4. Decide whether to accept θ*</vt:lpstr>
      <vt:lpstr>Metropolis-Hastings algorithm</vt:lpstr>
      <vt:lpstr>Burn-in and Thinning</vt:lpstr>
      <vt:lpstr>Gibbs Sampler</vt:lpstr>
      <vt:lpstr>Gibbs Sampler</vt:lpstr>
      <vt:lpstr>Gibbs Sampler</vt:lpstr>
      <vt:lpstr>Gibbs Sampler</vt:lpstr>
      <vt:lpstr>Gibbs Sampler</vt:lpstr>
      <vt:lpstr>Gibbs Sampler</vt:lpstr>
      <vt:lpstr>Gibbs Sampler</vt:lpstr>
      <vt:lpstr>Conclusion</vt:lpstr>
    </vt:vector>
  </TitlesOfParts>
  <Company>mcmaster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Markov Chain Monte Carlo</dc:title>
  <dc:creator>戴 秦州</dc:creator>
  <cp:lastModifiedBy>戴 秦州</cp:lastModifiedBy>
  <cp:revision>384</cp:revision>
  <dcterms:created xsi:type="dcterms:W3CDTF">2015-09-27T21:33:56Z</dcterms:created>
  <dcterms:modified xsi:type="dcterms:W3CDTF">2015-10-01T17:43:59Z</dcterms:modified>
</cp:coreProperties>
</file>