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8" r:id="rId28"/>
    <p:sldId id="282" r:id="rId29"/>
    <p:sldId id="283" r:id="rId30"/>
    <p:sldId id="289" r:id="rId31"/>
    <p:sldId id="290" r:id="rId32"/>
    <p:sldId id="291" r:id="rId33"/>
    <p:sldId id="284" r:id="rId34"/>
    <p:sldId id="285" r:id="rId35"/>
    <p:sldId id="286" r:id="rId36"/>
    <p:sldId id="287" r:id="rId37"/>
  </p:sldIdLst>
  <p:sldSz cx="9144000" cy="6858000" type="screen4x3"/>
  <p:notesSz cx="6858000" cy="9144000"/>
  <p:defaultTextStyle>
    <a:defPPr>
      <a:defRPr lang="en-US"/>
    </a:defPPr>
    <a:lvl1pPr algn="l" rtl="0" fontAlgn="base">
      <a:spcBef>
        <a:spcPct val="0"/>
      </a:spcBef>
      <a:spcAft>
        <a:spcPct val="0"/>
      </a:spcAft>
      <a:defRPr sz="1200" kern="1200">
        <a:solidFill>
          <a:schemeClr val="tx1"/>
        </a:solidFill>
        <a:latin typeface="Tahoma" charset="0"/>
        <a:ea typeface="Arial" charset="0"/>
        <a:cs typeface="Arial" charset="0"/>
      </a:defRPr>
    </a:lvl1pPr>
    <a:lvl2pPr marL="457200" algn="l" rtl="0" fontAlgn="base">
      <a:spcBef>
        <a:spcPct val="0"/>
      </a:spcBef>
      <a:spcAft>
        <a:spcPct val="0"/>
      </a:spcAft>
      <a:defRPr sz="1200" kern="1200">
        <a:solidFill>
          <a:schemeClr val="tx1"/>
        </a:solidFill>
        <a:latin typeface="Tahoma" charset="0"/>
        <a:ea typeface="Arial" charset="0"/>
        <a:cs typeface="Arial" charset="0"/>
      </a:defRPr>
    </a:lvl2pPr>
    <a:lvl3pPr marL="914400" algn="l" rtl="0" fontAlgn="base">
      <a:spcBef>
        <a:spcPct val="0"/>
      </a:spcBef>
      <a:spcAft>
        <a:spcPct val="0"/>
      </a:spcAft>
      <a:defRPr sz="1200" kern="1200">
        <a:solidFill>
          <a:schemeClr val="tx1"/>
        </a:solidFill>
        <a:latin typeface="Tahoma" charset="0"/>
        <a:ea typeface="Arial" charset="0"/>
        <a:cs typeface="Arial" charset="0"/>
      </a:defRPr>
    </a:lvl3pPr>
    <a:lvl4pPr marL="1371600" algn="l" rtl="0" fontAlgn="base">
      <a:spcBef>
        <a:spcPct val="0"/>
      </a:spcBef>
      <a:spcAft>
        <a:spcPct val="0"/>
      </a:spcAft>
      <a:defRPr sz="1200" kern="1200">
        <a:solidFill>
          <a:schemeClr val="tx1"/>
        </a:solidFill>
        <a:latin typeface="Tahoma" charset="0"/>
        <a:ea typeface="Arial" charset="0"/>
        <a:cs typeface="Arial" charset="0"/>
      </a:defRPr>
    </a:lvl4pPr>
    <a:lvl5pPr marL="1828800" algn="l" rtl="0" fontAlgn="base">
      <a:spcBef>
        <a:spcPct val="0"/>
      </a:spcBef>
      <a:spcAft>
        <a:spcPct val="0"/>
      </a:spcAft>
      <a:defRPr sz="1200" kern="1200">
        <a:solidFill>
          <a:schemeClr val="tx1"/>
        </a:solidFill>
        <a:latin typeface="Tahoma" charset="0"/>
        <a:ea typeface="Arial" charset="0"/>
        <a:cs typeface="Arial" charset="0"/>
      </a:defRPr>
    </a:lvl5pPr>
    <a:lvl6pPr marL="2286000" algn="l" defTabSz="914400" rtl="0" eaLnBrk="1" latinLnBrk="0" hangingPunct="1">
      <a:defRPr sz="1200" kern="1200">
        <a:solidFill>
          <a:schemeClr val="tx1"/>
        </a:solidFill>
        <a:latin typeface="Tahoma" charset="0"/>
        <a:ea typeface="Arial" charset="0"/>
        <a:cs typeface="Arial" charset="0"/>
      </a:defRPr>
    </a:lvl6pPr>
    <a:lvl7pPr marL="2743200" algn="l" defTabSz="914400" rtl="0" eaLnBrk="1" latinLnBrk="0" hangingPunct="1">
      <a:defRPr sz="1200" kern="1200">
        <a:solidFill>
          <a:schemeClr val="tx1"/>
        </a:solidFill>
        <a:latin typeface="Tahoma" charset="0"/>
        <a:ea typeface="Arial" charset="0"/>
        <a:cs typeface="Arial" charset="0"/>
      </a:defRPr>
    </a:lvl7pPr>
    <a:lvl8pPr marL="3200400" algn="l" defTabSz="914400" rtl="0" eaLnBrk="1" latinLnBrk="0" hangingPunct="1">
      <a:defRPr sz="1200" kern="1200">
        <a:solidFill>
          <a:schemeClr val="tx1"/>
        </a:solidFill>
        <a:latin typeface="Tahoma" charset="0"/>
        <a:ea typeface="Arial" charset="0"/>
        <a:cs typeface="Arial" charset="0"/>
      </a:defRPr>
    </a:lvl8pPr>
    <a:lvl9pPr marL="3657600" algn="l" defTabSz="914400" rtl="0" eaLnBrk="1" latinLnBrk="0" hangingPunct="1">
      <a:defRPr sz="1200" kern="1200">
        <a:solidFill>
          <a:schemeClr val="tx1"/>
        </a:solidFill>
        <a:latin typeface="Tahoma" charset="0"/>
        <a:ea typeface="Arial" charset="0"/>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10" autoAdjust="0"/>
    <p:restoredTop sz="94694" autoAdjust="0"/>
  </p:normalViewPr>
  <p:slideViewPr>
    <p:cSldViewPr>
      <p:cViewPr varScale="1">
        <p:scale>
          <a:sx n="98" d="100"/>
          <a:sy n="98" d="100"/>
        </p:scale>
        <p:origin x="-1400" y="-8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218" name="Rectangle 2"/>
          <p:cNvSpPr>
            <a:spLocks noGrp="1" noChangeArrowheads="1"/>
          </p:cNvSpPr>
          <p:nvPr>
            <p:ph type="ctrTitle" sz="quarter"/>
          </p:nvPr>
        </p:nvSpPr>
        <p:spPr>
          <a:xfrm>
            <a:off x="685800" y="1997075"/>
            <a:ext cx="7772400" cy="1431925"/>
          </a:xfrm>
        </p:spPr>
        <p:txBody>
          <a:bodyPr anchor="b" anchorCtr="1"/>
          <a:lstStyle>
            <a:lvl1pPr algn="ctr">
              <a:defRPr/>
            </a:lvl1pPr>
          </a:lstStyle>
          <a:p>
            <a:pPr lvl="0"/>
            <a:r>
              <a:rPr lang="en-US" altLang="en-US" noProof="0" smtClean="0"/>
              <a:t>Click to edit Master title style</a:t>
            </a:r>
          </a:p>
        </p:txBody>
      </p:sp>
      <p:sp>
        <p:nvSpPr>
          <p:cNvPr id="9219"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9220" name="Freeform 4"/>
          <p:cNvSpPr>
            <a:spLocks/>
          </p:cNvSpPr>
          <p:nvPr/>
        </p:nvSpPr>
        <p:spPr bwMode="auto">
          <a:xfrm>
            <a:off x="285750" y="2803525"/>
            <a:ext cx="1588" cy="3035300"/>
          </a:xfrm>
          <a:custGeom>
            <a:avLst/>
            <a:gdLst>
              <a:gd name="T0" fmla="*/ 0 h 1912"/>
              <a:gd name="T1" fmla="*/ 6 h 1912"/>
              <a:gd name="T2" fmla="*/ 6 h 1912"/>
              <a:gd name="T3" fmla="*/ 60 h 1912"/>
              <a:gd name="T4" fmla="*/ 1912 h 1912"/>
              <a:gd name="T5" fmla="*/ 1912 h 1912"/>
              <a:gd name="T6" fmla="*/ 0 h 1912"/>
              <a:gd name="T7" fmla="*/ 0 h 191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912">
                <a:moveTo>
                  <a:pt x="0" y="0"/>
                </a:moveTo>
                <a:lnTo>
                  <a:pt x="0" y="6"/>
                </a:lnTo>
                <a:lnTo>
                  <a:pt x="0" y="6"/>
                </a:lnTo>
                <a:lnTo>
                  <a:pt x="0" y="60"/>
                </a:lnTo>
                <a:lnTo>
                  <a:pt x="0" y="1912"/>
                </a:lnTo>
                <a:lnTo>
                  <a:pt x="0" y="1912"/>
                </a:lnTo>
                <a:lnTo>
                  <a:pt x="0" y="0"/>
                </a:lnTo>
                <a:lnTo>
                  <a:pt x="0" y="0"/>
                </a:lnTo>
                <a:close/>
              </a:path>
            </a:pathLst>
          </a:custGeom>
          <a:solidFill>
            <a:srgbClr val="6BBA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1" name="Rectangle 5"/>
          <p:cNvSpPr>
            <a:spLocks noGrp="1" noChangeArrowheads="1"/>
          </p:cNvSpPr>
          <p:nvPr>
            <p:ph type="ftr" sz="quarter" idx="3"/>
          </p:nvPr>
        </p:nvSpPr>
        <p:spPr/>
        <p:txBody>
          <a:bodyPr/>
          <a:lstStyle>
            <a:lvl1pPr>
              <a:defRPr/>
            </a:lvl1pPr>
          </a:lstStyle>
          <a:p>
            <a:endParaRPr lang="en-US" altLang="en-US"/>
          </a:p>
        </p:txBody>
      </p:sp>
      <p:sp>
        <p:nvSpPr>
          <p:cNvPr id="9222" name="Rectangle 6"/>
          <p:cNvSpPr>
            <a:spLocks noGrp="1" noChangeArrowheads="1"/>
          </p:cNvSpPr>
          <p:nvPr>
            <p:ph type="sldNum" sz="quarter" idx="4"/>
          </p:nvPr>
        </p:nvSpPr>
        <p:spPr/>
        <p:txBody>
          <a:bodyPr/>
          <a:lstStyle>
            <a:lvl1pPr>
              <a:defRPr/>
            </a:lvl1pPr>
          </a:lstStyle>
          <a:p>
            <a:fld id="{8896AC93-B6C7-8E43-BB53-D3A634236CFA}" type="slidenum">
              <a:rPr lang="en-US" altLang="en-US"/>
              <a:pPr/>
              <a:t>‹#›</a:t>
            </a:fld>
            <a:endParaRPr lang="en-US" altLang="en-US"/>
          </a:p>
        </p:txBody>
      </p:sp>
      <p:sp>
        <p:nvSpPr>
          <p:cNvPr id="9223" name="Rectangle 7"/>
          <p:cNvSpPr>
            <a:spLocks noGrp="1" noChangeArrowheads="1"/>
          </p:cNvSpPr>
          <p:nvPr>
            <p:ph type="dt" sz="quarter" idx="2"/>
          </p:nvPr>
        </p:nvSpPr>
        <p:spPr/>
        <p:txBody>
          <a:bodyPr/>
          <a:lstStyle>
            <a:lvl1pPr>
              <a:defRPr/>
            </a:lvl1pPr>
          </a:lstStyle>
          <a:p>
            <a:endParaRPr lang="en-US" altLang="en-US"/>
          </a:p>
        </p:txBody>
      </p:sp>
    </p:spTree>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5D2EDAA-9118-0141-AFD1-C0C9822535A9}" type="slidenum">
              <a:rPr lang="en-US" altLang="en-US"/>
              <a:pPr/>
              <a:t>‹#›</a:t>
            </a:fld>
            <a:endParaRPr lang="en-US" altLang="en-US"/>
          </a:p>
        </p:txBody>
      </p:sp>
    </p:spTree>
    <p:extLst>
      <p:ext uri="{BB962C8B-B14F-4D97-AF65-F5344CB8AC3E}">
        <p14:creationId xmlns:p14="http://schemas.microsoft.com/office/powerpoint/2010/main" val="774981760"/>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92100"/>
            <a:ext cx="2057400" cy="5727700"/>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92100"/>
            <a:ext cx="6019800" cy="5727700"/>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817FE11-047B-9E40-9DA9-BE1EFA5AEE86}" type="slidenum">
              <a:rPr lang="en-US" altLang="en-US"/>
              <a:pPr/>
              <a:t>‹#›</a:t>
            </a:fld>
            <a:endParaRPr lang="en-US" altLang="en-US"/>
          </a:p>
        </p:txBody>
      </p:sp>
    </p:spTree>
    <p:extLst>
      <p:ext uri="{BB962C8B-B14F-4D97-AF65-F5344CB8AC3E}">
        <p14:creationId xmlns:p14="http://schemas.microsoft.com/office/powerpoint/2010/main" val="630121265"/>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92100"/>
            <a:ext cx="8229600" cy="57277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0CC7EA66-F2A1-7249-B198-1EC03D7A0819}" type="slidenum">
              <a:rPr lang="en-US" altLang="en-US"/>
              <a:pPr/>
              <a:t>‹#›</a:t>
            </a:fld>
            <a:endParaRPr lang="en-US" altLang="en-US"/>
          </a:p>
        </p:txBody>
      </p:sp>
    </p:spTree>
    <p:extLst>
      <p:ext uri="{BB962C8B-B14F-4D97-AF65-F5344CB8AC3E}">
        <p14:creationId xmlns:p14="http://schemas.microsoft.com/office/powerpoint/2010/main" val="120623749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28393D2-D210-0945-966B-D1EF0703EC0B}" type="slidenum">
              <a:rPr lang="en-US" altLang="en-US"/>
              <a:pPr/>
              <a:t>‹#›</a:t>
            </a:fld>
            <a:endParaRPr lang="en-US" altLang="en-US"/>
          </a:p>
        </p:txBody>
      </p:sp>
    </p:spTree>
    <p:extLst>
      <p:ext uri="{BB962C8B-B14F-4D97-AF65-F5344CB8AC3E}">
        <p14:creationId xmlns:p14="http://schemas.microsoft.com/office/powerpoint/2010/main" val="179328171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CA"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CA"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53AA45A-B651-0A4B-837A-63EE3C9E3757}" type="slidenum">
              <a:rPr lang="en-US" altLang="en-US"/>
              <a:pPr/>
              <a:t>‹#›</a:t>
            </a:fld>
            <a:endParaRPr lang="en-US" altLang="en-US"/>
          </a:p>
        </p:txBody>
      </p:sp>
    </p:spTree>
    <p:extLst>
      <p:ext uri="{BB962C8B-B14F-4D97-AF65-F5344CB8AC3E}">
        <p14:creationId xmlns:p14="http://schemas.microsoft.com/office/powerpoint/2010/main" val="1900248393"/>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905000"/>
            <a:ext cx="4038600" cy="41148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905000"/>
            <a:ext cx="4038600" cy="41148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77D0004-5461-1044-A75E-C9C6B403C13B}" type="slidenum">
              <a:rPr lang="en-US" altLang="en-US"/>
              <a:pPr/>
              <a:t>‹#›</a:t>
            </a:fld>
            <a:endParaRPr lang="en-US" altLang="en-US"/>
          </a:p>
        </p:txBody>
      </p:sp>
    </p:spTree>
    <p:extLst>
      <p:ext uri="{BB962C8B-B14F-4D97-AF65-F5344CB8AC3E}">
        <p14:creationId xmlns:p14="http://schemas.microsoft.com/office/powerpoint/2010/main" val="97942967"/>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CA"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936D2364-9B15-6640-B91B-B19A3E6429FC}" type="slidenum">
              <a:rPr lang="en-US" altLang="en-US"/>
              <a:pPr/>
              <a:t>‹#›</a:t>
            </a:fld>
            <a:endParaRPr lang="en-US" altLang="en-US"/>
          </a:p>
        </p:txBody>
      </p:sp>
    </p:spTree>
    <p:extLst>
      <p:ext uri="{BB962C8B-B14F-4D97-AF65-F5344CB8AC3E}">
        <p14:creationId xmlns:p14="http://schemas.microsoft.com/office/powerpoint/2010/main" val="1154972767"/>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3E30F008-521D-654A-9365-25E9E8424F31}" type="slidenum">
              <a:rPr lang="en-US" altLang="en-US"/>
              <a:pPr/>
              <a:t>‹#›</a:t>
            </a:fld>
            <a:endParaRPr lang="en-US" altLang="en-US"/>
          </a:p>
        </p:txBody>
      </p:sp>
    </p:spTree>
    <p:extLst>
      <p:ext uri="{BB962C8B-B14F-4D97-AF65-F5344CB8AC3E}">
        <p14:creationId xmlns:p14="http://schemas.microsoft.com/office/powerpoint/2010/main" val="522609736"/>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266D4BA9-3248-0947-AF42-168CE661B360}" type="slidenum">
              <a:rPr lang="en-US" altLang="en-US"/>
              <a:pPr/>
              <a:t>‹#›</a:t>
            </a:fld>
            <a:endParaRPr lang="en-US" altLang="en-US"/>
          </a:p>
        </p:txBody>
      </p:sp>
    </p:spTree>
    <p:extLst>
      <p:ext uri="{BB962C8B-B14F-4D97-AF65-F5344CB8AC3E}">
        <p14:creationId xmlns:p14="http://schemas.microsoft.com/office/powerpoint/2010/main" val="293716722"/>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CA"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CA"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9E097A4-58C1-0C43-B3C6-0CB046BD2AE7}" type="slidenum">
              <a:rPr lang="en-US" altLang="en-US"/>
              <a:pPr/>
              <a:t>‹#›</a:t>
            </a:fld>
            <a:endParaRPr lang="en-US" altLang="en-US"/>
          </a:p>
        </p:txBody>
      </p:sp>
    </p:spTree>
    <p:extLst>
      <p:ext uri="{BB962C8B-B14F-4D97-AF65-F5344CB8AC3E}">
        <p14:creationId xmlns:p14="http://schemas.microsoft.com/office/powerpoint/2010/main" val="1579525848"/>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CA"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CA"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A5067111-C0FF-184F-87FC-5356102EA2D1}" type="slidenum">
              <a:rPr lang="en-US" altLang="en-US"/>
              <a:pPr/>
              <a:t>‹#›</a:t>
            </a:fld>
            <a:endParaRPr lang="en-US" altLang="en-US"/>
          </a:p>
        </p:txBody>
      </p:sp>
    </p:spTree>
    <p:extLst>
      <p:ext uri="{BB962C8B-B14F-4D97-AF65-F5344CB8AC3E}">
        <p14:creationId xmlns:p14="http://schemas.microsoft.com/office/powerpoint/2010/main" val="2045566769"/>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92100"/>
            <a:ext cx="822960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195" name="Rectangle 3"/>
          <p:cNvSpPr>
            <a:spLocks noGrp="1" noChangeArrowheads="1"/>
          </p:cNvSpPr>
          <p:nvPr>
            <p:ph type="body" idx="1"/>
          </p:nvPr>
        </p:nvSpPr>
        <p:spPr bwMode="auto">
          <a:xfrm>
            <a:off x="457200" y="1905000"/>
            <a:ext cx="822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400">
                <a:effectLst>
                  <a:outerShdw blurRad="38100" dist="38100" dir="2700000" algn="tl">
                    <a:srgbClr val="000000"/>
                  </a:outerShdw>
                </a:effectLst>
                <a:latin typeface="+mn-ea"/>
              </a:defRPr>
            </a:lvl1pPr>
          </a:lstStyle>
          <a:p>
            <a:endParaRPr lang="en-US" altLang="en-US"/>
          </a:p>
        </p:txBody>
      </p:sp>
      <p:sp>
        <p:nvSpPr>
          <p:cNvPr id="819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ctr">
              <a:defRPr sz="1400">
                <a:effectLst>
                  <a:outerShdw blurRad="38100" dist="38100" dir="2700000" algn="tl">
                    <a:srgbClr val="000000"/>
                  </a:outerShdw>
                </a:effectLst>
                <a:latin typeface="+mn-ea"/>
              </a:defRPr>
            </a:lvl1pPr>
          </a:lstStyle>
          <a:p>
            <a:endParaRPr lang="en-US" altLang="en-US"/>
          </a:p>
        </p:txBody>
      </p:sp>
      <p:sp>
        <p:nvSpPr>
          <p:cNvPr id="819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latin typeface="+mn-ea"/>
              </a:defRPr>
            </a:lvl1pPr>
          </a:lstStyle>
          <a:p>
            <a:fld id="{C7DB1704-1297-D244-87FF-564257CB93A6}"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xmlns:p14="http://schemas.microsoft.com/office/powerpoint/2010/main"/>
  <p:txStyles>
    <p:titleStyle>
      <a:lvl1pPr algn="l" rtl="0" fontAlgn="base">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sz="4400">
          <a:solidFill>
            <a:schemeClr val="tx2"/>
          </a:solidFill>
          <a:effectLst>
            <a:outerShdw blurRad="38100" dist="38100" dir="2700000" algn="tl">
              <a:srgbClr val="000000"/>
            </a:outerShdw>
          </a:effectLst>
          <a:latin typeface="Tahoma" charset="0"/>
          <a:ea typeface="Arial" charset="0"/>
          <a:cs typeface="Arial" charset="0"/>
        </a:defRPr>
      </a:lvl2pPr>
      <a:lvl3pPr algn="l" rtl="0" fontAlgn="base">
        <a:spcBef>
          <a:spcPct val="0"/>
        </a:spcBef>
        <a:spcAft>
          <a:spcPct val="0"/>
        </a:spcAft>
        <a:defRPr sz="4400">
          <a:solidFill>
            <a:schemeClr val="tx2"/>
          </a:solidFill>
          <a:effectLst>
            <a:outerShdw blurRad="38100" dist="38100" dir="2700000" algn="tl">
              <a:srgbClr val="000000"/>
            </a:outerShdw>
          </a:effectLst>
          <a:latin typeface="Tahoma" charset="0"/>
          <a:ea typeface="Arial" charset="0"/>
          <a:cs typeface="Arial" charset="0"/>
        </a:defRPr>
      </a:lvl3pPr>
      <a:lvl4pPr algn="l" rtl="0" fontAlgn="base">
        <a:spcBef>
          <a:spcPct val="0"/>
        </a:spcBef>
        <a:spcAft>
          <a:spcPct val="0"/>
        </a:spcAft>
        <a:defRPr sz="4400">
          <a:solidFill>
            <a:schemeClr val="tx2"/>
          </a:solidFill>
          <a:effectLst>
            <a:outerShdw blurRad="38100" dist="38100" dir="2700000" algn="tl">
              <a:srgbClr val="000000"/>
            </a:outerShdw>
          </a:effectLst>
          <a:latin typeface="Tahoma" charset="0"/>
          <a:ea typeface="Arial" charset="0"/>
          <a:cs typeface="Arial" charset="0"/>
        </a:defRPr>
      </a:lvl4pPr>
      <a:lvl5pPr algn="l" rtl="0" fontAlgn="base">
        <a:spcBef>
          <a:spcPct val="0"/>
        </a:spcBef>
        <a:spcAft>
          <a:spcPct val="0"/>
        </a:spcAft>
        <a:defRPr sz="4400">
          <a:solidFill>
            <a:schemeClr val="tx2"/>
          </a:solidFill>
          <a:effectLst>
            <a:outerShdw blurRad="38100" dist="38100" dir="2700000" algn="tl">
              <a:srgbClr val="000000"/>
            </a:outerShdw>
          </a:effectLst>
          <a:latin typeface="Tahoma" charset="0"/>
          <a:ea typeface="Arial" charset="0"/>
          <a:cs typeface="Arial"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charset="0"/>
          <a:ea typeface="Arial" charset="0"/>
          <a:cs typeface="Arial"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charset="0"/>
          <a:ea typeface="Arial" charset="0"/>
          <a:cs typeface="Arial"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charset="0"/>
          <a:ea typeface="Arial" charset="0"/>
          <a:cs typeface="Arial"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charset="0"/>
          <a:ea typeface="Arial" charset="0"/>
          <a:cs typeface="Arial" charset="0"/>
        </a:defRPr>
      </a:lvl9pPr>
    </p:titleStyle>
    <p:bodyStyle>
      <a:lvl1pPr marL="342900" indent="-342900" algn="l" rtl="0" fontAlgn="base">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Font typeface="Tahoma"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Font typeface="Tahoma"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SzPct val="80000"/>
        <a:buFont typeface="Wingdings"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5"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6" Type="http://schemas.openxmlformats.org/officeDocument/2006/relationships/image" Target="../media/image17.emf"/><Relationship Id="rId1" Type="http://schemas.openxmlformats.org/officeDocument/2006/relationships/slideLayout" Target="../slideLayouts/slideLayout12.xml"/><Relationship Id="rId2"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20.emf"/><Relationship Id="rId5" Type="http://schemas.openxmlformats.org/officeDocument/2006/relationships/image" Target="../media/image21.emf"/><Relationship Id="rId1" Type="http://schemas.openxmlformats.org/officeDocument/2006/relationships/slideLayout" Target="../slideLayouts/slideLayout12.xml"/><Relationship Id="rId2" Type="http://schemas.openxmlformats.org/officeDocument/2006/relationships/image" Target="../media/image18.emf"/></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1" Type="http://schemas.openxmlformats.org/officeDocument/2006/relationships/slideLayout" Target="../slideLayouts/slideLayout12.xml"/><Relationship Id="rId2" Type="http://schemas.openxmlformats.org/officeDocument/2006/relationships/image" Target="../media/image2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emf"/><Relationship Id="rId4" Type="http://schemas.openxmlformats.org/officeDocument/2006/relationships/image" Target="../media/image27.emf"/><Relationship Id="rId5" Type="http://schemas.openxmlformats.org/officeDocument/2006/relationships/image" Target="../media/image28.emf"/><Relationship Id="rId6" Type="http://schemas.openxmlformats.org/officeDocument/2006/relationships/image" Target="../media/image29.emf"/><Relationship Id="rId1" Type="http://schemas.openxmlformats.org/officeDocument/2006/relationships/slideLayout" Target="../slideLayouts/slideLayout4.xml"/><Relationship Id="rId2" Type="http://schemas.openxmlformats.org/officeDocument/2006/relationships/image" Target="../media/image2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emf"/><Relationship Id="rId3" Type="http://schemas.openxmlformats.org/officeDocument/2006/relationships/image" Target="../media/image3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emf"/><Relationship Id="rId3" Type="http://schemas.openxmlformats.org/officeDocument/2006/relationships/image" Target="../media/image33.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4.emf"/><Relationship Id="rId3"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emf"/><Relationship Id="rId3" Type="http://schemas.openxmlformats.org/officeDocument/2006/relationships/image" Target="../media/image37.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emf"/><Relationship Id="rId4" Type="http://schemas.openxmlformats.org/officeDocument/2006/relationships/image" Target="../media/image40.emf"/><Relationship Id="rId5" Type="http://schemas.openxmlformats.org/officeDocument/2006/relationships/image" Target="../media/image41.emf"/><Relationship Id="rId6" Type="http://schemas.openxmlformats.org/officeDocument/2006/relationships/image" Target="../media/image42.emf"/><Relationship Id="rId1" Type="http://schemas.openxmlformats.org/officeDocument/2006/relationships/slideLayout" Target="../slideLayouts/slideLayout2.xml"/><Relationship Id="rId2" Type="http://schemas.openxmlformats.org/officeDocument/2006/relationships/image" Target="../media/image3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jpeg"/><Relationship Id="rId3" Type="http://schemas.openxmlformats.org/officeDocument/2006/relationships/image" Target="https://encrypted-tbn1.gstatic.com/images?q=tbn:ANd9GcSV45QJ5jeFZDqFHvoSDDyTbhaeMZdRDQSyMNhE12psMF3_6Yv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wmf"/><Relationship Id="rId1" Type="http://schemas.openxmlformats.org/officeDocument/2006/relationships/slideLayout" Target="../slideLayouts/slideLayout6.xml"/><Relationship Id="rId2"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3400" y="1676400"/>
            <a:ext cx="7924800" cy="1755775"/>
          </a:xfrm>
        </p:spPr>
        <p:txBody>
          <a:bodyPr/>
          <a:lstStyle/>
          <a:p>
            <a:r>
              <a:rPr lang="en-US" altLang="en-US" sz="4000" b="1"/>
              <a:t>Synthetic Likelihood</a:t>
            </a:r>
            <a:r>
              <a:rPr lang="en-US" altLang="en-US" sz="4000"/>
              <a:t> </a:t>
            </a:r>
            <a:br>
              <a:rPr lang="en-US" altLang="en-US" sz="4000"/>
            </a:br>
            <a:r>
              <a:rPr lang="en-US" altLang="en-US" sz="2400">
                <a:solidFill>
                  <a:schemeClr val="tx1"/>
                </a:solidFill>
                <a:effectLst/>
              </a:rPr>
              <a:t>(Summary of “Statistical inference for noisy nonlinear ecological dynamic systems” </a:t>
            </a:r>
            <a:br>
              <a:rPr lang="en-US" altLang="en-US" sz="2400">
                <a:solidFill>
                  <a:schemeClr val="tx1"/>
                </a:solidFill>
                <a:effectLst/>
              </a:rPr>
            </a:br>
            <a:r>
              <a:rPr lang="en-US" altLang="en-US" sz="2400">
                <a:solidFill>
                  <a:schemeClr val="tx1"/>
                </a:solidFill>
                <a:effectLst/>
              </a:rPr>
              <a:t>by Simon N. Wood 2010)</a:t>
            </a:r>
          </a:p>
        </p:txBody>
      </p:sp>
      <p:sp>
        <p:nvSpPr>
          <p:cNvPr id="2051" name="Rectangle 3"/>
          <p:cNvSpPr>
            <a:spLocks noGrp="1" noChangeArrowheads="1"/>
          </p:cNvSpPr>
          <p:nvPr>
            <p:ph type="subTitle" idx="1"/>
          </p:nvPr>
        </p:nvSpPr>
        <p:spPr/>
        <p:txBody>
          <a:bodyPr/>
          <a:lstStyle/>
          <a:p>
            <a:pPr>
              <a:lnSpc>
                <a:spcPct val="80000"/>
              </a:lnSpc>
            </a:pPr>
            <a:r>
              <a:rPr lang="en-US" altLang="en-US" sz="2000"/>
              <a:t>Presented by:</a:t>
            </a:r>
          </a:p>
          <a:p>
            <a:pPr>
              <a:lnSpc>
                <a:spcPct val="80000"/>
              </a:lnSpc>
            </a:pPr>
            <a:endParaRPr lang="en-US" altLang="en-US" sz="2000"/>
          </a:p>
          <a:p>
            <a:pPr>
              <a:lnSpc>
                <a:spcPct val="80000"/>
              </a:lnSpc>
            </a:pPr>
            <a:r>
              <a:rPr lang="en-US" altLang="en-US" sz="2000"/>
              <a:t>Behrouz Ehsani M.     Melanie Stacey</a:t>
            </a:r>
          </a:p>
          <a:p>
            <a:pPr>
              <a:lnSpc>
                <a:spcPct val="80000"/>
              </a:lnSpc>
            </a:pPr>
            <a:r>
              <a:rPr lang="en-US" altLang="en-US" sz="2000"/>
              <a:t/>
            </a:r>
            <a:br>
              <a:rPr lang="en-US" altLang="en-US" sz="2000"/>
            </a:br>
            <a:endParaRPr lang="en-US" altLang="en-US" sz="200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92100"/>
            <a:ext cx="8534400" cy="1384300"/>
          </a:xfrm>
        </p:spPr>
        <p:txBody>
          <a:bodyPr/>
          <a:lstStyle/>
          <a:p>
            <a:pPr algn="ctr"/>
            <a:r>
              <a:rPr lang="en-US" altLang="en-US" sz="4000" b="1"/>
              <a:t>Theoretical properties of the multivariate normality approximation method</a:t>
            </a:r>
          </a:p>
        </p:txBody>
      </p:sp>
      <p:sp>
        <p:nvSpPr>
          <p:cNvPr id="26627" name="Rectangle 3"/>
          <p:cNvSpPr>
            <a:spLocks noGrp="1" noChangeArrowheads="1"/>
          </p:cNvSpPr>
          <p:nvPr>
            <p:ph type="body" idx="1"/>
          </p:nvPr>
        </p:nvSpPr>
        <p:spPr>
          <a:xfrm>
            <a:off x="457200" y="1905000"/>
            <a:ext cx="8305800" cy="4495800"/>
          </a:xfrm>
        </p:spPr>
        <p:txBody>
          <a:bodyPr/>
          <a:lstStyle/>
          <a:p>
            <a:pPr>
              <a:buFontTx/>
              <a:buNone/>
            </a:pPr>
            <a:r>
              <a:rPr lang="en-US" altLang="en-US" sz="2400"/>
              <a:t>The method uses the approximation:</a:t>
            </a:r>
          </a:p>
          <a:p>
            <a:pPr>
              <a:buFontTx/>
              <a:buNone/>
            </a:pPr>
            <a:r>
              <a:rPr lang="en-US" altLang="en-US" sz="2400"/>
              <a:t>Let, the joint density of </a:t>
            </a:r>
            <a:r>
              <a:rPr lang="en-US" altLang="en-US" sz="2400" b="1" i="1"/>
              <a:t>s</a:t>
            </a:r>
            <a:r>
              <a:rPr lang="en-US" altLang="en-US" sz="2400"/>
              <a:t> be </a:t>
            </a:r>
            <a:r>
              <a:rPr lang="en-US" altLang="en-US" sz="2400" b="1" i="1"/>
              <a:t>ƒ</a:t>
            </a:r>
            <a:r>
              <a:rPr lang="en-US" altLang="en-US" sz="1400" b="1" i="1"/>
              <a:t>θ</a:t>
            </a:r>
            <a:r>
              <a:rPr lang="en-US" altLang="en-US" sz="2400"/>
              <a:t>. A Taylor expansion of log(</a:t>
            </a:r>
            <a:r>
              <a:rPr lang="en-US" altLang="en-US" sz="2400" b="1" i="1"/>
              <a:t>ƒ</a:t>
            </a:r>
            <a:r>
              <a:rPr lang="en-US" altLang="en-US" sz="1800" b="1" i="1"/>
              <a:t>θ</a:t>
            </a:r>
            <a:r>
              <a:rPr lang="en-US" altLang="en-US" sz="2400"/>
              <a:t>) about its mode, </a:t>
            </a:r>
            <a:r>
              <a:rPr lang="en-US" altLang="en-US" sz="2400" b="1"/>
              <a:t>µ</a:t>
            </a:r>
            <a:r>
              <a:rPr lang="en-US" altLang="en-US" sz="1600" b="1" i="1"/>
              <a:t>θ</a:t>
            </a:r>
            <a:r>
              <a:rPr lang="en-US" altLang="en-US" sz="2400"/>
              <a:t>, gives:</a:t>
            </a:r>
          </a:p>
          <a:p>
            <a:pPr>
              <a:buFontTx/>
              <a:buNone/>
            </a:pPr>
            <a:endParaRPr lang="en-US" altLang="en-US" sz="2400"/>
          </a:p>
          <a:p>
            <a:pPr>
              <a:buFontTx/>
              <a:buNone/>
            </a:pPr>
            <a:endParaRPr lang="en-US" altLang="en-US" sz="2400"/>
          </a:p>
          <a:p>
            <a:pPr>
              <a:buFontTx/>
              <a:buNone/>
            </a:pPr>
            <a:r>
              <a:rPr lang="en-US" altLang="en-US" sz="2400"/>
              <a:t>With exponentiating, we will have the approximation:</a:t>
            </a:r>
          </a:p>
          <a:p>
            <a:pPr>
              <a:buFontTx/>
              <a:buNone/>
            </a:pPr>
            <a:endParaRPr lang="en-US" altLang="en-US" sz="2400"/>
          </a:p>
          <a:p>
            <a:pPr>
              <a:buFontTx/>
              <a:buNone/>
            </a:pPr>
            <a:r>
              <a:rPr lang="en-US" altLang="en-US" sz="2400"/>
              <a:t>If the right-hand side of this equation is to be a PDF then it is the multivariate normal PDF, with covariance matrix:</a:t>
            </a:r>
          </a:p>
          <a:p>
            <a:pPr>
              <a:buFontTx/>
              <a:buNone/>
            </a:pPr>
            <a:endParaRPr lang="en-US" altLang="en-US" sz="2400"/>
          </a:p>
        </p:txBody>
      </p:sp>
      <p:pic>
        <p:nvPicPr>
          <p:cNvPr id="26628" name="Picture 4"/>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5638800" y="1981200"/>
            <a:ext cx="1981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5"/>
          <p:cNvPicPr>
            <a:picLocks noChangeAspect="1" noChangeArrowheads="1"/>
          </p:cNvPicPr>
          <p:nvPr/>
        </p:nvPicPr>
        <p:blipFill>
          <a:blip r:embed="rId3">
            <a:lum bright="-18000" contrast="36000"/>
            <a:extLst>
              <a:ext uri="{28A0092B-C50C-407E-A947-70E740481C1C}">
                <a14:useLocalDpi xmlns:a14="http://schemas.microsoft.com/office/drawing/2010/main" val="0"/>
              </a:ext>
            </a:extLst>
          </a:blip>
          <a:srcRect/>
          <a:stretch>
            <a:fillRect/>
          </a:stretch>
        </p:blipFill>
        <p:spPr bwMode="auto">
          <a:xfrm>
            <a:off x="914400" y="3352800"/>
            <a:ext cx="70866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6"/>
          <p:cNvPicPr>
            <a:picLocks noChangeAspect="1" noChangeArrowheads="1"/>
          </p:cNvPicPr>
          <p:nvPr/>
        </p:nvPicPr>
        <p:blipFill>
          <a:blip r:embed="rId4">
            <a:lum bright="-30000" contrast="48000"/>
            <a:extLst>
              <a:ext uri="{28A0092B-C50C-407E-A947-70E740481C1C}">
                <a14:useLocalDpi xmlns:a14="http://schemas.microsoft.com/office/drawing/2010/main" val="0"/>
              </a:ext>
            </a:extLst>
          </a:blip>
          <a:srcRect/>
          <a:stretch>
            <a:fillRect/>
          </a:stretch>
        </p:blipFill>
        <p:spPr bwMode="auto">
          <a:xfrm>
            <a:off x="914400" y="44958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7"/>
          <p:cNvPicPr>
            <a:picLocks noChangeAspect="1" noChangeArrowheads="1"/>
          </p:cNvPicPr>
          <p:nvPr/>
        </p:nvPicPr>
        <p:blipFill>
          <a:blip r:embed="rId5">
            <a:lum bright="-18000" contrast="30000"/>
            <a:extLst>
              <a:ext uri="{28A0092B-C50C-407E-A947-70E740481C1C}">
                <a14:useLocalDpi xmlns:a14="http://schemas.microsoft.com/office/drawing/2010/main" val="0"/>
              </a:ext>
            </a:extLst>
          </a:blip>
          <a:srcRect/>
          <a:stretch>
            <a:fillRect/>
          </a:stretch>
        </p:blipFill>
        <p:spPr bwMode="auto">
          <a:xfrm>
            <a:off x="990600" y="5791200"/>
            <a:ext cx="29718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5"/>
          <p:cNvSpPr>
            <a:spLocks noChangeArrowheads="1"/>
          </p:cNvSpPr>
          <p:nvPr/>
        </p:nvSpPr>
        <p:spPr bwMode="auto">
          <a:xfrm>
            <a:off x="381000" y="76200"/>
            <a:ext cx="8686800" cy="621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400">
                <a:effectLst>
                  <a:outerShdw blurRad="38100" dist="38100" dir="2700000" algn="tl">
                    <a:srgbClr val="000000"/>
                  </a:outerShdw>
                </a:effectLst>
              </a:rPr>
              <a:t>For a good model with plausible parameter estimates, s should be close to µ</a:t>
            </a:r>
            <a:r>
              <a:rPr lang="en-US" altLang="en-US" sz="1400">
                <a:effectLst>
                  <a:outerShdw blurRad="38100" dist="38100" dir="2700000" algn="tl">
                    <a:srgbClr val="000000"/>
                  </a:outerShdw>
                </a:effectLst>
              </a:rPr>
              <a:t>θ</a:t>
            </a:r>
            <a:r>
              <a:rPr lang="en-US" altLang="en-US" sz="2400">
                <a:effectLst>
                  <a:outerShdw blurRad="38100" dist="38100" dir="2700000" algn="tl">
                    <a:srgbClr val="000000"/>
                  </a:outerShdw>
                </a:effectLst>
              </a:rPr>
              <a:t>, with proximity increasing with increasing raw sample size, n.</a:t>
            </a:r>
          </a:p>
          <a:p>
            <a:pPr>
              <a:spcBef>
                <a:spcPct val="50000"/>
              </a:spcBef>
            </a:pPr>
            <a:r>
              <a:rPr lang="en-US" altLang="en-US" sz="2400">
                <a:effectLst>
                  <a:outerShdw blurRad="38100" dist="38100" dir="2700000" algn="tl">
                    <a:srgbClr val="000000"/>
                  </a:outerShdw>
                </a:effectLst>
              </a:rPr>
              <a:t>Without knowledge of ƒ</a:t>
            </a:r>
            <a:r>
              <a:rPr lang="en-US" altLang="en-US" sz="1800">
                <a:effectLst>
                  <a:outerShdw blurRad="38100" dist="38100" dir="2700000" algn="tl">
                    <a:srgbClr val="000000"/>
                  </a:outerShdw>
                </a:effectLst>
              </a:rPr>
              <a:t>θ</a:t>
            </a:r>
            <a:r>
              <a:rPr lang="en-US" altLang="en-US" sz="2400">
                <a:effectLst>
                  <a:outerShdw blurRad="38100" dist="38100" dir="2700000" algn="tl">
                    <a:srgbClr val="000000"/>
                  </a:outerShdw>
                </a:effectLst>
              </a:rPr>
              <a:t>, µ</a:t>
            </a:r>
            <a:r>
              <a:rPr lang="en-US" altLang="en-US" sz="1800" i="1">
                <a:effectLst>
                  <a:outerShdw blurRad="38100" dist="38100" dir="2700000" algn="tl">
                    <a:srgbClr val="000000"/>
                  </a:outerShdw>
                </a:effectLst>
              </a:rPr>
              <a:t>θ</a:t>
            </a:r>
            <a:r>
              <a:rPr lang="en-US" altLang="en-US" sz="2400">
                <a:effectLst>
                  <a:outerShdw blurRad="38100" dist="38100" dir="2700000" algn="tl">
                    <a:srgbClr val="000000"/>
                  </a:outerShdw>
                </a:effectLst>
              </a:rPr>
              <a:t> and </a:t>
            </a:r>
            <a:r>
              <a:rPr lang="en-US" altLang="en-US" sz="2400" i="1">
                <a:effectLst>
                  <a:outerShdw blurRad="38100" dist="38100" dir="2700000" algn="tl">
                    <a:srgbClr val="000000"/>
                  </a:outerShdw>
                </a:effectLst>
              </a:rPr>
              <a:t>Ʃ</a:t>
            </a:r>
            <a:r>
              <a:rPr lang="en-US" altLang="en-US" sz="1800" i="1">
                <a:effectLst>
                  <a:outerShdw blurRad="38100" dist="38100" dir="2700000" algn="tl">
                    <a:srgbClr val="000000"/>
                  </a:outerShdw>
                </a:effectLst>
              </a:rPr>
              <a:t>θ</a:t>
            </a:r>
            <a:r>
              <a:rPr lang="en-US" altLang="en-US" sz="2400">
                <a:effectLst>
                  <a:outerShdw blurRad="38100" dist="38100" dir="2700000" algn="tl">
                    <a:srgbClr val="000000"/>
                  </a:outerShdw>
                </a:effectLst>
              </a:rPr>
              <a:t> are unknown. But, they can be estimated from a sample of s vectors produced by simulation. </a:t>
            </a:r>
          </a:p>
          <a:p>
            <a:pPr>
              <a:spcBef>
                <a:spcPct val="50000"/>
              </a:spcBef>
            </a:pPr>
            <a:r>
              <a:rPr lang="en-US" altLang="en-US" sz="2800" b="1">
                <a:effectLst>
                  <a:outerShdw blurRad="38100" dist="38100" dir="2700000" algn="tl">
                    <a:srgbClr val="000000"/>
                  </a:outerShdw>
                </a:effectLst>
              </a:rPr>
              <a:t>Properties of </a:t>
            </a:r>
            <a:r>
              <a:rPr lang="en-US" altLang="en-US" sz="2800" b="1" i="1">
                <a:effectLst>
                  <a:outerShdw blurRad="38100" dist="38100" dir="2700000" algn="tl">
                    <a:srgbClr val="000000"/>
                  </a:outerShdw>
                </a:effectLst>
              </a:rPr>
              <a:t>ls</a:t>
            </a:r>
          </a:p>
          <a:p>
            <a:pPr>
              <a:spcBef>
                <a:spcPct val="50000"/>
              </a:spcBef>
            </a:pPr>
            <a:r>
              <a:rPr lang="en-US" altLang="en-US" sz="2400">
                <a:effectLst>
                  <a:outerShdw blurRad="38100" dist="38100" dir="2700000" algn="tl">
                    <a:srgbClr val="000000"/>
                  </a:outerShdw>
                </a:effectLst>
              </a:rPr>
              <a:t>Given that </a:t>
            </a:r>
            <a:r>
              <a:rPr lang="en-US" altLang="en-US" sz="2400" i="1">
                <a:effectLst>
                  <a:outerShdw blurRad="38100" dist="38100" dir="2700000" algn="tl">
                    <a:srgbClr val="000000"/>
                  </a:outerShdw>
                </a:effectLst>
              </a:rPr>
              <a:t>ls</a:t>
            </a:r>
            <a:r>
              <a:rPr lang="en-US" altLang="en-US" sz="2400">
                <a:effectLst>
                  <a:outerShdw blurRad="38100" dist="38100" dir="2700000" algn="tl">
                    <a:srgbClr val="000000"/>
                  </a:outerShdw>
                </a:effectLst>
              </a:rPr>
              <a:t> is a valid likelihood, we can use standard likelihood inference about the model parameters, θ. However, the effective sample size is dim(s), which will always be small.</a:t>
            </a:r>
          </a:p>
          <a:p>
            <a:pPr>
              <a:spcBef>
                <a:spcPct val="50000"/>
              </a:spcBef>
            </a:pPr>
            <a:r>
              <a:rPr lang="en-US" altLang="en-US" sz="2400">
                <a:effectLst>
                  <a:outerShdw blurRad="38100" dist="38100" dir="2700000" algn="tl">
                    <a:srgbClr val="000000"/>
                  </a:outerShdw>
                </a:effectLst>
              </a:rPr>
              <a:t>In the limit as n</a:t>
            </a:r>
            <a:r>
              <a:rPr lang="en-US" altLang="en-US" sz="2400">
                <a:effectLst>
                  <a:outerShdw blurRad="38100" dist="38100" dir="2700000" algn="tl">
                    <a:srgbClr val="000000"/>
                  </a:outerShdw>
                </a:effectLst>
                <a:sym typeface="Wingdings" charset="2"/>
              </a:rPr>
              <a:t></a:t>
            </a:r>
            <a:r>
              <a:rPr lang="en-US" altLang="en-US" sz="2400">
                <a:effectLst>
                  <a:outerShdw blurRad="38100" dist="38100" dir="2700000" algn="tl">
                    <a:srgbClr val="000000"/>
                  </a:outerShdw>
                </a:effectLst>
              </a:rPr>
              <a:t>∞, </a:t>
            </a:r>
            <a:r>
              <a:rPr lang="en-US" altLang="en-US" sz="2400" i="1">
                <a:effectLst>
                  <a:outerShdw blurRad="38100" dist="38100" dir="2700000" algn="tl">
                    <a:srgbClr val="000000"/>
                  </a:outerShdw>
                </a:effectLst>
              </a:rPr>
              <a:t>ls</a:t>
            </a:r>
            <a:r>
              <a:rPr lang="en-US" altLang="en-US" sz="2400">
                <a:effectLst>
                  <a:outerShdw blurRad="38100" dist="38100" dir="2700000" algn="tl">
                    <a:srgbClr val="000000"/>
                  </a:outerShdw>
                </a:effectLst>
              </a:rPr>
              <a:t> results in consistent estimators, which    </a:t>
            </a:r>
          </a:p>
          <a:p>
            <a:pPr>
              <a:spcBef>
                <a:spcPct val="50000"/>
              </a:spcBef>
            </a:pPr>
            <a:r>
              <a:rPr lang="en-US" altLang="en-US" sz="2400">
                <a:effectLst>
                  <a:outerShdw blurRad="38100" dist="38100" dir="2700000" algn="tl">
                    <a:srgbClr val="000000"/>
                  </a:outerShdw>
                </a:effectLst>
              </a:rPr>
              <a:t>             are asymptotically unbiased with covariance matrix  . The estimators will not be fully asymptotically efficient, and are not guaranteed to be normally distributed.</a:t>
            </a:r>
          </a:p>
        </p:txBody>
      </p:sp>
      <p:pic>
        <p:nvPicPr>
          <p:cNvPr id="27654" name="Picture 6"/>
          <p:cNvPicPr>
            <a:picLocks noChangeAspect="1" noChangeArrowheads="1"/>
          </p:cNvPicPr>
          <p:nvPr/>
        </p:nvPicPr>
        <p:blipFill>
          <a:blip r:embed="rId2">
            <a:lum bright="-18000" contrast="36000"/>
            <a:extLst>
              <a:ext uri="{28A0092B-C50C-407E-A947-70E740481C1C}">
                <a14:useLocalDpi xmlns:a14="http://schemas.microsoft.com/office/drawing/2010/main" val="0"/>
              </a:ext>
            </a:extLst>
          </a:blip>
          <a:srcRect/>
          <a:stretch>
            <a:fillRect/>
          </a:stretch>
        </p:blipFill>
        <p:spPr bwMode="auto">
          <a:xfrm>
            <a:off x="457200" y="5181600"/>
            <a:ext cx="121920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z="4000" b="1"/>
              <a:t>Robust covariance estimation</a:t>
            </a:r>
          </a:p>
        </p:txBody>
      </p:sp>
      <p:sp>
        <p:nvSpPr>
          <p:cNvPr id="28675" name="Rectangle 3"/>
          <p:cNvSpPr>
            <a:spLocks noGrp="1" noChangeArrowheads="1"/>
          </p:cNvSpPr>
          <p:nvPr>
            <p:ph type="body" idx="1"/>
          </p:nvPr>
        </p:nvSpPr>
        <p:spPr/>
        <p:txBody>
          <a:bodyPr/>
          <a:lstStyle/>
          <a:p>
            <a:pPr>
              <a:lnSpc>
                <a:spcPct val="90000"/>
              </a:lnSpc>
              <a:buFontTx/>
              <a:buNone/>
            </a:pPr>
            <a:r>
              <a:rPr lang="en-US" altLang="en-US"/>
              <a:t>  The method often produces perfectly reasonable results using the straightforward estimate     , however, an estimate which discounts the tails of the distribution of </a:t>
            </a:r>
            <a:r>
              <a:rPr lang="en-US" altLang="en-US" b="1" i="1"/>
              <a:t>s</a:t>
            </a:r>
            <a:r>
              <a:rPr lang="en-US" altLang="en-US"/>
              <a:t> is better justified theoretically. In addition, if statistics of widely different magnitudes are used, then some care should be taken to ensure numerical robustness.</a:t>
            </a:r>
          </a:p>
        </p:txBody>
      </p:sp>
      <p:pic>
        <p:nvPicPr>
          <p:cNvPr id="28676" name="Picture 4"/>
          <p:cNvPicPr>
            <a:picLocks noChangeAspect="1" noChangeArrowheads="1"/>
          </p:cNvPicPr>
          <p:nvPr/>
        </p:nvPicPr>
        <p:blipFill>
          <a:blip r:embed="rId2">
            <a:lum bright="-12000" contrast="30000"/>
            <a:extLst>
              <a:ext uri="{28A0092B-C50C-407E-A947-70E740481C1C}">
                <a14:useLocalDpi xmlns:a14="http://schemas.microsoft.com/office/drawing/2010/main" val="0"/>
              </a:ext>
            </a:extLst>
          </a:blip>
          <a:srcRect/>
          <a:stretch>
            <a:fillRect/>
          </a:stretch>
        </p:blipFill>
        <p:spPr bwMode="auto">
          <a:xfrm>
            <a:off x="5486400" y="2819400"/>
            <a:ext cx="31432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92100"/>
            <a:ext cx="8686800" cy="1384300"/>
          </a:xfrm>
        </p:spPr>
        <p:txBody>
          <a:bodyPr/>
          <a:lstStyle/>
          <a:p>
            <a:pPr algn="ctr"/>
            <a:r>
              <a:rPr lang="en-US" altLang="en-US" sz="4000" b="1"/>
              <a:t>Campbell’s method &amp; numerical preconditioning</a:t>
            </a:r>
          </a:p>
        </p:txBody>
      </p:sp>
      <p:sp>
        <p:nvSpPr>
          <p:cNvPr id="29699" name="Rectangle 3"/>
          <p:cNvSpPr>
            <a:spLocks noGrp="1" noChangeArrowheads="1"/>
          </p:cNvSpPr>
          <p:nvPr>
            <p:ph type="body" idx="1"/>
          </p:nvPr>
        </p:nvSpPr>
        <p:spPr/>
        <p:txBody>
          <a:bodyPr/>
          <a:lstStyle/>
          <a:p>
            <a:pPr>
              <a:buFontTx/>
              <a:buNone/>
            </a:pPr>
            <a:r>
              <a:rPr lang="en-US" altLang="en-US"/>
              <a:t>   The </a:t>
            </a:r>
            <a:r>
              <a:rPr lang="en-US" altLang="en-US">
                <a:solidFill>
                  <a:srgbClr val="0000FF"/>
                </a:solidFill>
              </a:rPr>
              <a:t>reweighting</a:t>
            </a:r>
            <a:r>
              <a:rPr lang="en-US" altLang="en-US"/>
              <a:t> via the </a:t>
            </a:r>
            <a:r>
              <a:rPr lang="en-US" altLang="en-US" b="1" i="1"/>
              <a:t>wi</a:t>
            </a:r>
            <a:r>
              <a:rPr lang="en-US" altLang="en-US"/>
              <a:t> down-weights extreme tail observations to ensure statistical robustness. The use of D is standard numerical </a:t>
            </a:r>
            <a:r>
              <a:rPr lang="en-US" altLang="en-US">
                <a:solidFill>
                  <a:srgbClr val="0000FF"/>
                </a:solidFill>
              </a:rPr>
              <a:t>preconditioning</a:t>
            </a:r>
            <a:r>
              <a:rPr lang="en-US" altLang="en-US"/>
              <a:t> to ensure numerical robustness. Operating in terms of the QR decomposition is efficient when computing with the inverse and determinant of the covariance matrix:</a:t>
            </a:r>
          </a:p>
        </p:txBody>
      </p:sp>
    </p:spTree>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p:nvPr>
        </p:nvSpPr>
        <p:spPr>
          <a:xfrm>
            <a:off x="457200" y="304800"/>
            <a:ext cx="8229600" cy="5727700"/>
          </a:xfrm>
        </p:spPr>
        <p:txBody>
          <a:bodyPr/>
          <a:lstStyle/>
          <a:p>
            <a:pPr>
              <a:buFontTx/>
              <a:buNone/>
            </a:pPr>
            <a:r>
              <a:rPr lang="en-US" altLang="en-US"/>
              <a:t>  1. With </a:t>
            </a:r>
            <a:r>
              <a:rPr lang="en-US" altLang="en-US" b="1" i="1"/>
              <a:t>S</a:t>
            </a:r>
            <a:r>
              <a:rPr lang="en-US" altLang="en-US"/>
              <a:t> and    an </a:t>
            </a:r>
            <a:r>
              <a:rPr lang="en-US" altLang="en-US" b="1" i="1"/>
              <a:t>Ns </a:t>
            </a:r>
            <a:r>
              <a:rPr lang="en-US" altLang="en-US" i="1"/>
              <a:t>X</a:t>
            </a:r>
            <a:r>
              <a:rPr lang="en-US" altLang="en-US" b="1" i="1"/>
              <a:t> Nr</a:t>
            </a:r>
            <a:r>
              <a:rPr lang="en-US" altLang="en-US"/>
              <a:t> matrix and use of preconditioning </a:t>
            </a:r>
          </a:p>
          <a:p>
            <a:pPr>
              <a:buFontTx/>
              <a:buNone/>
            </a:pPr>
            <a:r>
              <a:rPr lang="en-US" altLang="en-US"/>
              <a:t>   matrix:  where  </a:t>
            </a:r>
          </a:p>
          <a:p>
            <a:pPr>
              <a:buFontTx/>
              <a:buNone/>
            </a:pPr>
            <a:endParaRPr lang="en-US" altLang="en-US"/>
          </a:p>
          <a:p>
            <a:pPr>
              <a:buFontTx/>
              <a:buNone/>
            </a:pPr>
            <a:r>
              <a:rPr lang="en-US" altLang="en-US"/>
              <a:t>  Then form the QR decomposition:</a:t>
            </a:r>
          </a:p>
          <a:p>
            <a:pPr>
              <a:buFontTx/>
              <a:buNone/>
            </a:pPr>
            <a:endParaRPr lang="en-US" altLang="en-US"/>
          </a:p>
          <a:p>
            <a:pPr>
              <a:buFontTx/>
              <a:buNone/>
            </a:pPr>
            <a:endParaRPr lang="en-US" altLang="en-US"/>
          </a:p>
          <a:p>
            <a:pPr>
              <a:buFontTx/>
              <a:buNone/>
            </a:pPr>
            <a:r>
              <a:rPr lang="en-US" altLang="en-US"/>
              <a:t>  2. Find the Mahalanobis distance:</a:t>
            </a:r>
          </a:p>
          <a:p>
            <a:pPr>
              <a:buFontTx/>
              <a:buNone/>
            </a:pPr>
            <a:endParaRPr lang="en-US" altLang="en-US"/>
          </a:p>
          <a:p>
            <a:pPr>
              <a:buFontTx/>
              <a:buNone/>
            </a:pPr>
            <a:endParaRPr lang="en-US" altLang="en-US"/>
          </a:p>
        </p:txBody>
      </p:sp>
      <p:pic>
        <p:nvPicPr>
          <p:cNvPr id="30725" name="Picture 5"/>
          <p:cNvPicPr>
            <a:picLocks noChangeAspect="1" noChangeArrowheads="1"/>
          </p:cNvPicPr>
          <p:nvPr/>
        </p:nvPicPr>
        <p:blipFill>
          <a:blip r:embed="rId2">
            <a:lum bright="-24000" contrast="42000"/>
            <a:extLst>
              <a:ext uri="{28A0092B-C50C-407E-A947-70E740481C1C}">
                <a14:useLocalDpi xmlns:a14="http://schemas.microsoft.com/office/drawing/2010/main" val="0"/>
              </a:ext>
            </a:extLst>
          </a:blip>
          <a:srcRect/>
          <a:stretch>
            <a:fillRect/>
          </a:stretch>
        </p:blipFill>
        <p:spPr bwMode="auto">
          <a:xfrm>
            <a:off x="3429000" y="469900"/>
            <a:ext cx="3048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6"/>
          <p:cNvPicPr>
            <a:picLocks noChangeAspect="1" noChangeArrowheads="1"/>
          </p:cNvPicPr>
          <p:nvPr/>
        </p:nvPicPr>
        <p:blipFill>
          <a:blip r:embed="rId3">
            <a:lum bright="-12000" contrast="24000"/>
            <a:extLst>
              <a:ext uri="{28A0092B-C50C-407E-A947-70E740481C1C}">
                <a14:useLocalDpi xmlns:a14="http://schemas.microsoft.com/office/drawing/2010/main" val="0"/>
              </a:ext>
            </a:extLst>
          </a:blip>
          <a:srcRect/>
          <a:stretch>
            <a:fillRect/>
          </a:stretch>
        </p:blipFill>
        <p:spPr bwMode="auto">
          <a:xfrm>
            <a:off x="5562600" y="1066800"/>
            <a:ext cx="1676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7"/>
          <p:cNvPicPr>
            <a:picLocks noChangeAspect="1" noChangeArrowheads="1"/>
          </p:cNvPicPr>
          <p:nvPr/>
        </p:nvPicPr>
        <p:blipFill>
          <a:blip r:embed="rId4">
            <a:lum bright="-18000" contrast="36000"/>
            <a:extLst>
              <a:ext uri="{28A0092B-C50C-407E-A947-70E740481C1C}">
                <a14:useLocalDpi xmlns:a14="http://schemas.microsoft.com/office/drawing/2010/main" val="0"/>
              </a:ext>
            </a:extLst>
          </a:blip>
          <a:srcRect/>
          <a:stretch>
            <a:fillRect/>
          </a:stretch>
        </p:blipFill>
        <p:spPr bwMode="auto">
          <a:xfrm>
            <a:off x="3733800" y="1600200"/>
            <a:ext cx="25908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8"/>
          <p:cNvPicPr>
            <a:picLocks noChangeAspect="1" noChangeArrowheads="1"/>
          </p:cNvPicPr>
          <p:nvPr/>
        </p:nvPicPr>
        <p:blipFill>
          <a:blip r:embed="rId5">
            <a:lum bright="-12000" contrast="24000"/>
            <a:extLst>
              <a:ext uri="{28A0092B-C50C-407E-A947-70E740481C1C}">
                <a14:useLocalDpi xmlns:a14="http://schemas.microsoft.com/office/drawing/2010/main" val="0"/>
              </a:ext>
            </a:extLst>
          </a:blip>
          <a:srcRect/>
          <a:stretch>
            <a:fillRect/>
          </a:stretch>
        </p:blipFill>
        <p:spPr bwMode="auto">
          <a:xfrm>
            <a:off x="1219200" y="3429000"/>
            <a:ext cx="22098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9" name="Picture 9"/>
          <p:cNvPicPr>
            <a:picLocks noChangeAspect="1" noChangeArrowheads="1"/>
          </p:cNvPicPr>
          <p:nvPr/>
        </p:nvPicPr>
        <p:blipFill>
          <a:blip r:embed="rId6">
            <a:lum bright="-6000" contrast="30000"/>
            <a:extLst>
              <a:ext uri="{28A0092B-C50C-407E-A947-70E740481C1C}">
                <a14:useLocalDpi xmlns:a14="http://schemas.microsoft.com/office/drawing/2010/main" val="0"/>
              </a:ext>
            </a:extLst>
          </a:blip>
          <a:srcRect/>
          <a:stretch>
            <a:fillRect/>
          </a:stretch>
        </p:blipFill>
        <p:spPr bwMode="auto">
          <a:xfrm>
            <a:off x="1295400" y="5181600"/>
            <a:ext cx="2971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0" name="Rectangle 12"/>
          <p:cNvSpPr>
            <a:spLocks noGrp="1" noChangeArrowheads="1"/>
          </p:cNvSpPr>
          <p:nvPr>
            <p:ph/>
          </p:nvPr>
        </p:nvSpPr>
        <p:spPr>
          <a:xfrm>
            <a:off x="457200" y="304800"/>
            <a:ext cx="8229600" cy="5727700"/>
          </a:xfrm>
        </p:spPr>
        <p:txBody>
          <a:bodyPr/>
          <a:lstStyle/>
          <a:p>
            <a:pPr>
              <a:buFontTx/>
              <a:buNone/>
            </a:pPr>
            <a:r>
              <a:rPr lang="en-US" altLang="en-US"/>
              <a:t>3. Set               and compute the weights:</a:t>
            </a:r>
          </a:p>
          <a:p>
            <a:pPr>
              <a:buFontTx/>
              <a:buNone/>
            </a:pPr>
            <a:endParaRPr lang="en-US" altLang="en-US"/>
          </a:p>
          <a:p>
            <a:pPr>
              <a:buFontTx/>
              <a:buNone/>
            </a:pPr>
            <a:endParaRPr lang="en-US" altLang="en-US"/>
          </a:p>
          <a:p>
            <a:pPr>
              <a:buFontTx/>
              <a:buNone/>
            </a:pPr>
            <a:r>
              <a:rPr lang="en-US" altLang="en-US"/>
              <a:t>4. Redefine and recomputed:</a:t>
            </a:r>
          </a:p>
          <a:p>
            <a:pPr>
              <a:buFontTx/>
              <a:buNone/>
            </a:pPr>
            <a:endParaRPr lang="en-US" altLang="en-US"/>
          </a:p>
          <a:p>
            <a:pPr>
              <a:buFontTx/>
              <a:buNone/>
            </a:pPr>
            <a:r>
              <a:rPr lang="en-US" altLang="en-US"/>
              <a:t>  </a:t>
            </a:r>
          </a:p>
          <a:p>
            <a:pPr>
              <a:buFontTx/>
              <a:buNone/>
            </a:pPr>
            <a:r>
              <a:rPr lang="en-US" altLang="en-US"/>
              <a:t>  and</a:t>
            </a:r>
          </a:p>
        </p:txBody>
      </p:sp>
      <p:pic>
        <p:nvPicPr>
          <p:cNvPr id="32781" name="Picture 13"/>
          <p:cNvPicPr>
            <a:picLocks noChangeAspect="1" noChangeArrowheads="1"/>
          </p:cNvPicPr>
          <p:nvPr/>
        </p:nvPicPr>
        <p:blipFill>
          <a:blip r:embed="rId2">
            <a:lum contrast="24000"/>
            <a:extLst>
              <a:ext uri="{28A0092B-C50C-407E-A947-70E740481C1C}">
                <a14:useLocalDpi xmlns:a14="http://schemas.microsoft.com/office/drawing/2010/main" val="0"/>
              </a:ext>
            </a:extLst>
          </a:blip>
          <a:srcRect/>
          <a:stretch>
            <a:fillRect/>
          </a:stretch>
        </p:blipFill>
        <p:spPr bwMode="auto">
          <a:xfrm>
            <a:off x="1752600" y="533400"/>
            <a:ext cx="1600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2" name="Picture 14"/>
          <p:cNvPicPr>
            <a:picLocks noChangeAspect="1" noChangeArrowheads="1"/>
          </p:cNvPicPr>
          <p:nvPr/>
        </p:nvPicPr>
        <p:blipFill>
          <a:blip r:embed="rId3">
            <a:lum bright="-12000" contrast="24000"/>
            <a:extLst>
              <a:ext uri="{28A0092B-C50C-407E-A947-70E740481C1C}">
                <a14:useLocalDpi xmlns:a14="http://schemas.microsoft.com/office/drawing/2010/main" val="0"/>
              </a:ext>
            </a:extLst>
          </a:blip>
          <a:srcRect/>
          <a:stretch>
            <a:fillRect/>
          </a:stretch>
        </p:blipFill>
        <p:spPr bwMode="auto">
          <a:xfrm>
            <a:off x="914400" y="2819400"/>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3" name="Picture 15"/>
          <p:cNvPicPr>
            <a:picLocks noChangeAspect="1" noChangeArrowheads="1"/>
          </p:cNvPicPr>
          <p:nvPr/>
        </p:nvPicPr>
        <p:blipFill>
          <a:blip r:embed="rId4">
            <a:lum contrast="30000"/>
            <a:extLst>
              <a:ext uri="{28A0092B-C50C-407E-A947-70E740481C1C}">
                <a14:useLocalDpi xmlns:a14="http://schemas.microsoft.com/office/drawing/2010/main" val="0"/>
              </a:ext>
            </a:extLst>
          </a:blip>
          <a:srcRect/>
          <a:stretch>
            <a:fillRect/>
          </a:stretch>
        </p:blipFill>
        <p:spPr bwMode="auto">
          <a:xfrm>
            <a:off x="838200" y="1219200"/>
            <a:ext cx="23622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4" name="Picture 16"/>
          <p:cNvPicPr>
            <a:picLocks noChangeAspect="1" noChangeArrowheads="1"/>
          </p:cNvPicPr>
          <p:nvPr/>
        </p:nvPicPr>
        <p:blipFill>
          <a:blip r:embed="rId5">
            <a:lum bright="-12000" contrast="24000"/>
            <a:extLst>
              <a:ext uri="{28A0092B-C50C-407E-A947-70E740481C1C}">
                <a14:useLocalDpi xmlns:a14="http://schemas.microsoft.com/office/drawing/2010/main" val="0"/>
              </a:ext>
            </a:extLst>
          </a:blip>
          <a:srcRect/>
          <a:stretch>
            <a:fillRect/>
          </a:stretch>
        </p:blipFill>
        <p:spPr bwMode="auto">
          <a:xfrm>
            <a:off x="914400" y="4724400"/>
            <a:ext cx="3505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p:nvPr>
        </p:nvSpPr>
        <p:spPr>
          <a:xfrm>
            <a:off x="457200" y="304800"/>
            <a:ext cx="8229600" cy="5727700"/>
          </a:xfrm>
        </p:spPr>
        <p:txBody>
          <a:bodyPr/>
          <a:lstStyle/>
          <a:p>
            <a:pPr>
              <a:buFontTx/>
              <a:buNone/>
            </a:pPr>
            <a:r>
              <a:rPr lang="en-US" altLang="en-US"/>
              <a:t>5. Define D=diag(d) and W=diag(w), and    </a:t>
            </a:r>
          </a:p>
          <a:p>
            <a:pPr>
              <a:buFontTx/>
              <a:buNone/>
            </a:pPr>
            <a:r>
              <a:rPr lang="en-US" altLang="en-US"/>
              <a:t>    then form the QR decomposition:</a:t>
            </a:r>
          </a:p>
          <a:p>
            <a:pPr>
              <a:buFontTx/>
              <a:buNone/>
            </a:pPr>
            <a:endParaRPr lang="en-US" altLang="en-US"/>
          </a:p>
          <a:p>
            <a:pPr>
              <a:buFontTx/>
              <a:buNone/>
            </a:pPr>
            <a:endParaRPr lang="en-US" altLang="en-US"/>
          </a:p>
          <a:p>
            <a:pPr>
              <a:buFontTx/>
              <a:buNone/>
            </a:pPr>
            <a:r>
              <a:rPr lang="en-US" altLang="en-US"/>
              <a:t>6. Compute:</a:t>
            </a:r>
          </a:p>
          <a:p>
            <a:pPr>
              <a:buFontTx/>
              <a:buNone/>
            </a:pPr>
            <a:endParaRPr lang="en-US" altLang="en-US"/>
          </a:p>
          <a:p>
            <a:pPr>
              <a:buFontTx/>
              <a:buNone/>
            </a:pPr>
            <a:r>
              <a:rPr lang="en-US" altLang="en-US"/>
              <a:t>   and  </a:t>
            </a:r>
          </a:p>
          <a:p>
            <a:pPr>
              <a:buFontTx/>
              <a:buNone/>
            </a:pPr>
            <a:r>
              <a:rPr lang="en-US" altLang="en-US"/>
              <a:t>   which is log likelihood.</a:t>
            </a:r>
          </a:p>
        </p:txBody>
      </p:sp>
      <p:pic>
        <p:nvPicPr>
          <p:cNvPr id="34821" name="Picture 5"/>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914400" y="1600200"/>
            <a:ext cx="28956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6"/>
          <p:cNvPicPr>
            <a:picLocks noChangeAspect="1" noChangeArrowheads="1"/>
          </p:cNvPicPr>
          <p:nvPr/>
        </p:nvPicPr>
        <p:blipFill>
          <a:blip r:embed="rId3">
            <a:lum bright="-12000" contrast="24000"/>
            <a:extLst>
              <a:ext uri="{28A0092B-C50C-407E-A947-70E740481C1C}">
                <a14:useLocalDpi xmlns:a14="http://schemas.microsoft.com/office/drawing/2010/main" val="0"/>
              </a:ext>
            </a:extLst>
          </a:blip>
          <a:srcRect/>
          <a:stretch>
            <a:fillRect/>
          </a:stretch>
        </p:blipFill>
        <p:spPr bwMode="auto">
          <a:xfrm>
            <a:off x="914400" y="3429000"/>
            <a:ext cx="56388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7"/>
          <p:cNvPicPr>
            <a:picLocks noChangeAspect="1" noChangeArrowheads="1"/>
          </p:cNvPicPr>
          <p:nvPr/>
        </p:nvPicPr>
        <p:blipFill>
          <a:blip r:embed="rId4">
            <a:lum bright="-18000" contrast="30000"/>
            <a:extLst>
              <a:ext uri="{28A0092B-C50C-407E-A947-70E740481C1C}">
                <a14:useLocalDpi xmlns:a14="http://schemas.microsoft.com/office/drawing/2010/main" val="0"/>
              </a:ext>
            </a:extLst>
          </a:blip>
          <a:srcRect/>
          <a:stretch>
            <a:fillRect/>
          </a:stretch>
        </p:blipFill>
        <p:spPr bwMode="auto">
          <a:xfrm>
            <a:off x="1905000" y="4010025"/>
            <a:ext cx="38100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Grp="1" noChangeArrowheads="1"/>
          </p:cNvSpPr>
          <p:nvPr>
            <p:ph type="title"/>
          </p:nvPr>
        </p:nvSpPr>
        <p:spPr/>
        <p:txBody>
          <a:bodyPr/>
          <a:lstStyle/>
          <a:p>
            <a:r>
              <a:rPr lang="en-US" altLang="en-US" b="1"/>
              <a:t>Problem</a:t>
            </a:r>
          </a:p>
        </p:txBody>
      </p:sp>
      <p:sp>
        <p:nvSpPr>
          <p:cNvPr id="36869" name="Rectangle 5"/>
          <p:cNvSpPr>
            <a:spLocks noGrp="1" noChangeArrowheads="1"/>
          </p:cNvSpPr>
          <p:nvPr>
            <p:ph type="body" idx="1"/>
          </p:nvPr>
        </p:nvSpPr>
        <p:spPr/>
        <p:txBody>
          <a:bodyPr/>
          <a:lstStyle/>
          <a:p>
            <a:pPr>
              <a:lnSpc>
                <a:spcPct val="80000"/>
              </a:lnSpc>
              <a:buFontTx/>
              <a:buNone/>
            </a:pPr>
            <a:r>
              <a:rPr lang="en-US" altLang="en-US" sz="2800"/>
              <a:t>   </a:t>
            </a:r>
          </a:p>
          <a:p>
            <a:pPr>
              <a:lnSpc>
                <a:spcPct val="80000"/>
              </a:lnSpc>
            </a:pPr>
            <a:r>
              <a:rPr lang="en-US" altLang="en-US" sz="2800"/>
              <a:t>Observed statistics will be in the tail of the distribution.</a:t>
            </a:r>
          </a:p>
          <a:p>
            <a:pPr>
              <a:lnSpc>
                <a:spcPct val="80000"/>
              </a:lnSpc>
            </a:pPr>
            <a:r>
              <a:rPr lang="en-US" altLang="en-US" sz="2800"/>
              <a:t>The undermining of the normality approximation for the statistics-not so important if the model doesn’t fit anyway.</a:t>
            </a:r>
          </a:p>
          <a:p>
            <a:pPr>
              <a:lnSpc>
                <a:spcPct val="80000"/>
              </a:lnSpc>
            </a:pPr>
            <a:r>
              <a:rPr lang="en-US" altLang="en-US" sz="2800"/>
              <a:t>MCMC chain may fail to mix properly: because of irregular likelihood based on extreme tails of the statistics distribution, which can cause the chain to become stuck in local maxima.</a:t>
            </a:r>
          </a:p>
        </p:txBody>
      </p:sp>
    </p:spTree>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b="1"/>
              <a:t>Solution</a:t>
            </a:r>
          </a:p>
        </p:txBody>
      </p:sp>
      <p:sp>
        <p:nvSpPr>
          <p:cNvPr id="39939" name="Rectangle 3"/>
          <p:cNvSpPr>
            <a:spLocks noGrp="1" noChangeArrowheads="1"/>
          </p:cNvSpPr>
          <p:nvPr>
            <p:ph type="body" sz="half" idx="1"/>
          </p:nvPr>
        </p:nvSpPr>
        <p:spPr>
          <a:xfrm>
            <a:off x="457200" y="1447800"/>
            <a:ext cx="4038600" cy="4572000"/>
          </a:xfrm>
        </p:spPr>
        <p:txBody>
          <a:bodyPr/>
          <a:lstStyle/>
          <a:p>
            <a:pPr>
              <a:buFontTx/>
              <a:buNone/>
            </a:pPr>
            <a:r>
              <a:rPr lang="en-US" altLang="en-US" sz="2400"/>
              <a:t>A robust </a:t>
            </a:r>
            <a:r>
              <a:rPr lang="en-US" altLang="en-US" sz="2400" b="1" i="1"/>
              <a:t>ls</a:t>
            </a:r>
            <a:r>
              <a:rPr lang="en-US" altLang="en-US" sz="2400"/>
              <a:t> for poorly fitting </a:t>
            </a:r>
          </a:p>
          <a:p>
            <a:pPr>
              <a:buFontTx/>
              <a:buNone/>
            </a:pPr>
            <a:r>
              <a:rPr lang="en-US" altLang="en-US" sz="2400"/>
              <a:t>models</a:t>
            </a:r>
          </a:p>
          <a:p>
            <a:pPr>
              <a:buFontTx/>
              <a:buNone/>
            </a:pPr>
            <a:r>
              <a:rPr lang="en-US" altLang="en-US" sz="2400"/>
              <a:t>Modify </a:t>
            </a:r>
            <a:r>
              <a:rPr lang="en-US" altLang="en-US" sz="2400" b="1" i="1"/>
              <a:t>ls</a:t>
            </a:r>
            <a:r>
              <a:rPr lang="en-US" altLang="en-US" sz="2400"/>
              <a:t> to satisfy the tail </a:t>
            </a:r>
          </a:p>
          <a:p>
            <a:pPr>
              <a:buFontTx/>
              <a:buNone/>
            </a:pPr>
            <a:r>
              <a:rPr lang="en-US" altLang="en-US" sz="2400"/>
              <a:t>behavior by:</a:t>
            </a:r>
          </a:p>
          <a:p>
            <a:pPr>
              <a:buFontTx/>
              <a:buNone/>
            </a:pPr>
            <a:endParaRPr lang="en-US" altLang="en-US" sz="2400"/>
          </a:p>
          <a:p>
            <a:pPr>
              <a:buFontTx/>
              <a:buNone/>
            </a:pPr>
            <a:endParaRPr lang="en-US" altLang="en-US" sz="2400"/>
          </a:p>
          <a:p>
            <a:pPr>
              <a:buFontTx/>
              <a:buNone/>
            </a:pPr>
            <a:r>
              <a:rPr lang="en-US" altLang="en-US" sz="2400"/>
              <a:t>Where</a:t>
            </a:r>
          </a:p>
          <a:p>
            <a:pPr>
              <a:buFontTx/>
              <a:buNone/>
            </a:pPr>
            <a:endParaRPr lang="en-US" altLang="en-US" sz="2400"/>
          </a:p>
          <a:p>
            <a:pPr>
              <a:buFontTx/>
              <a:buNone/>
            </a:pPr>
            <a:r>
              <a:rPr lang="en-US" altLang="en-US" sz="2400"/>
              <a:t>Then,</a:t>
            </a:r>
          </a:p>
        </p:txBody>
      </p:sp>
      <p:sp>
        <p:nvSpPr>
          <p:cNvPr id="39940" name="Rectangle 4"/>
          <p:cNvSpPr>
            <a:spLocks noGrp="1" noChangeArrowheads="1"/>
          </p:cNvSpPr>
          <p:nvPr>
            <p:ph type="body" sz="half" idx="2"/>
          </p:nvPr>
        </p:nvSpPr>
        <p:spPr>
          <a:xfrm>
            <a:off x="4572000" y="1600200"/>
            <a:ext cx="4343400" cy="4114800"/>
          </a:xfrm>
        </p:spPr>
        <p:txBody>
          <a:bodyPr/>
          <a:lstStyle/>
          <a:p>
            <a:pPr>
              <a:buFontTx/>
              <a:buNone/>
            </a:pPr>
            <a:r>
              <a:rPr lang="en-US" altLang="en-US" sz="2400" b="1"/>
              <a:t>   Another approach:</a:t>
            </a:r>
            <a:endParaRPr lang="en-US" altLang="en-US" sz="2400"/>
          </a:p>
          <a:p>
            <a:pPr>
              <a:buFontTx/>
              <a:buNone/>
            </a:pPr>
            <a:r>
              <a:rPr lang="en-US" altLang="en-US" sz="2400"/>
              <a:t>   By replacing the Metropolis–Hastings acceptance probability by:</a:t>
            </a:r>
          </a:p>
          <a:p>
            <a:pPr>
              <a:buFontTx/>
              <a:buNone/>
            </a:pPr>
            <a:endParaRPr lang="en-US" altLang="en-US" sz="2400"/>
          </a:p>
          <a:p>
            <a:pPr>
              <a:buFontTx/>
              <a:buNone/>
            </a:pPr>
            <a:endParaRPr lang="en-US" altLang="en-US" sz="2400"/>
          </a:p>
          <a:p>
            <a:pPr>
              <a:buFontTx/>
              <a:buNone/>
            </a:pPr>
            <a:r>
              <a:rPr lang="en-US" altLang="en-US" sz="2400"/>
              <a:t>   Unlike the use of robust </a:t>
            </a:r>
            <a:r>
              <a:rPr lang="en-US" altLang="en-US" sz="2400" b="1" i="1"/>
              <a:t>ls</a:t>
            </a:r>
            <a:r>
              <a:rPr lang="en-US" altLang="en-US" sz="2400"/>
              <a:t> this is inefficient when the model actually fits well!</a:t>
            </a:r>
          </a:p>
        </p:txBody>
      </p:sp>
      <p:pic>
        <p:nvPicPr>
          <p:cNvPr id="39941" name="Picture 5"/>
          <p:cNvPicPr>
            <a:picLocks noChangeAspect="1" noChangeArrowheads="1"/>
          </p:cNvPicPr>
          <p:nvPr/>
        </p:nvPicPr>
        <p:blipFill>
          <a:blip r:embed="rId2">
            <a:lum bright="-18000" contrast="30000"/>
            <a:extLst>
              <a:ext uri="{28A0092B-C50C-407E-A947-70E740481C1C}">
                <a14:useLocalDpi xmlns:a14="http://schemas.microsoft.com/office/drawing/2010/main" val="0"/>
              </a:ext>
            </a:extLst>
          </a:blip>
          <a:srcRect/>
          <a:stretch>
            <a:fillRect/>
          </a:stretch>
        </p:blipFill>
        <p:spPr bwMode="auto">
          <a:xfrm>
            <a:off x="533400" y="3357563"/>
            <a:ext cx="2895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8"/>
          <p:cNvPicPr>
            <a:picLocks noChangeAspect="1" noChangeArrowheads="1"/>
          </p:cNvPicPr>
          <p:nvPr/>
        </p:nvPicPr>
        <p:blipFill>
          <a:blip r:embed="rId3">
            <a:lum bright="-12000" contrast="24000"/>
            <a:extLst>
              <a:ext uri="{28A0092B-C50C-407E-A947-70E740481C1C}">
                <a14:useLocalDpi xmlns:a14="http://schemas.microsoft.com/office/drawing/2010/main" val="0"/>
              </a:ext>
            </a:extLst>
          </a:blip>
          <a:srcRect/>
          <a:stretch>
            <a:fillRect/>
          </a:stretch>
        </p:blipFill>
        <p:spPr bwMode="auto">
          <a:xfrm>
            <a:off x="609600" y="4572000"/>
            <a:ext cx="14478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5" name="Picture 9"/>
          <p:cNvPicPr>
            <a:picLocks noChangeAspect="1" noChangeArrowheads="1"/>
          </p:cNvPicPr>
          <p:nvPr/>
        </p:nvPicPr>
        <p:blipFill>
          <a:blip r:embed="rId4">
            <a:lum bright="-18000" contrast="30000"/>
            <a:extLst>
              <a:ext uri="{28A0092B-C50C-407E-A947-70E740481C1C}">
                <a14:useLocalDpi xmlns:a14="http://schemas.microsoft.com/office/drawing/2010/main" val="0"/>
              </a:ext>
            </a:extLst>
          </a:blip>
          <a:srcRect/>
          <a:stretch>
            <a:fillRect/>
          </a:stretch>
        </p:blipFill>
        <p:spPr bwMode="auto">
          <a:xfrm>
            <a:off x="2362200" y="4543425"/>
            <a:ext cx="13716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6" name="Picture 10"/>
          <p:cNvPicPr>
            <a:picLocks noChangeAspect="1" noChangeArrowheads="1"/>
          </p:cNvPicPr>
          <p:nvPr/>
        </p:nvPicPr>
        <p:blipFill>
          <a:blip r:embed="rId5">
            <a:lum bright="-18000" contrast="30000"/>
            <a:extLst>
              <a:ext uri="{28A0092B-C50C-407E-A947-70E740481C1C}">
                <a14:useLocalDpi xmlns:a14="http://schemas.microsoft.com/office/drawing/2010/main" val="0"/>
              </a:ext>
            </a:extLst>
          </a:blip>
          <a:srcRect/>
          <a:stretch>
            <a:fillRect/>
          </a:stretch>
        </p:blipFill>
        <p:spPr bwMode="auto">
          <a:xfrm>
            <a:off x="609600" y="5421313"/>
            <a:ext cx="37338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7" name="Picture 11"/>
          <p:cNvPicPr>
            <a:picLocks noChangeAspect="1" noChangeArrowheads="1"/>
          </p:cNvPicPr>
          <p:nvPr/>
        </p:nvPicPr>
        <p:blipFill>
          <a:blip r:embed="rId6">
            <a:lum bright="-18000" contrast="36000"/>
            <a:extLst>
              <a:ext uri="{28A0092B-C50C-407E-A947-70E740481C1C}">
                <a14:useLocalDpi xmlns:a14="http://schemas.microsoft.com/office/drawing/2010/main" val="0"/>
              </a:ext>
            </a:extLst>
          </a:blip>
          <a:srcRect/>
          <a:stretch>
            <a:fillRect/>
          </a:stretch>
        </p:blipFill>
        <p:spPr bwMode="auto">
          <a:xfrm>
            <a:off x="5105400" y="3505200"/>
            <a:ext cx="3048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sz="4000" b="1"/>
              <a:t>Transformation for normality improvement of </a:t>
            </a:r>
            <a:r>
              <a:rPr lang="en-US" altLang="en-US" sz="4000" b="1" i="1"/>
              <a:t>s</a:t>
            </a:r>
            <a:r>
              <a:rPr lang="en-US" altLang="en-US" sz="4000"/>
              <a:t> </a:t>
            </a:r>
          </a:p>
        </p:txBody>
      </p:sp>
      <p:sp>
        <p:nvSpPr>
          <p:cNvPr id="41987" name="Rectangle 3"/>
          <p:cNvSpPr>
            <a:spLocks noGrp="1" noChangeArrowheads="1"/>
          </p:cNvSpPr>
          <p:nvPr>
            <p:ph type="body" idx="1"/>
          </p:nvPr>
        </p:nvSpPr>
        <p:spPr/>
        <p:txBody>
          <a:bodyPr/>
          <a:lstStyle/>
          <a:p>
            <a:r>
              <a:rPr lang="en-US" altLang="en-US"/>
              <a:t>The exact multivariate normality of </a:t>
            </a:r>
            <a:r>
              <a:rPr lang="en-US" altLang="en-US" b="1" i="1"/>
              <a:t>s</a:t>
            </a:r>
            <a:r>
              <a:rPr lang="en-US" altLang="en-US"/>
              <a:t> is not required.</a:t>
            </a:r>
          </a:p>
          <a:p>
            <a:r>
              <a:rPr lang="en-US" altLang="en-US"/>
              <a:t>Nonetheless, the closer </a:t>
            </a:r>
            <a:r>
              <a:rPr lang="en-US" altLang="en-US" b="1" i="1"/>
              <a:t>s</a:t>
            </a:r>
            <a:r>
              <a:rPr lang="en-US" altLang="en-US"/>
              <a:t> is to multivariate normal, the better the approximation.</a:t>
            </a:r>
          </a:p>
        </p:txBody>
      </p:sp>
    </p:spTree>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b="1"/>
              <a:t>Part I</a:t>
            </a:r>
          </a:p>
        </p:txBody>
      </p:sp>
      <p:sp>
        <p:nvSpPr>
          <p:cNvPr id="14339" name="Rectangle 3"/>
          <p:cNvSpPr>
            <a:spLocks noGrp="1" noChangeArrowheads="1"/>
          </p:cNvSpPr>
          <p:nvPr>
            <p:ph type="body" idx="1"/>
          </p:nvPr>
        </p:nvSpPr>
        <p:spPr>
          <a:xfrm>
            <a:off x="457200" y="1905000"/>
            <a:ext cx="8534400" cy="4114800"/>
          </a:xfrm>
        </p:spPr>
        <p:txBody>
          <a:bodyPr/>
          <a:lstStyle/>
          <a:p>
            <a:pPr>
              <a:lnSpc>
                <a:spcPct val="80000"/>
              </a:lnSpc>
              <a:buFontTx/>
              <a:buNone/>
            </a:pPr>
            <a:r>
              <a:rPr lang="en-US" altLang="en-US" sz="2800" b="1"/>
              <a:t>Characteristics of ecological (biological) dynamic systems</a:t>
            </a:r>
            <a:endParaRPr lang="en-US" altLang="en-US" sz="2800"/>
          </a:p>
          <a:p>
            <a:pPr>
              <a:lnSpc>
                <a:spcPct val="80000"/>
              </a:lnSpc>
            </a:pPr>
            <a:r>
              <a:rPr lang="en-US" altLang="en-US" sz="2800"/>
              <a:t>Chaos:</a:t>
            </a:r>
          </a:p>
          <a:p>
            <a:pPr>
              <a:lnSpc>
                <a:spcPct val="80000"/>
              </a:lnSpc>
              <a:buFontTx/>
              <a:buNone/>
            </a:pPr>
            <a:r>
              <a:rPr lang="en-US" altLang="en-US" sz="2800"/>
              <a:t>   Endogenous dynamic processes</a:t>
            </a:r>
          </a:p>
          <a:p>
            <a:pPr>
              <a:lnSpc>
                <a:spcPct val="80000"/>
              </a:lnSpc>
              <a:buFontTx/>
              <a:buNone/>
            </a:pPr>
            <a:r>
              <a:rPr lang="en-US" altLang="en-US" sz="2800"/>
              <a:t>   Demographic and environmental process noise</a:t>
            </a:r>
          </a:p>
          <a:p>
            <a:pPr>
              <a:lnSpc>
                <a:spcPct val="80000"/>
              </a:lnSpc>
            </a:pPr>
            <a:r>
              <a:rPr lang="en-US" altLang="en-US" sz="2800"/>
              <a:t>Time sensitivity is because of the joint probability density of the observable data and the process noise.</a:t>
            </a:r>
          </a:p>
          <a:p>
            <a:pPr>
              <a:lnSpc>
                <a:spcPct val="80000"/>
              </a:lnSpc>
            </a:pPr>
            <a:r>
              <a:rPr lang="en-US" altLang="en-US" sz="2800"/>
              <a:t>Inability to make well-founded statistical inferences.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sz="4000" b="1"/>
              <a:t>Checking the normality assumption and goodness of fit</a:t>
            </a:r>
          </a:p>
        </p:txBody>
      </p:sp>
      <p:sp>
        <p:nvSpPr>
          <p:cNvPr id="43011" name="Rectangle 3"/>
          <p:cNvSpPr>
            <a:spLocks noGrp="1" noChangeArrowheads="1"/>
          </p:cNvSpPr>
          <p:nvPr>
            <p:ph type="body" idx="1"/>
          </p:nvPr>
        </p:nvSpPr>
        <p:spPr/>
        <p:txBody>
          <a:bodyPr/>
          <a:lstStyle/>
          <a:p>
            <a:pPr>
              <a:lnSpc>
                <a:spcPct val="90000"/>
              </a:lnSpc>
            </a:pPr>
            <a:r>
              <a:rPr lang="en-US" altLang="en-US" sz="2400"/>
              <a:t>(i) Plot the </a:t>
            </a:r>
            <a:r>
              <a:rPr lang="en-US" altLang="en-US" sz="2400" b="1" i="1"/>
              <a:t>N</a:t>
            </a:r>
            <a:r>
              <a:rPr lang="en-US" altLang="en-US" sz="1600" b="1" i="1"/>
              <a:t>r</a:t>
            </a:r>
            <a:r>
              <a:rPr lang="en-US" altLang="en-US" sz="1600"/>
              <a:t> </a:t>
            </a:r>
            <a:r>
              <a:rPr lang="en-US" altLang="en-US" sz="2400"/>
              <a:t>ordered values of     </a:t>
            </a:r>
          </a:p>
          <a:p>
            <a:pPr>
              <a:lnSpc>
                <a:spcPct val="90000"/>
              </a:lnSpc>
            </a:pPr>
            <a:r>
              <a:rPr lang="en-US" altLang="en-US" sz="2400"/>
              <a:t>against the quantiles of </a:t>
            </a:r>
          </a:p>
          <a:p>
            <a:pPr>
              <a:lnSpc>
                <a:spcPct val="90000"/>
              </a:lnSpc>
              <a:buFontTx/>
              <a:buNone/>
            </a:pPr>
            <a:r>
              <a:rPr lang="en-US" altLang="en-US" sz="2400"/>
              <a:t>   a departure from a straight-line indicates a departure of the simulated statistics from multivariate normality.</a:t>
            </a:r>
          </a:p>
          <a:p>
            <a:pPr>
              <a:lnSpc>
                <a:spcPct val="90000"/>
              </a:lnSpc>
            </a:pPr>
            <a:r>
              <a:rPr lang="en-US" altLang="en-US" sz="2400"/>
              <a:t>(ii) Produce normal Q-Q plots for each statistic, </a:t>
            </a:r>
            <a:r>
              <a:rPr lang="en-US" altLang="en-US" sz="2400" b="1" i="1"/>
              <a:t>s</a:t>
            </a:r>
            <a:r>
              <a:rPr lang="en-US" altLang="en-US" sz="1200" b="1" i="1"/>
              <a:t>i</a:t>
            </a:r>
            <a:r>
              <a:rPr lang="en-US" altLang="en-US" sz="2400"/>
              <a:t>, using </a:t>
            </a:r>
            <a:r>
              <a:rPr lang="en-US" altLang="en-US" sz="2400" b="1" i="1"/>
              <a:t>N</a:t>
            </a:r>
            <a:r>
              <a:rPr lang="en-US" altLang="en-US" sz="1600" b="1" i="1"/>
              <a:t>r </a:t>
            </a:r>
            <a:r>
              <a:rPr lang="en-US" altLang="en-US" sz="2400"/>
              <a:t>replicates. This checks the marginal normality of the statistics, under the model.</a:t>
            </a:r>
          </a:p>
          <a:p>
            <a:pPr>
              <a:lnSpc>
                <a:spcPct val="90000"/>
              </a:lnSpc>
            </a:pPr>
            <a:r>
              <a:rPr lang="en-US" altLang="en-US" sz="2400"/>
              <a:t>(iii) Produce a normal Q-Q plot for the standardized residuals, for some h near the maximum-likelihood estimate. This checks the normality assumption for the observed statistics.</a:t>
            </a:r>
          </a:p>
        </p:txBody>
      </p:sp>
      <p:pic>
        <p:nvPicPr>
          <p:cNvPr id="43012" name="Picture 4"/>
          <p:cNvPicPr>
            <a:picLocks noChangeAspect="1" noChangeArrowheads="1"/>
          </p:cNvPicPr>
          <p:nvPr/>
        </p:nvPicPr>
        <p:blipFill>
          <a:blip r:embed="rId2">
            <a:lum bright="-12000" contrast="30000"/>
            <a:extLst>
              <a:ext uri="{28A0092B-C50C-407E-A947-70E740481C1C}">
                <a14:useLocalDpi xmlns:a14="http://schemas.microsoft.com/office/drawing/2010/main" val="0"/>
              </a:ext>
            </a:extLst>
          </a:blip>
          <a:srcRect/>
          <a:stretch>
            <a:fillRect/>
          </a:stretch>
        </p:blipFill>
        <p:spPr bwMode="auto">
          <a:xfrm>
            <a:off x="5334000" y="1981200"/>
            <a:ext cx="19812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5"/>
          <p:cNvPicPr>
            <a:picLocks noChangeAspect="1" noChangeArrowheads="1"/>
          </p:cNvPicPr>
          <p:nvPr/>
        </p:nvPicPr>
        <p:blipFill>
          <a:blip r:embed="rId3">
            <a:lum bright="-24000" contrast="42000"/>
            <a:extLst>
              <a:ext uri="{28A0092B-C50C-407E-A947-70E740481C1C}">
                <a14:useLocalDpi xmlns:a14="http://schemas.microsoft.com/office/drawing/2010/main" val="0"/>
              </a:ext>
            </a:extLst>
          </a:blip>
          <a:srcRect/>
          <a:stretch>
            <a:fillRect/>
          </a:stretch>
        </p:blipFill>
        <p:spPr bwMode="auto">
          <a:xfrm>
            <a:off x="4191000" y="2395538"/>
            <a:ext cx="5334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5"/>
          <p:cNvSpPr>
            <a:spLocks noChangeArrowheads="1"/>
          </p:cNvSpPr>
          <p:nvPr/>
        </p:nvSpPr>
        <p:spPr bwMode="auto">
          <a:xfrm>
            <a:off x="838200" y="304800"/>
            <a:ext cx="7924800" cy="52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400" b="1"/>
              <a:t>Question</a:t>
            </a:r>
          </a:p>
          <a:p>
            <a:pPr>
              <a:spcBef>
                <a:spcPct val="50000"/>
              </a:spcBef>
            </a:pPr>
            <a:r>
              <a:rPr lang="en-US" altLang="en-US" sz="2000">
                <a:solidFill>
                  <a:srgbClr val="0000FF"/>
                </a:solidFill>
              </a:rPr>
              <a:t>Why are formal tests of normality not useful here?</a:t>
            </a:r>
          </a:p>
          <a:p>
            <a:pPr>
              <a:spcBef>
                <a:spcPct val="50000"/>
              </a:spcBef>
            </a:pPr>
            <a:r>
              <a:rPr lang="en-US" altLang="en-US" sz="2000"/>
              <a:t>&amp; </a:t>
            </a:r>
          </a:p>
          <a:p>
            <a:pPr>
              <a:spcBef>
                <a:spcPct val="50000"/>
              </a:spcBef>
            </a:pPr>
            <a:r>
              <a:rPr lang="en-US" altLang="en-US" sz="2000">
                <a:solidFill>
                  <a:srgbClr val="0000FF"/>
                </a:solidFill>
              </a:rPr>
              <a:t>Why are the normality tests that are applied to the full set of N</a:t>
            </a:r>
            <a:r>
              <a:rPr lang="en-US" altLang="en-US" sz="1600">
                <a:solidFill>
                  <a:srgbClr val="0000FF"/>
                </a:solidFill>
              </a:rPr>
              <a:t>r</a:t>
            </a:r>
            <a:r>
              <a:rPr lang="en-US" altLang="en-US" sz="2000">
                <a:solidFill>
                  <a:srgbClr val="0000FF"/>
                </a:solidFill>
              </a:rPr>
              <a:t> simulated statistics vectors are not useful either?</a:t>
            </a:r>
          </a:p>
          <a:p>
            <a:pPr>
              <a:spcBef>
                <a:spcPct val="50000"/>
              </a:spcBef>
            </a:pPr>
            <a:r>
              <a:rPr lang="en-US" altLang="en-US" sz="2400" b="1"/>
              <a:t>Answer</a:t>
            </a:r>
          </a:p>
          <a:p>
            <a:pPr>
              <a:spcBef>
                <a:spcPct val="50000"/>
              </a:spcBef>
            </a:pPr>
            <a:r>
              <a:rPr lang="en-US" altLang="en-US" sz="2000"/>
              <a:t>Formal tests of normality are not useful here, because the dimension of s is usually much too small for formal tests applied to the observed s to have useful power. Conversely, tests applied to the full set of </a:t>
            </a:r>
            <a:r>
              <a:rPr lang="en-US" altLang="en-US" sz="2000" b="1" i="1"/>
              <a:t>N</a:t>
            </a:r>
            <a:r>
              <a:rPr lang="en-US" altLang="en-US" sz="1800" b="1" i="1"/>
              <a:t>r</a:t>
            </a:r>
            <a:r>
              <a:rPr lang="en-US" altLang="en-US" sz="2000"/>
              <a:t> simulated statistics vectors, </a:t>
            </a:r>
            <a:r>
              <a:rPr lang="en-US" altLang="en-US" sz="2000" b="1" i="1"/>
              <a:t>s*</a:t>
            </a:r>
            <a:r>
              <a:rPr lang="en-US" altLang="en-US" b="1" i="1"/>
              <a:t>J</a:t>
            </a:r>
            <a:r>
              <a:rPr lang="en-US" altLang="en-US" sz="2000"/>
              <a:t>, will almost always reject normality if we make </a:t>
            </a:r>
            <a:r>
              <a:rPr lang="en-US" altLang="en-US" sz="2000" b="1" i="1"/>
              <a:t>N</a:t>
            </a:r>
            <a:r>
              <a:rPr lang="en-US" altLang="en-US" sz="1600" b="1" i="1"/>
              <a:t>r</a:t>
            </a:r>
            <a:r>
              <a:rPr lang="en-US" altLang="en-US" sz="2000"/>
              <a:t> large enough. This is because they will be sensitive to the far tails of the distribution of </a:t>
            </a:r>
            <a:r>
              <a:rPr lang="en-US" altLang="en-US" sz="2000" b="1" i="1"/>
              <a:t>s</a:t>
            </a:r>
            <a:r>
              <a:rPr lang="en-US" altLang="en-US" sz="2000"/>
              <a:t>, which are not expected or required to be well approximated by a multivariate normal.</a:t>
            </a:r>
          </a:p>
        </p:txBody>
      </p:sp>
    </p:spTree>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92100"/>
            <a:ext cx="8686800" cy="1384300"/>
          </a:xfrm>
        </p:spPr>
        <p:txBody>
          <a:bodyPr/>
          <a:lstStyle/>
          <a:p>
            <a:r>
              <a:rPr lang="en-US" altLang="en-US" sz="4000" b="1"/>
              <a:t>Maximum-likelihood estimation</a:t>
            </a:r>
          </a:p>
        </p:txBody>
      </p:sp>
      <p:sp>
        <p:nvSpPr>
          <p:cNvPr id="45059" name="Rectangle 3"/>
          <p:cNvSpPr>
            <a:spLocks noGrp="1" noChangeArrowheads="1"/>
          </p:cNvSpPr>
          <p:nvPr>
            <p:ph type="body" idx="1"/>
          </p:nvPr>
        </p:nvSpPr>
        <p:spPr>
          <a:xfrm>
            <a:off x="457200" y="1676400"/>
            <a:ext cx="8229600" cy="4343400"/>
          </a:xfrm>
        </p:spPr>
        <p:txBody>
          <a:bodyPr/>
          <a:lstStyle/>
          <a:p>
            <a:pPr>
              <a:lnSpc>
                <a:spcPct val="90000"/>
              </a:lnSpc>
              <a:buFontTx/>
              <a:buNone/>
            </a:pPr>
            <a:r>
              <a:rPr lang="en-US" altLang="en-US" sz="2800"/>
              <a:t>   Consider a problem with two parameters, </a:t>
            </a:r>
            <a:r>
              <a:rPr lang="en-US" altLang="en-US" sz="2800" b="1"/>
              <a:t>θ</a:t>
            </a:r>
            <a:r>
              <a:rPr lang="en-US" altLang="en-US" sz="1600"/>
              <a:t>1</a:t>
            </a:r>
            <a:r>
              <a:rPr lang="en-US" altLang="en-US" sz="2800"/>
              <a:t> and </a:t>
            </a:r>
            <a:r>
              <a:rPr lang="en-US" altLang="en-US" sz="2800" b="1"/>
              <a:t>θ</a:t>
            </a:r>
            <a:r>
              <a:rPr lang="en-US" altLang="en-US" sz="1600"/>
              <a:t>2</a:t>
            </a:r>
            <a:r>
              <a:rPr lang="en-US" altLang="en-US" sz="2800"/>
              <a:t>, and denote the output from the converged MCMC chain. A quadratic approximation to </a:t>
            </a:r>
            <a:r>
              <a:rPr lang="en-US" altLang="en-US" sz="2800" b="1" i="1"/>
              <a:t>ls</a:t>
            </a:r>
            <a:r>
              <a:rPr lang="en-US" altLang="en-US" sz="2800"/>
              <a:t> in the vicinity of its maximum can then be obtained by quadratic regression, that is, by minimizing:</a:t>
            </a:r>
          </a:p>
          <a:p>
            <a:pPr>
              <a:lnSpc>
                <a:spcPct val="90000"/>
              </a:lnSpc>
              <a:buFontTx/>
              <a:buNone/>
            </a:pPr>
            <a:r>
              <a:rPr lang="en-US" altLang="en-US" sz="2800"/>
              <a:t>   </a:t>
            </a:r>
          </a:p>
          <a:p>
            <a:pPr>
              <a:lnSpc>
                <a:spcPct val="90000"/>
              </a:lnSpc>
              <a:buFontTx/>
              <a:buNone/>
            </a:pPr>
            <a:r>
              <a:rPr lang="en-US" altLang="en-US" sz="2800"/>
              <a:t>   with respect to and the vector of coefficients </a:t>
            </a:r>
            <a:r>
              <a:rPr lang="en-US" altLang="en-US" sz="2800" b="1"/>
              <a:t>β</a:t>
            </a:r>
            <a:r>
              <a:rPr lang="en-US" altLang="en-US" sz="2800"/>
              <a:t>. The resulting quadratic can then be maximized to find   , and the Hessian of </a:t>
            </a:r>
            <a:r>
              <a:rPr lang="en-US" altLang="en-US" sz="2800" b="1" i="1"/>
              <a:t>ls</a:t>
            </a:r>
            <a:r>
              <a:rPr lang="en-US" altLang="en-US" sz="2800"/>
              <a:t> can be computed directly from the estimates of </a:t>
            </a:r>
            <a:r>
              <a:rPr lang="en-US" altLang="en-US" sz="2800" b="1"/>
              <a:t>β</a:t>
            </a:r>
            <a:r>
              <a:rPr lang="en-US" altLang="en-US" sz="2800"/>
              <a:t>.</a:t>
            </a:r>
          </a:p>
        </p:txBody>
      </p:sp>
      <p:pic>
        <p:nvPicPr>
          <p:cNvPr id="45060" name="Picture 4"/>
          <p:cNvPicPr>
            <a:picLocks noChangeAspect="1" noChangeArrowheads="1"/>
          </p:cNvPicPr>
          <p:nvPr/>
        </p:nvPicPr>
        <p:blipFill>
          <a:blip r:embed="rId2">
            <a:lum bright="-18000" contrast="36000"/>
            <a:extLst>
              <a:ext uri="{28A0092B-C50C-407E-A947-70E740481C1C}">
                <a14:useLocalDpi xmlns:a14="http://schemas.microsoft.com/office/drawing/2010/main" val="0"/>
              </a:ext>
            </a:extLst>
          </a:blip>
          <a:srcRect/>
          <a:stretch>
            <a:fillRect/>
          </a:stretch>
        </p:blipFill>
        <p:spPr bwMode="auto">
          <a:xfrm>
            <a:off x="2057400" y="3733800"/>
            <a:ext cx="480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5029200"/>
            <a:ext cx="177800" cy="22860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Grp="1" noChangeArrowheads="1"/>
          </p:cNvSpPr>
          <p:nvPr>
            <p:ph type="ctrTitle"/>
          </p:nvPr>
        </p:nvSpPr>
        <p:spPr>
          <a:xfrm>
            <a:off x="457200" y="1066800"/>
            <a:ext cx="7772400" cy="1431925"/>
          </a:xfrm>
        </p:spPr>
        <p:txBody>
          <a:bodyPr/>
          <a:lstStyle/>
          <a:p>
            <a:r>
              <a:rPr lang="en-US" altLang="en-US" b="1"/>
              <a:t>Part II</a:t>
            </a:r>
          </a:p>
        </p:txBody>
      </p:sp>
      <p:sp>
        <p:nvSpPr>
          <p:cNvPr id="46085" name="Rectangle 5"/>
          <p:cNvSpPr>
            <a:spLocks noGrp="1" noChangeArrowheads="1"/>
          </p:cNvSpPr>
          <p:nvPr>
            <p:ph type="subTitle" idx="1"/>
          </p:nvPr>
        </p:nvSpPr>
        <p:spPr>
          <a:xfrm>
            <a:off x="1295400" y="3200400"/>
            <a:ext cx="6400800" cy="1752600"/>
          </a:xfrm>
        </p:spPr>
        <p:txBody>
          <a:bodyPr/>
          <a:lstStyle/>
          <a:p>
            <a:r>
              <a:rPr lang="en-US" altLang="en-US" b="1"/>
              <a:t>Example of Synthetic likelihood in blowflies</a:t>
            </a:r>
            <a:r>
              <a:rPr lang="en-US" altLang="en-US"/>
              <a:t> </a:t>
            </a:r>
          </a:p>
        </p:txBody>
      </p:sp>
    </p:spTree>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2" name="Rectangle 14"/>
          <p:cNvSpPr>
            <a:spLocks noGrp="1" noChangeArrowheads="1"/>
          </p:cNvSpPr>
          <p:nvPr>
            <p:ph type="title"/>
          </p:nvPr>
        </p:nvSpPr>
        <p:spPr/>
        <p:txBody>
          <a:bodyPr/>
          <a:lstStyle/>
          <a:p>
            <a:r>
              <a:rPr lang="en-US" altLang="en-US" sz="2800" b="1"/>
              <a:t>The dynamic nature of the fluctuations in Nicholson’s blowfly experiments.</a:t>
            </a:r>
            <a:br>
              <a:rPr lang="en-US" altLang="en-US" sz="2800" b="1"/>
            </a:br>
            <a:endParaRPr lang="en-US" altLang="en-US" sz="2800" b="1"/>
          </a:p>
        </p:txBody>
      </p:sp>
      <p:sp>
        <p:nvSpPr>
          <p:cNvPr id="48138" name="Text Box 10"/>
          <p:cNvSpPr txBox="1">
            <a:spLocks noChangeArrowheads="1"/>
          </p:cNvSpPr>
          <p:nvPr/>
        </p:nvSpPr>
        <p:spPr bwMode="auto">
          <a:xfrm>
            <a:off x="4708525" y="2089150"/>
            <a:ext cx="31400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ltLang="en-US"/>
          </a:p>
        </p:txBody>
      </p:sp>
      <p:sp>
        <p:nvSpPr>
          <p:cNvPr id="48139" name="Text Box 11"/>
          <p:cNvSpPr txBox="1">
            <a:spLocks noChangeArrowheads="1"/>
          </p:cNvSpPr>
          <p:nvPr/>
        </p:nvSpPr>
        <p:spPr bwMode="auto">
          <a:xfrm>
            <a:off x="3657600" y="1676400"/>
            <a:ext cx="50292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400">
                <a:effectLst>
                  <a:outerShdw blurRad="38100" dist="38100" dir="2700000" algn="tl">
                    <a:srgbClr val="000000"/>
                  </a:outerShdw>
                </a:effectLst>
              </a:rPr>
              <a:t>Blowflies are a family of insects in the order Diptera, with 1,100 known species. The name blowfly comes from an older English term for meat that had eggs laid on it.</a:t>
            </a:r>
          </a:p>
          <a:p>
            <a:r>
              <a:rPr lang="en-US" altLang="en-US" sz="2400">
                <a:effectLst>
                  <a:outerShdw blurRad="38100" dist="38100" dir="2700000" algn="tl">
                    <a:srgbClr val="000000"/>
                  </a:outerShdw>
                </a:effectLst>
              </a:rPr>
              <a:t>The prototypic ecological model with complex dynamics is the</a:t>
            </a:r>
          </a:p>
          <a:p>
            <a:r>
              <a:rPr lang="en-US" altLang="en-US" sz="2400">
                <a:effectLst>
                  <a:outerShdw blurRad="38100" dist="38100" dir="2700000" algn="tl">
                    <a:srgbClr val="000000"/>
                  </a:outerShdw>
                </a:effectLst>
              </a:rPr>
              <a:t>scaled Ricker map: </a:t>
            </a:r>
          </a:p>
        </p:txBody>
      </p:sp>
      <p:pic>
        <p:nvPicPr>
          <p:cNvPr id="48141" name="Picture 13"/>
          <p:cNvPicPr>
            <a:picLocks noChangeAspect="1" noChangeArrowheads="1"/>
          </p:cNvPicPr>
          <p:nvPr/>
        </p:nvPicPr>
        <p:blipFill>
          <a:blip r:embed="rId2">
            <a:lum bright="-24000" contrast="42000"/>
            <a:extLst>
              <a:ext uri="{28A0092B-C50C-407E-A947-70E740481C1C}">
                <a14:useLocalDpi xmlns:a14="http://schemas.microsoft.com/office/drawing/2010/main" val="0"/>
              </a:ext>
            </a:extLst>
          </a:blip>
          <a:srcRect/>
          <a:stretch>
            <a:fillRect/>
          </a:stretch>
        </p:blipFill>
        <p:spPr bwMode="auto">
          <a:xfrm>
            <a:off x="3810000" y="5029200"/>
            <a:ext cx="2286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3" name="Picture 15" descr="jhf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057400"/>
            <a:ext cx="2700338" cy="2246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sz="4000" b="1"/>
              <a:t/>
            </a:r>
            <a:br>
              <a:rPr lang="en-US" altLang="en-US" sz="4000" b="1"/>
            </a:br>
            <a:r>
              <a:rPr lang="en-US" altLang="en-US" sz="4000" b="1"/>
              <a:t/>
            </a:r>
            <a:br>
              <a:rPr lang="en-US" altLang="en-US" sz="4000" b="1"/>
            </a:br>
            <a:r>
              <a:rPr lang="en-US" altLang="en-US" sz="4000" b="1"/>
              <a:t>Objective</a:t>
            </a:r>
            <a:r>
              <a:rPr lang="en-US" altLang="en-US" sz="4000"/>
              <a:t>: Can we make statistical inferences about </a:t>
            </a:r>
            <a:r>
              <a:rPr lang="en-US" altLang="en-US" sz="4000" b="1"/>
              <a:t>θ?</a:t>
            </a:r>
            <a:br>
              <a:rPr lang="en-US" altLang="en-US" sz="4000" b="1"/>
            </a:br>
            <a:r>
              <a:rPr lang="en-US" altLang="en-US" sz="4000" b="1"/>
              <a:t/>
            </a:r>
            <a:br>
              <a:rPr lang="en-US" altLang="en-US" sz="4000" b="1"/>
            </a:br>
            <a:endParaRPr lang="en-US" altLang="en-US" sz="4000" b="1"/>
          </a:p>
        </p:txBody>
      </p:sp>
      <p:pic>
        <p:nvPicPr>
          <p:cNvPr id="53252" name="Picture 4"/>
          <p:cNvPicPr>
            <a:picLocks noChangeAspect="1" noChangeArrowheads="1"/>
          </p:cNvPicPr>
          <p:nvPr/>
        </p:nvPicPr>
        <p:blipFill>
          <a:blip r:embed="rId2">
            <a:lum bright="-24000" contrast="48000"/>
            <a:extLst>
              <a:ext uri="{28A0092B-C50C-407E-A947-70E740481C1C}">
                <a14:useLocalDpi xmlns:a14="http://schemas.microsoft.com/office/drawing/2010/main" val="0"/>
              </a:ext>
            </a:extLst>
          </a:blip>
          <a:srcRect/>
          <a:stretch>
            <a:fillRect/>
          </a:stretch>
        </p:blipFill>
        <p:spPr bwMode="auto">
          <a:xfrm>
            <a:off x="5410200" y="1143000"/>
            <a:ext cx="1752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5"/>
          <p:cNvPicPr>
            <a:picLocks noGrp="1" noChangeAspect="1" noChangeArrowheads="1"/>
          </p:cNvPicPr>
          <p:nvPr>
            <p:ph type="body" idx="1"/>
          </p:nvPr>
        </p:nvPicPr>
        <p:blipFill>
          <a:blip r:embed="rId3">
            <a:lum bright="-18000" contrast="36000"/>
            <a:extLst>
              <a:ext uri="{28A0092B-C50C-407E-A947-70E740481C1C}">
                <a14:useLocalDpi xmlns:a14="http://schemas.microsoft.com/office/drawing/2010/main" val="0"/>
              </a:ext>
            </a:extLst>
          </a:blip>
          <a:srcRect/>
          <a:stretch>
            <a:fillRect/>
          </a:stretch>
        </p:blipFill>
        <p:spPr>
          <a:xfrm>
            <a:off x="5468938" y="2438400"/>
            <a:ext cx="3294062" cy="25987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53254" name="Text Box 6"/>
          <p:cNvSpPr txBox="1">
            <a:spLocks noChangeArrowheads="1"/>
          </p:cNvSpPr>
          <p:nvPr/>
        </p:nvSpPr>
        <p:spPr bwMode="auto">
          <a:xfrm>
            <a:off x="533400" y="1981200"/>
            <a:ext cx="48006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400">
                <a:effectLst>
                  <a:outerShdw blurRad="38100" dist="38100" dir="2700000" algn="tl">
                    <a:srgbClr val="000000"/>
                  </a:outerShdw>
                </a:effectLst>
              </a:rPr>
              <a:t>(</a:t>
            </a:r>
            <a:r>
              <a:rPr lang="en-US" altLang="en-US" sz="2000">
                <a:effectLst>
                  <a:outerShdw blurRad="38100" dist="38100" dir="2700000" algn="tl">
                    <a:srgbClr val="000000"/>
                  </a:outerShdw>
                </a:effectLst>
              </a:rPr>
              <a:t>a)With log(r)=3.8, σ=0.3, ф=10,</a:t>
            </a:r>
          </a:p>
          <a:p>
            <a:r>
              <a:rPr lang="en-US" altLang="en-US" sz="2000">
                <a:effectLst>
                  <a:outerShdw blurRad="38100" dist="38100" dir="2700000" algn="tl">
                    <a:srgbClr val="000000"/>
                  </a:outerShdw>
                </a:effectLst>
              </a:rPr>
              <a:t>using the Ricker model simulation we get Poisson random deviates.</a:t>
            </a:r>
          </a:p>
          <a:p>
            <a:r>
              <a:rPr lang="en-US" altLang="en-US" sz="2000">
                <a:effectLst>
                  <a:outerShdw blurRad="38100" dist="38100" dir="2700000" algn="tl">
                    <a:srgbClr val="000000"/>
                  </a:outerShdw>
                </a:effectLst>
              </a:rPr>
              <a:t>(b) The joint probability density function</a:t>
            </a:r>
            <a:endParaRPr lang="en-US" altLang="en-US" sz="2000" b="1" i="1">
              <a:effectLst>
                <a:outerShdw blurRad="38100" dist="38100" dir="2700000" algn="tl">
                  <a:srgbClr val="000000"/>
                </a:outerShdw>
              </a:effectLst>
            </a:endParaRPr>
          </a:p>
          <a:p>
            <a:r>
              <a:rPr lang="en-US" altLang="en-US" sz="2000" b="1" i="1">
                <a:effectLst>
                  <a:outerShdw blurRad="38100" dist="38100" dir="2700000" algn="tl">
                    <a:srgbClr val="000000"/>
                  </a:outerShdw>
                </a:effectLst>
              </a:rPr>
              <a:t>ƒ</a:t>
            </a:r>
            <a:r>
              <a:rPr lang="en-US" altLang="en-US" sz="1600" b="1" i="1">
                <a:effectLst>
                  <a:outerShdw blurRad="38100" dist="38100" dir="2700000" algn="tl">
                    <a:srgbClr val="000000"/>
                  </a:outerShdw>
                </a:effectLst>
              </a:rPr>
              <a:t>θ </a:t>
            </a:r>
            <a:r>
              <a:rPr lang="en-US" altLang="en-US" sz="2000" b="1" i="1">
                <a:effectLst>
                  <a:outerShdw blurRad="38100" dist="38100" dir="2700000" algn="tl">
                    <a:srgbClr val="000000"/>
                  </a:outerShdw>
                </a:effectLst>
              </a:rPr>
              <a:t>(</a:t>
            </a:r>
            <a:r>
              <a:rPr lang="en-US" altLang="en-US" sz="2000" b="1">
                <a:effectLst>
                  <a:outerShdw blurRad="38100" dist="38100" dir="2700000" algn="tl">
                    <a:srgbClr val="000000"/>
                  </a:outerShdw>
                </a:effectLst>
              </a:rPr>
              <a:t>y,e</a:t>
            </a:r>
            <a:r>
              <a:rPr lang="en-US" altLang="en-US" sz="2000" b="1" i="1">
                <a:effectLst>
                  <a:outerShdw blurRad="38100" dist="38100" dir="2700000" algn="tl">
                    <a:srgbClr val="000000"/>
                  </a:outerShdw>
                </a:effectLst>
              </a:rPr>
              <a:t>)</a:t>
            </a:r>
            <a:r>
              <a:rPr lang="en-US" altLang="en-US" sz="2000">
                <a:effectLst>
                  <a:outerShdw blurRad="38100" dist="38100" dir="2700000" algn="tl">
                    <a:srgbClr val="000000"/>
                  </a:outerShdw>
                </a:effectLst>
              </a:rPr>
              <a:t>, of data vector </a:t>
            </a:r>
            <a:r>
              <a:rPr lang="en-US" altLang="en-US" sz="2000" b="1">
                <a:effectLst>
                  <a:outerShdw blurRad="38100" dist="38100" dir="2700000" algn="tl">
                    <a:srgbClr val="000000"/>
                  </a:outerShdw>
                </a:effectLst>
              </a:rPr>
              <a:t>y</a:t>
            </a:r>
            <a:r>
              <a:rPr lang="en-US" altLang="en-US" sz="2000">
                <a:effectLst>
                  <a:outerShdw blurRad="38100" dist="38100" dir="2700000" algn="tl">
                    <a:srgbClr val="000000"/>
                  </a:outerShdw>
                </a:effectLst>
              </a:rPr>
              <a:t> with noise vector </a:t>
            </a:r>
            <a:r>
              <a:rPr lang="en-US" altLang="en-US" sz="2000" b="1">
                <a:effectLst>
                  <a:outerShdw blurRad="38100" dist="38100" dir="2700000" algn="tl">
                    <a:srgbClr val="000000"/>
                  </a:outerShdw>
                </a:effectLst>
              </a:rPr>
              <a:t>e</a:t>
            </a:r>
            <a:r>
              <a:rPr lang="en-US" altLang="en-US" sz="2000">
                <a:effectLst>
                  <a:outerShdw blurRad="38100" dist="38100" dir="2700000" algn="tl">
                    <a:srgbClr val="000000"/>
                  </a:outerShdw>
                </a:effectLst>
              </a:rPr>
              <a:t> from simulation, </a:t>
            </a:r>
            <a:r>
              <a:rPr lang="en-US" altLang="en-US" sz="2000" b="1">
                <a:effectLst>
                  <a:outerShdw blurRad="38100" dist="38100" dir="2700000" algn="tl">
                    <a:srgbClr val="000000"/>
                  </a:outerShdw>
                </a:effectLst>
              </a:rPr>
              <a:t>e</a:t>
            </a:r>
            <a:r>
              <a:rPr lang="en-US" altLang="en-US" sz="2000">
                <a:effectLst>
                  <a:outerShdw blurRad="38100" dist="38100" dir="2700000" algn="tl">
                    <a:srgbClr val="000000"/>
                  </a:outerShdw>
                </a:effectLst>
              </a:rPr>
              <a:t> and </a:t>
            </a:r>
            <a:r>
              <a:rPr lang="en-US" altLang="en-US" sz="2000" b="1">
                <a:effectLst>
                  <a:outerShdw blurRad="38100" dist="38100" dir="2700000" algn="tl">
                    <a:srgbClr val="000000"/>
                  </a:outerShdw>
                </a:effectLst>
              </a:rPr>
              <a:t>y</a:t>
            </a:r>
            <a:r>
              <a:rPr lang="en-US" altLang="en-US" sz="2000">
                <a:effectLst>
                  <a:outerShdw blurRad="38100" dist="38100" dir="2700000" algn="tl">
                    <a:srgbClr val="000000"/>
                  </a:outerShdw>
                </a:effectLst>
              </a:rPr>
              <a:t> held fixed;</a:t>
            </a:r>
          </a:p>
          <a:p>
            <a:r>
              <a:rPr lang="en-US" altLang="en-US" sz="2000">
                <a:effectLst>
                  <a:outerShdw blurRad="38100" dist="38100" dir="2700000" algn="tl">
                    <a:srgbClr val="000000"/>
                  </a:outerShdw>
                </a:effectLst>
              </a:rPr>
              <a:t>(c) as (b), but with </a:t>
            </a:r>
            <a:r>
              <a:rPr lang="en-US" altLang="en-US" sz="2000" b="1">
                <a:effectLst>
                  <a:outerShdw blurRad="38100" dist="38100" dir="2700000" algn="tl">
                    <a:srgbClr val="000000"/>
                  </a:outerShdw>
                </a:effectLst>
              </a:rPr>
              <a:t>r</a:t>
            </a:r>
            <a:r>
              <a:rPr lang="en-US" altLang="en-US" sz="2000">
                <a:effectLst>
                  <a:outerShdw blurRad="38100" dist="38100" dir="2700000" algn="tl">
                    <a:srgbClr val="000000"/>
                  </a:outerShdw>
                </a:effectLst>
              </a:rPr>
              <a:t>.</a:t>
            </a:r>
          </a:p>
          <a:p>
            <a:r>
              <a:rPr lang="en-US" altLang="en-US" sz="2000">
                <a:effectLst>
                  <a:outerShdw blurRad="38100" dist="38100" dir="2700000" algn="tl">
                    <a:srgbClr val="000000"/>
                  </a:outerShdw>
                </a:effectLst>
              </a:rPr>
              <a:t>(d) The log synthetic likelihood, </a:t>
            </a:r>
            <a:r>
              <a:rPr lang="en-US" altLang="en-US" sz="2000" b="1" i="1">
                <a:effectLst>
                  <a:outerShdw blurRad="38100" dist="38100" dir="2700000" algn="tl">
                    <a:srgbClr val="000000"/>
                  </a:outerShdw>
                </a:effectLst>
              </a:rPr>
              <a:t>ls</a:t>
            </a:r>
            <a:r>
              <a:rPr lang="en-US" altLang="en-US" sz="2000">
                <a:effectLst>
                  <a:outerShdw blurRad="38100" dist="38100" dir="2700000" algn="tl">
                    <a:srgbClr val="000000"/>
                  </a:outerShdw>
                </a:effectLst>
              </a:rPr>
              <a:t>, plotted against log(r) for the Ricker model and the data given in a (</a:t>
            </a:r>
            <a:r>
              <a:rPr lang="en-US" altLang="en-US" sz="2000" b="1" i="1">
                <a:effectLst>
                  <a:outerShdw blurRad="38100" dist="38100" dir="2700000" algn="tl">
                    <a:srgbClr val="000000"/>
                  </a:outerShdw>
                </a:effectLst>
              </a:rPr>
              <a:t>N</a:t>
            </a:r>
            <a:r>
              <a:rPr lang="en-US" altLang="en-US" sz="1600" b="1" i="1">
                <a:effectLst>
                  <a:outerShdw blurRad="38100" dist="38100" dir="2700000" algn="tl">
                    <a:srgbClr val="000000"/>
                  </a:outerShdw>
                </a:effectLst>
              </a:rPr>
              <a:t>r</a:t>
            </a:r>
            <a:r>
              <a:rPr lang="en-US" altLang="en-US" sz="2000" b="1" i="1">
                <a:effectLst>
                  <a:outerShdw blurRad="38100" dist="38100" dir="2700000" algn="tl">
                    <a:srgbClr val="000000"/>
                  </a:outerShdw>
                </a:effectLst>
              </a:rPr>
              <a:t> </a:t>
            </a:r>
            <a:r>
              <a:rPr lang="en-US" altLang="en-US" sz="2000">
                <a:effectLst>
                  <a:outerShdw blurRad="38100" dist="38100" dir="2700000" algn="tl">
                    <a:srgbClr val="000000"/>
                  </a:outerShdw>
                </a:effectLst>
              </a:rPr>
              <a:t>= 500).</a:t>
            </a:r>
          </a:p>
        </p:txBody>
      </p:sp>
    </p:spTree>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Text Box 5"/>
          <p:cNvSpPr txBox="1">
            <a:spLocks noChangeArrowheads="1"/>
          </p:cNvSpPr>
          <p:nvPr/>
        </p:nvSpPr>
        <p:spPr bwMode="auto">
          <a:xfrm>
            <a:off x="685800" y="304800"/>
            <a:ext cx="8077200" cy="617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400" b="1">
                <a:effectLst>
                  <a:outerShdw blurRad="38100" dist="38100" dir="2700000" algn="tl">
                    <a:srgbClr val="000000"/>
                  </a:outerShdw>
                </a:effectLst>
              </a:rPr>
              <a:t>Likelihood-based inference about θ</a:t>
            </a:r>
            <a:endParaRPr lang="en-US" altLang="en-US" sz="2400">
              <a:effectLst>
                <a:outerShdw blurRad="38100" dist="38100" dir="2700000" algn="tl">
                  <a:srgbClr val="000000"/>
                </a:outerShdw>
              </a:effectLst>
            </a:endParaRPr>
          </a:p>
          <a:p>
            <a:r>
              <a:rPr lang="en-US" altLang="en-US" sz="2400">
                <a:effectLst>
                  <a:outerShdw blurRad="38100" dist="38100" dir="2700000" algn="tl">
                    <a:srgbClr val="000000"/>
                  </a:outerShdw>
                </a:effectLst>
              </a:rPr>
              <a:t>Usually, we would like to do likelihood-based inference about θ but this requires integration of ƒ</a:t>
            </a:r>
            <a:r>
              <a:rPr lang="en-US" altLang="en-US" sz="1600">
                <a:effectLst>
                  <a:outerShdw blurRad="38100" dist="38100" dir="2700000" algn="tl">
                    <a:srgbClr val="000000"/>
                  </a:outerShdw>
                </a:effectLst>
              </a:rPr>
              <a:t>θ</a:t>
            </a:r>
            <a:r>
              <a:rPr lang="en-US" altLang="en-US" sz="2400">
                <a:effectLst>
                  <a:outerShdw blurRad="38100" dist="38100" dir="2700000" algn="tl">
                    <a:srgbClr val="000000"/>
                  </a:outerShdw>
                </a:effectLst>
              </a:rPr>
              <a:t> over all e, and this is analytically difficult.</a:t>
            </a:r>
          </a:p>
          <a:p>
            <a:endParaRPr lang="en-US" altLang="en-US" sz="2400">
              <a:effectLst>
                <a:outerShdw blurRad="38100" dist="38100" dir="2700000" algn="tl">
                  <a:srgbClr val="000000"/>
                </a:outerShdw>
              </a:effectLst>
            </a:endParaRPr>
          </a:p>
          <a:p>
            <a:r>
              <a:rPr lang="en-US" altLang="en-US" sz="2400" b="1">
                <a:effectLst>
                  <a:outerShdw blurRad="38100" dist="38100" dir="2700000" algn="tl">
                    <a:srgbClr val="000000"/>
                  </a:outerShdw>
                </a:effectLst>
              </a:rPr>
              <a:t>Bayesian inference</a:t>
            </a:r>
            <a:endParaRPr lang="en-US" altLang="en-US" sz="2400">
              <a:effectLst>
                <a:outerShdw blurRad="38100" dist="38100" dir="2700000" algn="tl">
                  <a:srgbClr val="000000"/>
                </a:outerShdw>
              </a:effectLst>
            </a:endParaRPr>
          </a:p>
          <a:p>
            <a:r>
              <a:rPr lang="en-US" altLang="en-US" sz="2400">
                <a:effectLst>
                  <a:outerShdw blurRad="38100" dist="38100" dir="2700000" algn="tl">
                    <a:srgbClr val="000000"/>
                  </a:outerShdw>
                </a:effectLst>
              </a:rPr>
              <a:t>Requires that we sample replicate vectors </a:t>
            </a:r>
            <a:r>
              <a:rPr lang="en-US" altLang="en-US" sz="2400" b="1">
                <a:effectLst>
                  <a:outerShdw blurRad="38100" dist="38100" dir="2700000" algn="tl">
                    <a:srgbClr val="000000"/>
                  </a:outerShdw>
                </a:effectLst>
              </a:rPr>
              <a:t>e</a:t>
            </a:r>
            <a:r>
              <a:rPr lang="en-US" altLang="en-US" sz="2400">
                <a:effectLst>
                  <a:outerShdw blurRad="38100" dist="38100" dir="2700000" algn="tl">
                    <a:srgbClr val="000000"/>
                  </a:outerShdw>
                </a:effectLst>
              </a:rPr>
              <a:t> and </a:t>
            </a:r>
            <a:r>
              <a:rPr lang="en-US" altLang="en-US" sz="2400" b="1">
                <a:effectLst>
                  <a:outerShdw blurRad="38100" dist="38100" dir="2700000" algn="tl">
                    <a:srgbClr val="000000"/>
                  </a:outerShdw>
                </a:effectLst>
              </a:rPr>
              <a:t>θ</a:t>
            </a:r>
            <a:r>
              <a:rPr lang="en-US" altLang="en-US" sz="2400">
                <a:effectLst>
                  <a:outerShdw blurRad="38100" dist="38100" dir="2700000" algn="tl">
                    <a:srgbClr val="000000"/>
                  </a:outerShdw>
                </a:effectLst>
              </a:rPr>
              <a:t> from a density proportional to </a:t>
            </a:r>
            <a:r>
              <a:rPr lang="en-US" altLang="en-US" sz="2400" b="1">
                <a:effectLst>
                  <a:outerShdw blurRad="38100" dist="38100" dir="2700000" algn="tl">
                    <a:srgbClr val="000000"/>
                  </a:outerShdw>
                </a:effectLst>
              </a:rPr>
              <a:t>ƒ</a:t>
            </a:r>
            <a:r>
              <a:rPr lang="en-US" altLang="en-US" sz="1800" b="1" i="1">
                <a:effectLst>
                  <a:outerShdw blurRad="38100" dist="38100" dir="2700000" algn="tl">
                    <a:srgbClr val="000000"/>
                  </a:outerShdw>
                </a:effectLst>
              </a:rPr>
              <a:t>θ</a:t>
            </a:r>
            <a:r>
              <a:rPr lang="en-US" altLang="en-US" sz="2400" b="1" i="1">
                <a:effectLst>
                  <a:outerShdw blurRad="38100" dist="38100" dir="2700000" algn="tl">
                    <a:srgbClr val="000000"/>
                  </a:outerShdw>
                </a:effectLst>
              </a:rPr>
              <a:t> , </a:t>
            </a:r>
            <a:r>
              <a:rPr lang="en-US" altLang="en-US" sz="2400">
                <a:effectLst>
                  <a:outerShdw blurRad="38100" dist="38100" dir="2700000" algn="tl">
                    <a:srgbClr val="000000"/>
                  </a:outerShdw>
                </a:effectLst>
              </a:rPr>
              <a:t>no methods exist to do this since ƒ</a:t>
            </a:r>
            <a:r>
              <a:rPr lang="en-US" altLang="en-US" sz="1600">
                <a:effectLst>
                  <a:outerShdw blurRad="38100" dist="38100" dir="2700000" algn="tl">
                    <a:srgbClr val="000000"/>
                  </a:outerShdw>
                </a:effectLst>
              </a:rPr>
              <a:t>θ</a:t>
            </a:r>
            <a:r>
              <a:rPr lang="en-US" altLang="en-US" sz="1800">
                <a:effectLst>
                  <a:outerShdw blurRad="38100" dist="38100" dir="2700000" algn="tl">
                    <a:srgbClr val="000000"/>
                  </a:outerShdw>
                </a:effectLst>
              </a:rPr>
              <a:t> </a:t>
            </a:r>
            <a:r>
              <a:rPr lang="en-US" altLang="en-US" sz="2400">
                <a:effectLst>
                  <a:outerShdw blurRad="38100" dist="38100" dir="2700000" algn="tl">
                    <a:srgbClr val="000000"/>
                  </a:outerShdw>
                </a:effectLst>
              </a:rPr>
              <a:t>is so irregular!</a:t>
            </a:r>
          </a:p>
          <a:p>
            <a:endParaRPr lang="en-US" altLang="en-US" sz="2000">
              <a:effectLst>
                <a:outerShdw blurRad="38100" dist="38100" dir="2700000" algn="tl">
                  <a:srgbClr val="000000"/>
                </a:outerShdw>
              </a:effectLst>
            </a:endParaRPr>
          </a:p>
          <a:p>
            <a:r>
              <a:rPr lang="en-US" altLang="en-US" sz="2400" b="1">
                <a:effectLst>
                  <a:outerShdw blurRad="38100" dist="38100" dir="2700000" algn="tl">
                    <a:srgbClr val="000000"/>
                  </a:outerShdw>
                </a:effectLst>
              </a:rPr>
              <a:t>Trouble with the conventional methods of statistical inference for dynamic systems</a:t>
            </a:r>
            <a:endParaRPr lang="en-US" altLang="en-US" sz="2400">
              <a:effectLst>
                <a:outerShdw blurRad="38100" dist="38100" dir="2700000" algn="tl">
                  <a:srgbClr val="000000"/>
                </a:outerShdw>
              </a:effectLst>
            </a:endParaRPr>
          </a:p>
          <a:p>
            <a:r>
              <a:rPr lang="en-US" altLang="en-US" sz="2400">
                <a:effectLst>
                  <a:outerShdw blurRad="38100" dist="38100" dir="2700000" algn="tl">
                    <a:srgbClr val="000000"/>
                  </a:outerShdw>
                </a:effectLst>
              </a:rPr>
              <a:t>The model must reproduce the exact course of the observed data where the real system itself would not do if repeated!</a:t>
            </a:r>
            <a:endParaRPr lang="en-US" altLang="en-US" sz="2400" b="1">
              <a:effectLst>
                <a:outerShdw blurRad="38100" dist="38100" dir="2700000" algn="tl">
                  <a:srgbClr val="000000"/>
                </a:outerShdw>
              </a:effectLst>
            </a:endParaRPr>
          </a:p>
          <a:p>
            <a:endParaRPr lang="en-US" altLang="en-US" sz="2400" b="1">
              <a:effectLst>
                <a:outerShdw blurRad="38100" dist="38100" dir="2700000" algn="tl">
                  <a:srgbClr val="000000"/>
                </a:outerShdw>
              </a:effectLst>
            </a:endParaRPr>
          </a:p>
          <a:p>
            <a:endParaRPr lang="en-US" altLang="en-US" sz="2000">
              <a:solidFill>
                <a:schemeClr val="tx2"/>
              </a:solidFill>
            </a:endParaRPr>
          </a:p>
        </p:txBody>
      </p:sp>
    </p:spTree>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idx="1"/>
          </p:nvPr>
        </p:nvSpPr>
        <p:spPr>
          <a:xfrm>
            <a:off x="457200" y="609600"/>
            <a:ext cx="8686800" cy="5410200"/>
          </a:xfrm>
        </p:spPr>
        <p:txBody>
          <a:bodyPr/>
          <a:lstStyle/>
          <a:p>
            <a:pPr>
              <a:buFontTx/>
              <a:buNone/>
            </a:pPr>
            <a:r>
              <a:rPr lang="en-US" altLang="en-US" sz="2800"/>
              <a:t>  The trouble is that with conventional or naïve methods, we may be able to make the model reproduce the system exactly, however, in reality if the system were repeated under identical circumstances it would not be identical.</a:t>
            </a:r>
          </a:p>
          <a:p>
            <a:pPr>
              <a:buFontTx/>
              <a:buNone/>
            </a:pPr>
            <a:endParaRPr lang="en-US" altLang="en-US" sz="2800"/>
          </a:p>
          <a:p>
            <a:pPr>
              <a:spcBef>
                <a:spcPct val="0"/>
              </a:spcBef>
              <a:buClrTx/>
              <a:buSzTx/>
              <a:buFontTx/>
              <a:buNone/>
            </a:pPr>
            <a:r>
              <a:rPr lang="en-US" altLang="en-US" sz="2800" b="1">
                <a:solidFill>
                  <a:schemeClr val="tx2"/>
                </a:solidFill>
                <a:effectLst/>
              </a:rPr>
              <a:t>   </a:t>
            </a:r>
            <a:r>
              <a:rPr lang="en-US" altLang="en-US" sz="2800" b="1">
                <a:solidFill>
                  <a:schemeClr val="tx2"/>
                </a:solidFill>
              </a:rPr>
              <a:t>For dynamic models, it is necessary to judge model fit using statistics that reflect what is dynamically important in the data, and to discard the details of local phase.</a:t>
            </a:r>
            <a:endParaRPr lang="en-US" altLang="en-US" sz="2800">
              <a:solidFill>
                <a:schemeClr val="tx2"/>
              </a:solidFill>
            </a:endParaRPr>
          </a:p>
          <a:p>
            <a:pPr>
              <a:buFontTx/>
              <a:buNone/>
            </a:pPr>
            <a:endParaRPr lang="en-US" altLang="en-US" sz="2800"/>
          </a:p>
        </p:txBody>
      </p:sp>
    </p:spTree>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sz="4000" b="1"/>
              <a:t>Steps for synthetic likelihood estimation</a:t>
            </a:r>
          </a:p>
        </p:txBody>
      </p:sp>
      <p:sp>
        <p:nvSpPr>
          <p:cNvPr id="55299" name="Rectangle 3"/>
          <p:cNvSpPr>
            <a:spLocks noGrp="1" noChangeArrowheads="1"/>
          </p:cNvSpPr>
          <p:nvPr>
            <p:ph type="body" idx="1"/>
          </p:nvPr>
        </p:nvSpPr>
        <p:spPr/>
        <p:txBody>
          <a:bodyPr/>
          <a:lstStyle/>
          <a:p>
            <a:r>
              <a:rPr lang="en-US" altLang="en-US" sz="2800"/>
              <a:t>Reduce the raw observed data, </a:t>
            </a:r>
            <a:r>
              <a:rPr lang="en-US" altLang="en-US" sz="2800" b="1"/>
              <a:t>y</a:t>
            </a:r>
            <a:r>
              <a:rPr lang="en-US" altLang="en-US" sz="2800"/>
              <a:t>, to a vector of summary statistics, </a:t>
            </a:r>
            <a:r>
              <a:rPr lang="en-US" altLang="en-US" sz="2800" b="1"/>
              <a:t>s;</a:t>
            </a:r>
            <a:endParaRPr lang="en-US" altLang="en-US" sz="2800"/>
          </a:p>
          <a:p>
            <a:r>
              <a:rPr lang="en-US" altLang="en-US" sz="2800"/>
              <a:t>Find appropriate statistics, which capture the dynamic structure of the model, such as the </a:t>
            </a:r>
          </a:p>
          <a:p>
            <a:pPr>
              <a:buFontTx/>
              <a:buNone/>
            </a:pPr>
            <a:r>
              <a:rPr lang="en-US" altLang="en-US" sz="2800"/>
              <a:t>   coefficients of the autocovariance function and of polynomial autoregressive models;</a:t>
            </a:r>
          </a:p>
          <a:p>
            <a:r>
              <a:rPr lang="en-US" altLang="en-US" sz="2800"/>
              <a:t>Estimate </a:t>
            </a:r>
            <a:r>
              <a:rPr lang="en-US" altLang="en-US" sz="2800" b="1"/>
              <a:t>µ</a:t>
            </a:r>
            <a:r>
              <a:rPr lang="en-US" altLang="en-US" sz="2000" b="1" i="1"/>
              <a:t>θ</a:t>
            </a:r>
            <a:r>
              <a:rPr lang="en-US" altLang="en-US" sz="2800" b="1"/>
              <a:t>, </a:t>
            </a:r>
            <a:r>
              <a:rPr lang="en-US" altLang="en-US" sz="2800" b="1" i="1"/>
              <a:t>Ʃ</a:t>
            </a:r>
            <a:r>
              <a:rPr lang="en-US" altLang="en-US" sz="2000" b="1" i="1"/>
              <a:t>θ</a:t>
            </a:r>
            <a:r>
              <a:rPr lang="en-US" altLang="en-US" sz="2800" b="1" i="1"/>
              <a:t> </a:t>
            </a:r>
            <a:r>
              <a:rPr lang="en-US" altLang="en-US" sz="2800"/>
              <a:t>, by simulating model for </a:t>
            </a:r>
            <a:r>
              <a:rPr lang="en-US" altLang="en-US" sz="2800" b="1"/>
              <a:t>θ;</a:t>
            </a:r>
          </a:p>
        </p:txBody>
      </p:sp>
    </p:spTree>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457200" y="457200"/>
            <a:ext cx="8229600" cy="5562600"/>
          </a:xfrm>
        </p:spPr>
        <p:txBody>
          <a:bodyPr/>
          <a:lstStyle/>
          <a:p>
            <a:r>
              <a:rPr lang="en-US" altLang="en-US"/>
              <a:t>Based on </a:t>
            </a:r>
            <a:r>
              <a:rPr lang="en-US" altLang="en-US" b="1"/>
              <a:t>s ~ N(µ</a:t>
            </a:r>
            <a:r>
              <a:rPr lang="en-US" altLang="en-US" sz="2000" b="1" i="1"/>
              <a:t>θ</a:t>
            </a:r>
            <a:r>
              <a:rPr lang="en-US" altLang="en-US" b="1"/>
              <a:t>,  </a:t>
            </a:r>
            <a:r>
              <a:rPr lang="en-US" altLang="en-US" b="1" i="1"/>
              <a:t>Ʃ</a:t>
            </a:r>
            <a:r>
              <a:rPr lang="en-US" altLang="en-US" sz="2400" b="1" i="1"/>
              <a:t>θ</a:t>
            </a:r>
            <a:r>
              <a:rPr lang="en-US" altLang="en-US" b="1"/>
              <a:t>)</a:t>
            </a:r>
            <a:r>
              <a:rPr lang="en-US" altLang="en-US"/>
              <a:t>, the synthetic likelihood of any given value of the vector </a:t>
            </a:r>
            <a:r>
              <a:rPr lang="en-US" altLang="en-US" b="1"/>
              <a:t>θ</a:t>
            </a:r>
            <a:r>
              <a:rPr lang="en-US" altLang="en-US"/>
              <a:t> can be evaluated:</a:t>
            </a:r>
          </a:p>
          <a:p>
            <a:endParaRPr lang="en-US" altLang="en-US"/>
          </a:p>
          <a:p>
            <a:endParaRPr lang="en-US" altLang="en-US"/>
          </a:p>
          <a:p>
            <a:endParaRPr lang="en-US" altLang="en-US"/>
          </a:p>
          <a:p>
            <a:endParaRPr lang="en-US" altLang="en-US"/>
          </a:p>
          <a:p>
            <a:endParaRPr lang="en-US" altLang="en-US"/>
          </a:p>
        </p:txBody>
      </p:sp>
      <p:pic>
        <p:nvPicPr>
          <p:cNvPr id="56324" name="Picture 4"/>
          <p:cNvPicPr>
            <a:picLocks noChangeAspect="1" noChangeArrowheads="1"/>
          </p:cNvPicPr>
          <p:nvPr/>
        </p:nvPicPr>
        <p:blipFill>
          <a:blip r:embed="rId2">
            <a:lum bright="-12000" contrast="36000"/>
            <a:extLst>
              <a:ext uri="{28A0092B-C50C-407E-A947-70E740481C1C}">
                <a14:useLocalDpi xmlns:a14="http://schemas.microsoft.com/office/drawing/2010/main" val="0"/>
              </a:ext>
            </a:extLst>
          </a:blip>
          <a:srcRect/>
          <a:stretch>
            <a:fillRect/>
          </a:stretch>
        </p:blipFill>
        <p:spPr bwMode="auto">
          <a:xfrm>
            <a:off x="1447800" y="2514600"/>
            <a:ext cx="43434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5"/>
          <p:cNvPicPr>
            <a:picLocks noChangeAspect="1" noChangeArrowheads="1"/>
          </p:cNvPicPr>
          <p:nvPr/>
        </p:nvPicPr>
        <p:blipFill>
          <a:blip r:embed="rId3">
            <a:lum bright="-12000" contrast="24000"/>
            <a:extLst>
              <a:ext uri="{28A0092B-C50C-407E-A947-70E740481C1C}">
                <a14:useLocalDpi xmlns:a14="http://schemas.microsoft.com/office/drawing/2010/main" val="0"/>
              </a:ext>
            </a:extLst>
          </a:blip>
          <a:srcRect/>
          <a:stretch>
            <a:fillRect/>
          </a:stretch>
        </p:blipFill>
        <p:spPr bwMode="auto">
          <a:xfrm>
            <a:off x="1447800" y="3429000"/>
            <a:ext cx="1295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6"/>
          <p:cNvPicPr>
            <a:picLocks noChangeAspect="1" noChangeArrowheads="1"/>
          </p:cNvPicPr>
          <p:nvPr/>
        </p:nvPicPr>
        <p:blipFill>
          <a:blip r:embed="rId4">
            <a:lum bright="-6000" contrast="24000"/>
            <a:extLst>
              <a:ext uri="{28A0092B-C50C-407E-A947-70E740481C1C}">
                <a14:useLocalDpi xmlns:a14="http://schemas.microsoft.com/office/drawing/2010/main" val="0"/>
              </a:ext>
            </a:extLst>
          </a:blip>
          <a:srcRect/>
          <a:stretch>
            <a:fillRect/>
          </a:stretch>
        </p:blipFill>
        <p:spPr bwMode="auto">
          <a:xfrm>
            <a:off x="2743200" y="3429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3" name="Picture 13"/>
          <p:cNvPicPr>
            <a:picLocks noChangeAspect="1" noChangeArrowheads="1"/>
          </p:cNvPicPr>
          <p:nvPr/>
        </p:nvPicPr>
        <p:blipFill>
          <a:blip r:embed="rId5">
            <a:lum bright="-12000" contrast="24000"/>
            <a:extLst>
              <a:ext uri="{28A0092B-C50C-407E-A947-70E740481C1C}">
                <a14:useLocalDpi xmlns:a14="http://schemas.microsoft.com/office/drawing/2010/main" val="0"/>
              </a:ext>
            </a:extLst>
          </a:blip>
          <a:srcRect/>
          <a:stretch>
            <a:fillRect/>
          </a:stretch>
        </p:blipFill>
        <p:spPr bwMode="auto">
          <a:xfrm>
            <a:off x="914400" y="4343400"/>
            <a:ext cx="4232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4"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2514600"/>
            <a:ext cx="281940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352" name="Group 32"/>
          <p:cNvGrpSpPr>
            <a:grpSpLocks/>
          </p:cNvGrpSpPr>
          <p:nvPr/>
        </p:nvGrpSpPr>
        <p:grpSpPr bwMode="auto">
          <a:xfrm>
            <a:off x="1447800" y="3429000"/>
            <a:ext cx="2209800" cy="476250"/>
            <a:chOff x="912" y="2304"/>
            <a:chExt cx="19088" cy="17696"/>
          </a:xfrm>
        </p:grpSpPr>
        <p:pic>
          <p:nvPicPr>
            <p:cNvPr id="56350" name="Picture 30"/>
            <p:cNvPicPr>
              <a:picLocks noChangeAspect="1" noChangeArrowheads="1"/>
            </p:cNvPicPr>
            <p:nvPr/>
          </p:nvPicPr>
          <p:blipFill>
            <a:blip r:embed="rId3">
              <a:lum bright="-12000" contrast="24000"/>
              <a:extLst>
                <a:ext uri="{28A0092B-C50C-407E-A947-70E740481C1C}">
                  <a14:useLocalDpi xmlns:a14="http://schemas.microsoft.com/office/drawing/2010/main" val="0"/>
                </a:ext>
              </a:extLst>
            </a:blip>
            <a:srcRect/>
            <a:stretch>
              <a:fillRect/>
            </a:stretch>
          </p:blipFill>
          <p:spPr bwMode="auto">
            <a:xfrm>
              <a:off x="912" y="2160"/>
              <a:ext cx="81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51" name="Picture 31"/>
            <p:cNvPicPr>
              <a:picLocks noChangeAspect="1" noChangeArrowheads="1"/>
            </p:cNvPicPr>
            <p:nvPr/>
          </p:nvPicPr>
          <p:blipFill>
            <a:blip r:embed="rId4">
              <a:lum bright="-6000" contrast="24000"/>
              <a:extLst>
                <a:ext uri="{28A0092B-C50C-407E-A947-70E740481C1C}">
                  <a14:useLocalDpi xmlns:a14="http://schemas.microsoft.com/office/drawing/2010/main" val="0"/>
                </a:ext>
              </a:extLst>
            </a:blip>
            <a:srcRect/>
            <a:stretch>
              <a:fillRect/>
            </a:stretch>
          </p:blipFill>
          <p:spPr bwMode="auto">
            <a:xfrm>
              <a:off x="1728" y="2160"/>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a:xfrm>
            <a:off x="685800" y="5257800"/>
            <a:ext cx="8229600" cy="1155700"/>
          </a:xfrm>
        </p:spPr>
        <p:txBody>
          <a:bodyPr/>
          <a:lstStyle/>
          <a:p>
            <a:r>
              <a:rPr lang="en-US" altLang="en-US" sz="2400"/>
              <a:t>This likelihood can be explored using a </a:t>
            </a:r>
            <a:r>
              <a:rPr lang="en-US" altLang="en-US" sz="2400" b="1"/>
              <a:t>Markov chain Monte Carlo</a:t>
            </a:r>
            <a:r>
              <a:rPr lang="en-US" altLang="en-US" sz="2400"/>
              <a:t> sampler, but one further post-processing step returns pure likelihood-based inference.</a:t>
            </a:r>
          </a:p>
        </p:txBody>
      </p:sp>
      <p:sp>
        <p:nvSpPr>
          <p:cNvPr id="15365" name="Rectangle 5"/>
          <p:cNvSpPr>
            <a:spLocks noGrp="1" noChangeArrowheads="1"/>
          </p:cNvSpPr>
          <p:nvPr>
            <p:ph type="body" sz="half" idx="1"/>
          </p:nvPr>
        </p:nvSpPr>
        <p:spPr>
          <a:xfrm>
            <a:off x="381000" y="609600"/>
            <a:ext cx="4038600" cy="4114800"/>
          </a:xfrm>
        </p:spPr>
        <p:txBody>
          <a:bodyPr/>
          <a:lstStyle/>
          <a:p>
            <a:pPr>
              <a:lnSpc>
                <a:spcPct val="80000"/>
              </a:lnSpc>
              <a:buFontTx/>
              <a:buNone/>
            </a:pPr>
            <a:r>
              <a:rPr lang="en-US" altLang="en-US" sz="2400" b="1"/>
              <a:t>    Problem</a:t>
            </a:r>
            <a:r>
              <a:rPr lang="en-US" altLang="en-US" sz="2400"/>
              <a:t>: </a:t>
            </a:r>
          </a:p>
          <a:p>
            <a:pPr>
              <a:lnSpc>
                <a:spcPct val="80000"/>
              </a:lnSpc>
              <a:buFontTx/>
              <a:buNone/>
            </a:pPr>
            <a:r>
              <a:rPr lang="en-US" altLang="en-US" sz="2400"/>
              <a:t>    “Inability to make well-founded statistical inferences about biological dynamic models in the chaotic and near-chaotic regimes, …leaves dynamic theory without the methods of quantitative validation that are essential tools in the rest of biological sciences!” (Wood, 2010)</a:t>
            </a:r>
          </a:p>
        </p:txBody>
      </p:sp>
      <p:sp>
        <p:nvSpPr>
          <p:cNvPr id="15366" name="Rectangle 6"/>
          <p:cNvSpPr>
            <a:spLocks noGrp="1" noChangeArrowheads="1"/>
          </p:cNvSpPr>
          <p:nvPr>
            <p:ph type="body" sz="half" idx="2"/>
          </p:nvPr>
        </p:nvSpPr>
        <p:spPr>
          <a:xfrm>
            <a:off x="4495800" y="381000"/>
            <a:ext cx="4343400" cy="4114800"/>
          </a:xfrm>
        </p:spPr>
        <p:txBody>
          <a:bodyPr/>
          <a:lstStyle/>
          <a:p>
            <a:pPr>
              <a:lnSpc>
                <a:spcPct val="90000"/>
              </a:lnSpc>
              <a:buFontTx/>
              <a:buNone/>
            </a:pPr>
            <a:r>
              <a:rPr lang="en-US" altLang="en-US" sz="2400" b="1"/>
              <a:t>    Solution:</a:t>
            </a:r>
            <a:endParaRPr lang="en-US" altLang="en-US" sz="2400"/>
          </a:p>
          <a:p>
            <a:pPr>
              <a:lnSpc>
                <a:spcPct val="90000"/>
              </a:lnSpc>
            </a:pPr>
            <a:r>
              <a:rPr lang="en-US" altLang="en-US" sz="2400"/>
              <a:t>Simulate the observed data on a system from the dynamic model;</a:t>
            </a:r>
          </a:p>
          <a:p>
            <a:pPr>
              <a:lnSpc>
                <a:spcPct val="90000"/>
              </a:lnSpc>
            </a:pPr>
            <a:r>
              <a:rPr lang="en-US" altLang="en-US" sz="2400"/>
              <a:t>Summarize the raw data series to phase-insensitive summary statistics;</a:t>
            </a:r>
          </a:p>
          <a:p>
            <a:pPr>
              <a:lnSpc>
                <a:spcPct val="90000"/>
              </a:lnSpc>
            </a:pPr>
            <a:r>
              <a:rPr lang="en-US" altLang="en-US" sz="2400"/>
              <a:t>Obtain the mean and the covariance matrix of the statistics;</a:t>
            </a:r>
          </a:p>
          <a:p>
            <a:pPr>
              <a:lnSpc>
                <a:spcPct val="90000"/>
              </a:lnSpc>
            </a:pPr>
            <a:r>
              <a:rPr lang="en-US" altLang="en-US" sz="2400"/>
              <a:t>Create a ‘</a:t>
            </a:r>
            <a:r>
              <a:rPr lang="en-US" altLang="en-US" sz="2400" b="1"/>
              <a:t>synthetic likelihood</a:t>
            </a:r>
            <a:r>
              <a:rPr lang="en-US" altLang="en-US" sz="2400"/>
              <a:t>’ (</a:t>
            </a:r>
            <a:r>
              <a:rPr lang="en-US" altLang="en-US" sz="2400" i="1"/>
              <a:t>ls</a:t>
            </a:r>
            <a:r>
              <a:rPr lang="en-US" altLang="en-US" sz="2400"/>
              <a:t>) that assesses model fit.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8" name="Rectangle 6"/>
          <p:cNvSpPr>
            <a:spLocks noChangeArrowheads="1"/>
          </p:cNvSpPr>
          <p:nvPr/>
        </p:nvSpPr>
        <p:spPr bwMode="auto">
          <a:xfrm>
            <a:off x="609600" y="762000"/>
            <a:ext cx="7772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400" b="1">
                <a:effectLst>
                  <a:outerShdw blurRad="38100" dist="38100" dir="2700000" algn="tl">
                    <a:srgbClr val="000000"/>
                  </a:outerShdw>
                </a:effectLst>
              </a:rPr>
              <a:t>For the Ricker model, Wood (2010) uses the following summary statistics</a:t>
            </a:r>
          </a:p>
          <a:p>
            <a:r>
              <a:rPr lang="en-US" altLang="en-US" sz="2400">
                <a:effectLst>
                  <a:outerShdw blurRad="38100" dist="38100" dir="2700000" algn="tl">
                    <a:srgbClr val="000000"/>
                  </a:outerShdw>
                </a:effectLst>
              </a:rPr>
              <a:t>-autocovariances to lag 5</a:t>
            </a:r>
          </a:p>
          <a:p>
            <a:r>
              <a:rPr lang="en-US" altLang="en-US" sz="2400">
                <a:effectLst>
                  <a:outerShdw blurRad="38100" dist="38100" dir="2700000" algn="tl">
                    <a:srgbClr val="000000"/>
                  </a:outerShdw>
                </a:effectLst>
              </a:rPr>
              <a:t>-the coefficients of the cubic regression of the ordered </a:t>
            </a:r>
          </a:p>
          <a:p>
            <a:r>
              <a:rPr lang="en-US" altLang="en-US" sz="2400">
                <a:effectLst>
                  <a:outerShdw blurRad="38100" dist="38100" dir="2700000" algn="tl">
                    <a:srgbClr val="000000"/>
                  </a:outerShdw>
                </a:effectLst>
              </a:rPr>
              <a:t> differences y</a:t>
            </a:r>
            <a:r>
              <a:rPr lang="en-US" altLang="en-US" sz="1600">
                <a:effectLst>
                  <a:outerShdw blurRad="38100" dist="38100" dir="2700000" algn="tl">
                    <a:srgbClr val="000000"/>
                  </a:outerShdw>
                </a:effectLst>
              </a:rPr>
              <a:t>t</a:t>
            </a:r>
            <a:r>
              <a:rPr lang="en-US" altLang="en-US" sz="2400">
                <a:effectLst>
                  <a:outerShdw blurRad="38100" dist="38100" dir="2700000" algn="tl">
                    <a:srgbClr val="000000"/>
                  </a:outerShdw>
                </a:effectLst>
              </a:rPr>
              <a:t> –y</a:t>
            </a:r>
            <a:r>
              <a:rPr lang="en-US" altLang="en-US" sz="1600">
                <a:effectLst>
                  <a:outerShdw blurRad="38100" dist="38100" dir="2700000" algn="tl">
                    <a:srgbClr val="000000"/>
                  </a:outerShdw>
                </a:effectLst>
              </a:rPr>
              <a:t>t-1</a:t>
            </a:r>
            <a:r>
              <a:rPr lang="en-US" altLang="en-US" sz="2400">
                <a:effectLst>
                  <a:outerShdw blurRad="38100" dist="38100" dir="2700000" algn="tl">
                    <a:srgbClr val="000000"/>
                  </a:outerShdw>
                </a:effectLst>
              </a:rPr>
              <a:t> on their observed values</a:t>
            </a:r>
          </a:p>
          <a:p>
            <a:r>
              <a:rPr lang="en-US" altLang="en-US" sz="2400">
                <a:effectLst>
                  <a:outerShdw blurRad="38100" dist="38100" dir="2700000" algn="tl">
                    <a:srgbClr val="000000"/>
                  </a:outerShdw>
                </a:effectLst>
              </a:rPr>
              <a:t>-β</a:t>
            </a:r>
            <a:r>
              <a:rPr lang="en-US" altLang="en-US" sz="1600">
                <a:effectLst>
                  <a:outerShdw blurRad="38100" dist="38100" dir="2700000" algn="tl">
                    <a:srgbClr val="000000"/>
                  </a:outerShdw>
                </a:effectLst>
              </a:rPr>
              <a:t>1</a:t>
            </a:r>
            <a:r>
              <a:rPr lang="en-US" altLang="en-US" sz="2400">
                <a:effectLst>
                  <a:outerShdw blurRad="38100" dist="38100" dir="2700000" algn="tl">
                    <a:srgbClr val="000000"/>
                  </a:outerShdw>
                </a:effectLst>
              </a:rPr>
              <a:t> and β</a:t>
            </a:r>
            <a:r>
              <a:rPr lang="en-US" altLang="en-US" sz="1600">
                <a:effectLst>
                  <a:outerShdw blurRad="38100" dist="38100" dir="2700000" algn="tl">
                    <a:srgbClr val="000000"/>
                  </a:outerShdw>
                </a:effectLst>
              </a:rPr>
              <a:t>2</a:t>
            </a:r>
            <a:r>
              <a:rPr lang="en-US" altLang="en-US" sz="2400">
                <a:effectLst>
                  <a:outerShdw blurRad="38100" dist="38100" dir="2700000" algn="tl">
                    <a:srgbClr val="000000"/>
                  </a:outerShdw>
                </a:effectLst>
              </a:rPr>
              <a:t> from the autoregression </a:t>
            </a:r>
          </a:p>
          <a:p>
            <a:r>
              <a:rPr lang="en-US" altLang="en-US" sz="2400">
                <a:effectLst>
                  <a:outerShdw blurRad="38100" dist="38100" dir="2700000" algn="tl">
                    <a:srgbClr val="000000"/>
                  </a:outerShdw>
                </a:effectLst>
              </a:rPr>
              <a:t> y</a:t>
            </a:r>
            <a:r>
              <a:rPr lang="en-US" altLang="en-US">
                <a:effectLst>
                  <a:outerShdw blurRad="38100" dist="38100" dir="2700000" algn="tl">
                    <a:srgbClr val="000000"/>
                  </a:outerShdw>
                </a:effectLst>
              </a:rPr>
              <a:t>t+1</a:t>
            </a:r>
            <a:r>
              <a:rPr lang="en-US" altLang="en-US" sz="2400">
                <a:effectLst>
                  <a:outerShdw blurRad="38100" dist="38100" dir="2700000" algn="tl">
                    <a:srgbClr val="000000"/>
                  </a:outerShdw>
                </a:effectLst>
              </a:rPr>
              <a:t>^(0.3)=β</a:t>
            </a:r>
            <a:r>
              <a:rPr lang="en-US" altLang="en-US" sz="1400">
                <a:effectLst>
                  <a:outerShdw blurRad="38100" dist="38100" dir="2700000" algn="tl">
                    <a:srgbClr val="000000"/>
                  </a:outerShdw>
                </a:effectLst>
              </a:rPr>
              <a:t>1</a:t>
            </a:r>
            <a:r>
              <a:rPr lang="en-US" altLang="en-US" sz="2400">
                <a:effectLst>
                  <a:outerShdw blurRad="38100" dist="38100" dir="2700000" algn="tl">
                    <a:srgbClr val="000000"/>
                  </a:outerShdw>
                </a:effectLst>
              </a:rPr>
              <a:t>y</a:t>
            </a:r>
            <a:r>
              <a:rPr lang="en-US" altLang="en-US" sz="1600">
                <a:effectLst>
                  <a:outerShdw blurRad="38100" dist="38100" dir="2700000" algn="tl">
                    <a:srgbClr val="000000"/>
                  </a:outerShdw>
                </a:effectLst>
              </a:rPr>
              <a:t>t</a:t>
            </a:r>
            <a:r>
              <a:rPr lang="en-US" altLang="en-US" sz="2400">
                <a:effectLst>
                  <a:outerShdw blurRad="38100" dist="38100" dir="2700000" algn="tl">
                    <a:srgbClr val="000000"/>
                  </a:outerShdw>
                </a:effectLst>
              </a:rPr>
              <a:t>^(0.3)+ β</a:t>
            </a:r>
            <a:r>
              <a:rPr lang="en-US" altLang="en-US" sz="1600">
                <a:effectLst>
                  <a:outerShdw blurRad="38100" dist="38100" dir="2700000" algn="tl">
                    <a:srgbClr val="000000"/>
                  </a:outerShdw>
                </a:effectLst>
              </a:rPr>
              <a:t>2</a:t>
            </a:r>
            <a:r>
              <a:rPr lang="en-US" altLang="en-US" sz="2400">
                <a:effectLst>
                  <a:outerShdw blurRad="38100" dist="38100" dir="2700000" algn="tl">
                    <a:srgbClr val="000000"/>
                  </a:outerShdw>
                </a:effectLst>
              </a:rPr>
              <a:t>y</a:t>
            </a:r>
            <a:r>
              <a:rPr lang="en-US" altLang="en-US" sz="1600">
                <a:effectLst>
                  <a:outerShdw blurRad="38100" dist="38100" dir="2700000" algn="tl">
                    <a:srgbClr val="000000"/>
                  </a:outerShdw>
                </a:effectLst>
              </a:rPr>
              <a:t>t</a:t>
            </a:r>
            <a:r>
              <a:rPr lang="en-US" altLang="en-US" sz="2400">
                <a:effectLst>
                  <a:outerShdw blurRad="38100" dist="38100" dir="2700000" algn="tl">
                    <a:srgbClr val="000000"/>
                  </a:outerShdw>
                </a:effectLst>
              </a:rPr>
              <a:t>^(0.6) +ε</a:t>
            </a:r>
            <a:r>
              <a:rPr lang="en-US" altLang="en-US" sz="1600">
                <a:effectLst>
                  <a:outerShdw blurRad="38100" dist="38100" dir="2700000" algn="tl">
                    <a:srgbClr val="000000"/>
                  </a:outerShdw>
                </a:effectLst>
              </a:rPr>
              <a:t>t</a:t>
            </a:r>
          </a:p>
          <a:p>
            <a:r>
              <a:rPr lang="en-US" altLang="en-US" sz="2400">
                <a:effectLst>
                  <a:outerShdw blurRad="38100" dist="38100" dir="2700000" algn="tl">
                    <a:srgbClr val="000000"/>
                  </a:outerShdw>
                </a:effectLst>
              </a:rPr>
              <a:t>-the mean population-dynamic</a:t>
            </a:r>
          </a:p>
          <a:p>
            <a:r>
              <a:rPr lang="en-US" altLang="en-US" sz="2400">
                <a:effectLst>
                  <a:outerShdw blurRad="38100" dist="38100" dir="2700000" algn="tl">
                    <a:srgbClr val="000000"/>
                  </a:outerShdw>
                </a:effectLst>
              </a:rPr>
              <a:t>-number of zeros observed</a:t>
            </a:r>
          </a:p>
        </p:txBody>
      </p:sp>
    </p:spTree>
  </p:cSld>
  <p:clrMapOvr>
    <a:masterClrMapping/>
  </p:clrMapOvr>
  <p:transition xmlns:p14="http://schemas.microsoft.com/office/powerpoint/2010/mai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457200" y="533400"/>
            <a:ext cx="8229600" cy="5486400"/>
          </a:xfrm>
        </p:spPr>
        <p:txBody>
          <a:bodyPr/>
          <a:lstStyle/>
          <a:p>
            <a:pPr>
              <a:buFontTx/>
              <a:buNone/>
            </a:pPr>
            <a:r>
              <a:rPr lang="en-US" altLang="en-US" sz="2400" b="1"/>
              <a:t>For the blowfly model, Wood (2010) uses</a:t>
            </a:r>
          </a:p>
          <a:p>
            <a:pPr>
              <a:buFontTx/>
              <a:buNone/>
            </a:pPr>
            <a:r>
              <a:rPr lang="en-US" altLang="en-US" sz="2400"/>
              <a:t>-the autocovariances to lag 11</a:t>
            </a:r>
          </a:p>
          <a:p>
            <a:pPr>
              <a:buFontTx/>
              <a:buNone/>
            </a:pPr>
            <a:r>
              <a:rPr lang="en-US" altLang="en-US" sz="2400"/>
              <a:t>-the coefficients of the cubic regression of the ordered </a:t>
            </a:r>
          </a:p>
          <a:p>
            <a:pPr>
              <a:buFontTx/>
              <a:buNone/>
            </a:pPr>
            <a:r>
              <a:rPr lang="en-US" altLang="en-US" sz="2400"/>
              <a:t>differences y</a:t>
            </a:r>
            <a:r>
              <a:rPr lang="en-US" altLang="en-US" sz="2400" baseline="-25000"/>
              <a:t>t</a:t>
            </a:r>
            <a:r>
              <a:rPr lang="en-US" altLang="en-US" sz="2400"/>
              <a:t> –y</a:t>
            </a:r>
            <a:r>
              <a:rPr lang="en-US" altLang="en-US" sz="2400" baseline="-25000"/>
              <a:t>t-1</a:t>
            </a:r>
            <a:r>
              <a:rPr lang="en-US" altLang="en-US" sz="2400"/>
              <a:t> on their observed values</a:t>
            </a:r>
          </a:p>
          <a:p>
            <a:pPr>
              <a:buFontTx/>
              <a:buNone/>
            </a:pPr>
            <a:r>
              <a:rPr lang="en-US" altLang="en-US" sz="2400"/>
              <a:t>-mean(Nt) – median(Nt)</a:t>
            </a:r>
          </a:p>
          <a:p>
            <a:pPr>
              <a:buFontTx/>
              <a:buNone/>
            </a:pPr>
            <a:r>
              <a:rPr lang="en-US" altLang="en-US" sz="2400"/>
              <a:t>-number of turning points observed</a:t>
            </a:r>
          </a:p>
          <a:p>
            <a:pPr>
              <a:buFontTx/>
              <a:buNone/>
            </a:pPr>
            <a:r>
              <a:rPr lang="en-US" altLang="en-US" sz="2400"/>
              <a:t>-coefficients of the autoregression</a:t>
            </a:r>
          </a:p>
        </p:txBody>
      </p:sp>
      <p:pic>
        <p:nvPicPr>
          <p:cNvPr id="655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343400"/>
            <a:ext cx="764063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457200" y="609600"/>
            <a:ext cx="8229600" cy="5410200"/>
          </a:xfrm>
        </p:spPr>
        <p:txBody>
          <a:bodyPr/>
          <a:lstStyle/>
          <a:p>
            <a:pPr>
              <a:buFontTx/>
              <a:buNone/>
            </a:pPr>
            <a:r>
              <a:rPr lang="en-US" altLang="en-US" sz="2400"/>
              <a:t>   The model for the adult blowfly populations from Nicholson's experiments was proposed:</a:t>
            </a:r>
          </a:p>
        </p:txBody>
      </p:sp>
      <p:pic>
        <p:nvPicPr>
          <p:cNvPr id="665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45720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6566" name="Rectangle 6"/>
          <p:cNvSpPr>
            <a:spLocks noChangeArrowheads="1"/>
          </p:cNvSpPr>
          <p:nvPr/>
        </p:nvSpPr>
        <p:spPr bwMode="auto">
          <a:xfrm>
            <a:off x="838200" y="2514600"/>
            <a:ext cx="65532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400">
                <a:effectLst>
                  <a:outerShdw blurRad="38100" dist="38100" dir="2700000" algn="tl">
                    <a:srgbClr val="000000"/>
                  </a:outerShdw>
                </a:effectLst>
              </a:rPr>
              <a:t>Depending on the parameter values, this model has dynamics ranging from stable equilibrium to chaos. Using synthetic likelihood methods, Wood (2010) was able to conclude that </a:t>
            </a:r>
            <a:r>
              <a:rPr lang="en-US" altLang="en-US" sz="2400">
                <a:solidFill>
                  <a:schemeClr val="tx2"/>
                </a:solidFill>
                <a:effectLst>
                  <a:outerShdw blurRad="38100" dist="38100" dir="2700000" algn="tl">
                    <a:srgbClr val="000000"/>
                  </a:outerShdw>
                </a:effectLst>
              </a:rPr>
              <a:t>the fluctuations are intrinsic to the blowfly population biology rather than a function of “stochastic forcing or excitation of the system”.</a:t>
            </a:r>
          </a:p>
        </p:txBody>
      </p:sp>
    </p:spTree>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8" name="Picture 4"/>
          <p:cNvPicPr>
            <a:picLocks noGrp="1" noChangeAspect="1" noChangeArrowheads="1"/>
          </p:cNvPicPr>
          <p:nvPr>
            <p:ph type="body" idx="1"/>
          </p:nvPr>
        </p:nvPicPr>
        <p:blipFill>
          <a:blip r:embed="rId2">
            <a:lum bright="-12000" contrast="24000"/>
            <a:extLst>
              <a:ext uri="{28A0092B-C50C-407E-A947-70E740481C1C}">
                <a14:useLocalDpi xmlns:a14="http://schemas.microsoft.com/office/drawing/2010/main" val="0"/>
              </a:ext>
            </a:extLst>
          </a:blip>
          <a:srcRect/>
          <a:stretch>
            <a:fillRect/>
          </a:stretch>
        </p:blipFill>
        <p:spPr>
          <a:xfrm>
            <a:off x="1066800" y="533400"/>
            <a:ext cx="7467600" cy="3382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57349" name="Text Box 5"/>
          <p:cNvSpPr txBox="1">
            <a:spLocks noChangeArrowheads="1"/>
          </p:cNvSpPr>
          <p:nvPr/>
        </p:nvSpPr>
        <p:spPr bwMode="auto">
          <a:xfrm>
            <a:off x="990600" y="4191000"/>
            <a:ext cx="8001000"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1600" b="1">
                <a:effectLst>
                  <a:outerShdw blurRad="38100" dist="38100" dir="2700000" algn="tl">
                    <a:srgbClr val="000000"/>
                  </a:outerShdw>
                </a:effectLst>
              </a:rPr>
              <a:t>Blow flies data and model runs</a:t>
            </a:r>
          </a:p>
          <a:p>
            <a:r>
              <a:rPr lang="en-US" altLang="en-US" sz="1400" b="1">
                <a:effectLst>
                  <a:outerShdw blurRad="38100" dist="38100" dir="2700000" algn="tl">
                    <a:srgbClr val="000000"/>
                  </a:outerShdw>
                </a:effectLst>
              </a:rPr>
              <a:t>a</a:t>
            </a:r>
            <a:r>
              <a:rPr lang="en-US" altLang="en-US" sz="1400">
                <a:effectLst>
                  <a:outerShdw blurRad="38100" dist="38100" dir="2700000" algn="tl">
                    <a:srgbClr val="000000"/>
                  </a:outerShdw>
                </a:effectLst>
              </a:rPr>
              <a:t>, </a:t>
            </a:r>
            <a:r>
              <a:rPr lang="en-US" altLang="en-US" sz="1400" b="1">
                <a:effectLst>
                  <a:outerShdw blurRad="38100" dist="38100" dir="2700000" algn="tl">
                    <a:srgbClr val="000000"/>
                  </a:outerShdw>
                </a:effectLst>
              </a:rPr>
              <a:t>b</a:t>
            </a:r>
            <a:r>
              <a:rPr lang="en-US" altLang="en-US" sz="1400">
                <a:effectLst>
                  <a:outerShdw blurRad="38100" dist="38100" dir="2700000" algn="tl">
                    <a:srgbClr val="000000"/>
                  </a:outerShdw>
                </a:effectLst>
              </a:rPr>
              <a:t>, Two laboratory adult populations of blowfly maintained under adult food limitation. </a:t>
            </a:r>
            <a:r>
              <a:rPr lang="en-US" altLang="en-US" sz="1400" b="1">
                <a:effectLst>
                  <a:outerShdw blurRad="38100" dist="38100" dir="2700000" algn="tl">
                    <a:srgbClr val="000000"/>
                  </a:outerShdw>
                </a:effectLst>
              </a:rPr>
              <a:t>c</a:t>
            </a:r>
            <a:r>
              <a:rPr lang="en-US" altLang="en-US" sz="1400">
                <a:effectLst>
                  <a:outerShdw blurRad="38100" dist="38100" dir="2700000" algn="tl">
                    <a:srgbClr val="000000"/>
                  </a:outerShdw>
                </a:effectLst>
              </a:rPr>
              <a:t>, </a:t>
            </a:r>
            <a:r>
              <a:rPr lang="en-US" altLang="en-US" sz="1400" b="1">
                <a:effectLst>
                  <a:outerShdw blurRad="38100" dist="38100" dir="2700000" algn="tl">
                    <a:srgbClr val="000000"/>
                  </a:outerShdw>
                </a:effectLst>
              </a:rPr>
              <a:t>d</a:t>
            </a:r>
            <a:r>
              <a:rPr lang="en-US" altLang="en-US" sz="1400">
                <a:effectLst>
                  <a:outerShdw blurRad="38100" dist="38100" dir="2700000" algn="tl">
                    <a:srgbClr val="000000"/>
                  </a:outerShdw>
                </a:effectLst>
              </a:rPr>
              <a:t>, as in a and b but maintained under moderate and more severe juvenile food limitation. </a:t>
            </a:r>
            <a:r>
              <a:rPr lang="en-US" altLang="en-US" sz="1400" b="1">
                <a:effectLst>
                  <a:outerShdw blurRad="38100" dist="38100" dir="2700000" algn="tl">
                    <a:srgbClr val="000000"/>
                  </a:outerShdw>
                </a:effectLst>
              </a:rPr>
              <a:t>e–h</a:t>
            </a:r>
            <a:r>
              <a:rPr lang="en-US" altLang="en-US" sz="1400">
                <a:effectLst>
                  <a:outerShdw blurRad="38100" dist="38100" dir="2700000" algn="tl">
                    <a:srgbClr val="000000"/>
                  </a:outerShdw>
                </a:effectLst>
              </a:rPr>
              <a:t>, Two replicates (one solid, one dashed) from the full model (Nt+1=Rt + St) equation fitted separately to the data shown in each of panels a–d, immediately above. </a:t>
            </a:r>
            <a:r>
              <a:rPr lang="en-US" altLang="en-US" sz="1400" b="1">
                <a:effectLst>
                  <a:outerShdw blurRad="38100" dist="38100" dir="2700000" algn="tl">
                    <a:srgbClr val="000000"/>
                  </a:outerShdw>
                </a:effectLst>
              </a:rPr>
              <a:t>i–l</a:t>
            </a:r>
            <a:r>
              <a:rPr lang="en-US" altLang="en-US" sz="1400">
                <a:effectLst>
                  <a:outerShdw blurRad="38100" dist="38100" dir="2700000" algn="tl">
                    <a:srgbClr val="000000"/>
                  </a:outerShdw>
                </a:effectLst>
              </a:rPr>
              <a:t>, As in e–h for the model with demographic stochasticity only. The observations are made every second day. The simulation phase is arbitrary. Notice the qualitatively good match of the dynamics (e–h) of the full model (main equation) to the data, relative to the insufficiently variable dynamics of the model with demographic stochasticity only (i–l). </a:t>
            </a:r>
          </a:p>
        </p:txBody>
      </p:sp>
    </p:spTree>
  </p:cSld>
  <p:clrMapOvr>
    <a:masterClrMapping/>
  </p:clrMapOvr>
  <p:transition xmlns:p14="http://schemas.microsoft.com/office/powerpoint/2010/mai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304800"/>
            <a:ext cx="8229600" cy="1384300"/>
          </a:xfrm>
        </p:spPr>
        <p:txBody>
          <a:bodyPr/>
          <a:lstStyle/>
          <a:p>
            <a:r>
              <a:rPr lang="en-US" altLang="en-US" b="1"/>
              <a:t>  Model stability</a:t>
            </a:r>
            <a:r>
              <a:rPr lang="en-US" altLang="en-US"/>
              <a:t> </a:t>
            </a:r>
          </a:p>
        </p:txBody>
      </p:sp>
      <p:sp>
        <p:nvSpPr>
          <p:cNvPr id="58371" name="Rectangle 3"/>
          <p:cNvSpPr>
            <a:spLocks noGrp="1" noChangeArrowheads="1"/>
          </p:cNvSpPr>
          <p:nvPr>
            <p:ph type="body" idx="1"/>
          </p:nvPr>
        </p:nvSpPr>
        <p:spPr>
          <a:xfrm>
            <a:off x="457200" y="1524000"/>
            <a:ext cx="4343400" cy="4724400"/>
          </a:xfrm>
        </p:spPr>
        <p:txBody>
          <a:bodyPr/>
          <a:lstStyle/>
          <a:p>
            <a:pPr>
              <a:lnSpc>
                <a:spcPct val="80000"/>
              </a:lnSpc>
              <a:buFontTx/>
              <a:buNone/>
            </a:pPr>
            <a:r>
              <a:rPr lang="en-US" altLang="en-US" sz="900"/>
              <a:t>        </a:t>
            </a:r>
            <a:r>
              <a:rPr lang="en-US" altLang="en-US" sz="1800"/>
              <a:t>The colored points are samples from the stability-controlling parameter combinations </a:t>
            </a:r>
            <a:r>
              <a:rPr lang="en-US" altLang="en-US" sz="1800" i="1"/>
              <a:t>δτ</a:t>
            </a:r>
            <a:r>
              <a:rPr lang="en-US" altLang="en-US" sz="1800"/>
              <a:t> and </a:t>
            </a:r>
            <a:r>
              <a:rPr lang="en-US" altLang="en-US" sz="1800" i="1"/>
              <a:t>Pτ</a:t>
            </a:r>
            <a:r>
              <a:rPr lang="en-US" altLang="en-US" sz="1800"/>
              <a:t>, plotted (with matching color coding) for each experimental run shown in above. The open and filled circles show stability properties for alternative chain starting conditions: they give indistinguishable results, although the conditions marked by the filled circle lie in the plausible range for external noise-driven dynamics. The dynamics comprise limit cycles perturbed by noise but not driven by noise. The fluctuations are driven by the intrinsic population-dynamic processes, not by random variation exciting a resonance in otherwise stable dynamics. </a:t>
            </a:r>
          </a:p>
        </p:txBody>
      </p:sp>
      <p:pic>
        <p:nvPicPr>
          <p:cNvPr id="58372" name="Picture 4"/>
          <p:cNvPicPr>
            <a:picLocks noChangeAspect="1" noChangeArrowheads="1"/>
          </p:cNvPicPr>
          <p:nvPr/>
        </p:nvPicPr>
        <p:blipFill>
          <a:blip r:embed="rId2">
            <a:lum bright="-6000" contrast="30000"/>
            <a:extLst>
              <a:ext uri="{28A0092B-C50C-407E-A947-70E740481C1C}">
                <a14:useLocalDpi xmlns:a14="http://schemas.microsoft.com/office/drawing/2010/main" val="0"/>
              </a:ext>
            </a:extLst>
          </a:blip>
          <a:srcRect/>
          <a:stretch>
            <a:fillRect/>
          </a:stretch>
        </p:blipFill>
        <p:spPr bwMode="auto">
          <a:xfrm>
            <a:off x="5181600" y="2209800"/>
            <a:ext cx="3124200" cy="302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ctr"/>
            <a:r>
              <a:rPr lang="en-US" altLang="en-US" b="1"/>
              <a:t>Conclusion</a:t>
            </a:r>
          </a:p>
        </p:txBody>
      </p:sp>
      <p:sp>
        <p:nvSpPr>
          <p:cNvPr id="59395" name="Rectangle 3"/>
          <p:cNvSpPr>
            <a:spLocks noGrp="1" noChangeArrowheads="1"/>
          </p:cNvSpPr>
          <p:nvPr>
            <p:ph type="body" idx="1"/>
          </p:nvPr>
        </p:nvSpPr>
        <p:spPr/>
        <p:txBody>
          <a:bodyPr/>
          <a:lstStyle/>
          <a:p>
            <a:pPr>
              <a:lnSpc>
                <a:spcPct val="90000"/>
              </a:lnSpc>
              <a:buFontTx/>
              <a:buNone/>
            </a:pPr>
            <a:r>
              <a:rPr lang="en-US" altLang="en-US" sz="2400"/>
              <a:t>	The fluctuations are an intrinsically population-dynamic processes, not by random variation exciting a resonance in otherwise stable dynamics and would have occurred no matter how constant the experimental conditions, and no matter how large the cultures had been made. The method allowing this conclusion to be reached is widely applicable, and is a general purpose method for well-founded statistical inference about noisy ecological (and other) dynamic models in the chaotic and near-chaotic regimes.</a:t>
            </a:r>
          </a:p>
        </p:txBody>
      </p:sp>
    </p:spTree>
  </p:cSld>
  <p:clrMapOvr>
    <a:masterClrMapping/>
  </p:clrMapOvr>
  <p:transition xmlns:p14="http://schemas.microsoft.com/office/powerpoint/2010/mai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b="1"/>
              <a:t>References</a:t>
            </a:r>
          </a:p>
        </p:txBody>
      </p:sp>
      <p:sp>
        <p:nvSpPr>
          <p:cNvPr id="60419" name="Rectangle 3"/>
          <p:cNvSpPr>
            <a:spLocks noGrp="1" noChangeArrowheads="1"/>
          </p:cNvSpPr>
          <p:nvPr>
            <p:ph type="body" idx="1"/>
          </p:nvPr>
        </p:nvSpPr>
        <p:spPr/>
        <p:txBody>
          <a:bodyPr/>
          <a:lstStyle/>
          <a:p>
            <a:r>
              <a:rPr lang="en-US" altLang="en-US" sz="2000"/>
              <a:t>Nicholson, A. J. (1954). An outline of the dynamics of animal populations. Aust. J. Zool. 2: 9–65.</a:t>
            </a:r>
          </a:p>
          <a:p>
            <a:r>
              <a:rPr lang="en-US" altLang="en-US" sz="2000"/>
              <a:t>Wood, S. N. (2010). Statistical inference for noisy nonlinear ecological dynamic systems. Nature, 466:1102–1104.</a:t>
            </a:r>
          </a:p>
        </p:txBody>
      </p:sp>
      <p:pic>
        <p:nvPicPr>
          <p:cNvPr id="60420" name="Picture 4" descr="Image result for boring"/>
          <p:cNvPicPr>
            <a:picLocks noChangeAspect="1" noChangeArrowheads="1"/>
          </p:cNvPicPr>
          <p:nvPr/>
        </p:nvPicPr>
        <p:blipFill>
          <a:blip r:embed="rId2" r:link="rId3">
            <a:lum bright="6000" contrast="18000"/>
            <a:extLst>
              <a:ext uri="{28A0092B-C50C-407E-A947-70E740481C1C}">
                <a14:useLocalDpi xmlns:a14="http://schemas.microsoft.com/office/drawing/2010/main" val="0"/>
              </a:ext>
            </a:extLst>
          </a:blip>
          <a:srcRect/>
          <a:stretch>
            <a:fillRect/>
          </a:stretch>
        </p:blipFill>
        <p:spPr bwMode="auto">
          <a:xfrm>
            <a:off x="2743200" y="3581400"/>
            <a:ext cx="2819400"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b="1"/>
              <a:t>Methods</a:t>
            </a:r>
            <a:r>
              <a:rPr lang="en-US" altLang="en-US"/>
              <a:t> </a:t>
            </a:r>
          </a:p>
        </p:txBody>
      </p:sp>
      <p:sp>
        <p:nvSpPr>
          <p:cNvPr id="17411" name="Rectangle 3"/>
          <p:cNvSpPr>
            <a:spLocks noGrp="1" noChangeArrowheads="1"/>
          </p:cNvSpPr>
          <p:nvPr>
            <p:ph type="body" idx="1"/>
          </p:nvPr>
        </p:nvSpPr>
        <p:spPr/>
        <p:txBody>
          <a:bodyPr/>
          <a:lstStyle/>
          <a:p>
            <a:pPr>
              <a:lnSpc>
                <a:spcPct val="90000"/>
              </a:lnSpc>
              <a:buFontTx/>
              <a:buNone/>
            </a:pPr>
            <a:r>
              <a:rPr lang="en-US" altLang="en-US" sz="2800" b="1"/>
              <a:t>Choosing statistics (S)</a:t>
            </a:r>
            <a:endParaRPr lang="en-US" altLang="en-US" sz="2800"/>
          </a:p>
          <a:p>
            <a:pPr>
              <a:lnSpc>
                <a:spcPct val="90000"/>
              </a:lnSpc>
            </a:pPr>
            <a:r>
              <a:rPr lang="en-US" altLang="en-US" sz="2800"/>
              <a:t>The statistics (s) in the synthetic likelihood ≈ the raw data in a conventional  likelihood.</a:t>
            </a:r>
          </a:p>
          <a:p>
            <a:pPr>
              <a:lnSpc>
                <a:spcPct val="90000"/>
              </a:lnSpc>
            </a:pPr>
            <a:r>
              <a:rPr lang="en-US" altLang="en-US" sz="2800"/>
              <a:t>No need for particular statistics to relate to particular parameters.</a:t>
            </a:r>
          </a:p>
          <a:p>
            <a:pPr>
              <a:lnSpc>
                <a:spcPct val="90000"/>
              </a:lnSpc>
            </a:pPr>
            <a:r>
              <a:rPr lang="en-US" altLang="en-US" sz="2800"/>
              <a:t>It is important to identify a set of statistics, </a:t>
            </a:r>
            <a:r>
              <a:rPr lang="en-US" altLang="en-US" sz="2800" b="1" i="1"/>
              <a:t>sensitive</a:t>
            </a:r>
            <a:r>
              <a:rPr lang="en-US" altLang="en-US" sz="2800"/>
              <a:t> to the scientifically important and repeatable features of the data, but </a:t>
            </a:r>
            <a:r>
              <a:rPr lang="en-US" altLang="en-US" sz="2800" b="1" i="1"/>
              <a:t>insensitive</a:t>
            </a:r>
            <a:r>
              <a:rPr lang="en-US" altLang="en-US" sz="2800"/>
              <a:t> to replicate-specific details of phase!</a:t>
            </a:r>
          </a:p>
          <a:p>
            <a:pPr>
              <a:lnSpc>
                <a:spcPct val="90000"/>
              </a:lnSpc>
            </a:pPr>
            <a:endParaRPr lang="en-US" altLang="en-US" sz="280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92100"/>
            <a:ext cx="8686800" cy="1384300"/>
          </a:xfrm>
        </p:spPr>
        <p:txBody>
          <a:bodyPr/>
          <a:lstStyle/>
          <a:p>
            <a:pPr algn="ctr"/>
            <a:r>
              <a:rPr lang="en-US" altLang="en-US" sz="4000" b="1"/>
              <a:t>Dynamic model and autoregression</a:t>
            </a:r>
          </a:p>
        </p:txBody>
      </p:sp>
      <p:sp>
        <p:nvSpPr>
          <p:cNvPr id="19459" name="Rectangle 3"/>
          <p:cNvSpPr>
            <a:spLocks noGrp="1" noChangeArrowheads="1"/>
          </p:cNvSpPr>
          <p:nvPr>
            <p:ph type="body" idx="1"/>
          </p:nvPr>
        </p:nvSpPr>
        <p:spPr/>
        <p:txBody>
          <a:bodyPr/>
          <a:lstStyle/>
          <a:p>
            <a:pPr algn="ctr">
              <a:buFontTx/>
              <a:buNone/>
            </a:pPr>
            <a:r>
              <a:rPr lang="en-US" altLang="en-US"/>
              <a:t>   A dynamic model predicts the state at the next time step from the state now and possibly from the state at earlier times. Similarly, autoregression using the observed states can be used to characterize how the observed state, or observed change in state, depends on previous observed states.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r>
              <a:rPr lang="en-US" altLang="en-US" sz="4000" b="1"/>
              <a:t>Finding appropriate statistics</a:t>
            </a:r>
          </a:p>
        </p:txBody>
      </p:sp>
      <p:sp>
        <p:nvSpPr>
          <p:cNvPr id="20485" name="Rectangle 5"/>
          <p:cNvSpPr>
            <a:spLocks noGrp="1" noChangeArrowheads="1"/>
          </p:cNvSpPr>
          <p:nvPr>
            <p:ph type="body" sz="half" idx="1"/>
          </p:nvPr>
        </p:nvSpPr>
        <p:spPr>
          <a:xfrm>
            <a:off x="228600" y="1905000"/>
            <a:ext cx="8229600" cy="4114800"/>
          </a:xfrm>
        </p:spPr>
        <p:txBody>
          <a:bodyPr/>
          <a:lstStyle/>
          <a:p>
            <a:pPr>
              <a:lnSpc>
                <a:spcPct val="80000"/>
              </a:lnSpc>
              <a:buFontTx/>
              <a:buNone/>
            </a:pPr>
            <a:r>
              <a:rPr lang="en-US" altLang="en-US" sz="2400" b="1"/>
              <a:t>1. Marginal distribution statistics</a:t>
            </a:r>
            <a:endParaRPr lang="en-US" altLang="en-US" sz="2400"/>
          </a:p>
          <a:p>
            <a:pPr>
              <a:lnSpc>
                <a:spcPct val="80000"/>
              </a:lnSpc>
              <a:buFontTx/>
              <a:buNone/>
            </a:pPr>
            <a:r>
              <a:rPr lang="en-US" altLang="en-US" sz="2400"/>
              <a:t>    Simple moment statistics such as the </a:t>
            </a:r>
            <a:r>
              <a:rPr lang="en-US" altLang="en-US" sz="2400" b="1"/>
              <a:t>mean</a:t>
            </a:r>
            <a:r>
              <a:rPr lang="en-US" altLang="en-US" sz="2400"/>
              <a:t>, </a:t>
            </a:r>
            <a:r>
              <a:rPr lang="en-US" altLang="en-US" sz="2400" b="1"/>
              <a:t>median</a:t>
            </a:r>
            <a:r>
              <a:rPr lang="en-US" altLang="en-US" sz="2400"/>
              <a:t> and </a:t>
            </a:r>
            <a:r>
              <a:rPr lang="en-US" altLang="en-US" sz="2400" b="1"/>
              <a:t>standard deviation </a:t>
            </a:r>
            <a:r>
              <a:rPr lang="en-US" altLang="en-US" sz="2400"/>
              <a:t>. To summarize the ‘shape’ of the marginal distribution.</a:t>
            </a:r>
          </a:p>
          <a:p>
            <a:pPr>
              <a:lnSpc>
                <a:spcPct val="80000"/>
              </a:lnSpc>
              <a:buFontTx/>
              <a:buNone/>
            </a:pPr>
            <a:endParaRPr lang="en-US" altLang="en-US" sz="2400"/>
          </a:p>
          <a:p>
            <a:pPr>
              <a:lnSpc>
                <a:spcPct val="80000"/>
              </a:lnSpc>
              <a:buFontTx/>
              <a:buNone/>
            </a:pPr>
            <a:r>
              <a:rPr lang="en-US" altLang="en-US" sz="2400" b="1"/>
              <a:t>    How to obtain statistics?</a:t>
            </a:r>
            <a:endParaRPr lang="en-US" altLang="en-US" sz="2400"/>
          </a:p>
          <a:p>
            <a:pPr>
              <a:lnSpc>
                <a:spcPct val="80000"/>
              </a:lnSpc>
              <a:buFontTx/>
              <a:buNone/>
            </a:pPr>
            <a:r>
              <a:rPr lang="en-US" altLang="en-US" sz="2400"/>
              <a:t>   Through polynomial regression of the ordered observed values from the marginal distribution of interest, on some reference quantiles, e.g. uniform on (0, 1). The statistics are the resulting polynomial regression coefficients.</a:t>
            </a:r>
          </a:p>
        </p:txBody>
      </p:sp>
      <p:sp>
        <p:nvSpPr>
          <p:cNvPr id="20488" name="Rectangle 8"/>
          <p:cNvSpPr>
            <a:spLocks noChangeArrowheads="1"/>
          </p:cNvSpPr>
          <p:nvPr/>
        </p:nvSpPr>
        <p:spPr bwMode="auto">
          <a:xfrm>
            <a:off x="4876800" y="4860925"/>
            <a:ext cx="358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endParaRPr lang="en-US" altLang="en-US" sz="2000" b="1"/>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ChangeArrowheads="1"/>
          </p:cNvSpPr>
          <p:nvPr/>
        </p:nvSpPr>
        <p:spPr bwMode="auto">
          <a:xfrm>
            <a:off x="914400" y="609600"/>
            <a:ext cx="7543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hlink"/>
              </a:buClr>
              <a:buSzPct val="120000"/>
              <a:buChar char="•"/>
              <a:defRPr sz="2800">
                <a:solidFill>
                  <a:schemeClr val="tx1"/>
                </a:solidFill>
                <a:effectLst>
                  <a:outerShdw blurRad="38100" dist="38100" dir="2700000" algn="tl">
                    <a:srgbClr val="000000"/>
                  </a:outerShdw>
                </a:effectLst>
                <a:latin typeface="Tahoma" charset="0"/>
                <a:ea typeface="Arial" charset="0"/>
                <a:cs typeface="Arial" charset="0"/>
              </a:defRPr>
            </a:lvl1pPr>
            <a:lvl2pPr marL="742950" indent="-285750">
              <a:spcBef>
                <a:spcPct val="20000"/>
              </a:spcBef>
              <a:buFont typeface="Tahoma" charset="0"/>
              <a:buChar char="–"/>
              <a:defRPr sz="2400">
                <a:solidFill>
                  <a:schemeClr val="tx1"/>
                </a:solidFill>
                <a:effectLst>
                  <a:outerShdw blurRad="38100" dist="38100" dir="2700000" algn="tl">
                    <a:srgbClr val="000000"/>
                  </a:outerShdw>
                </a:effectLst>
                <a:latin typeface="Tahoma" charset="0"/>
                <a:ea typeface="Arial" charset="0"/>
                <a:cs typeface="Arial" charset="0"/>
              </a:defRPr>
            </a:lvl2pPr>
            <a:lvl3pPr marL="1143000" indent="-228600">
              <a:spcBef>
                <a:spcPct val="20000"/>
              </a:spcBef>
              <a:buClr>
                <a:schemeClr val="hlink"/>
              </a:buClr>
              <a:buSzPct val="120000"/>
              <a:buChar char="•"/>
              <a:defRPr sz="2000">
                <a:solidFill>
                  <a:schemeClr val="tx1"/>
                </a:solidFill>
                <a:effectLst>
                  <a:outerShdw blurRad="38100" dist="38100" dir="2700000" algn="tl">
                    <a:srgbClr val="000000"/>
                  </a:outerShdw>
                </a:effectLst>
                <a:latin typeface="Tahoma" charset="0"/>
                <a:ea typeface="Arial" charset="0"/>
                <a:cs typeface="Arial" charset="0"/>
              </a:defRPr>
            </a:lvl3pPr>
            <a:lvl4pPr marL="1600200" indent="-228600">
              <a:spcBef>
                <a:spcPct val="20000"/>
              </a:spcBef>
              <a:buFont typeface="Tahoma" charset="0"/>
              <a:buChar char="–"/>
              <a:defRPr>
                <a:solidFill>
                  <a:schemeClr val="tx1"/>
                </a:solidFill>
                <a:effectLst>
                  <a:outerShdw blurRad="38100" dist="38100" dir="2700000" algn="tl">
                    <a:srgbClr val="000000"/>
                  </a:outerShdw>
                </a:effectLst>
                <a:latin typeface="Tahoma" charset="0"/>
                <a:ea typeface="Arial" charset="0"/>
                <a:cs typeface="Arial" charset="0"/>
              </a:defRPr>
            </a:lvl4pPr>
            <a:lvl5pPr marL="2057400" indent="-228600">
              <a:spcBef>
                <a:spcPct val="20000"/>
              </a:spcBef>
              <a:buClr>
                <a:schemeClr val="hlink"/>
              </a:buClr>
              <a:buSzPct val="80000"/>
              <a:buFont typeface="Wingdings" charset="2"/>
              <a:buChar char="v"/>
              <a:defRPr>
                <a:solidFill>
                  <a:schemeClr val="tx1"/>
                </a:solidFill>
                <a:effectLst>
                  <a:outerShdw blurRad="38100" dist="38100" dir="2700000" algn="tl">
                    <a:srgbClr val="000000"/>
                  </a:outerShdw>
                </a:effectLst>
                <a:latin typeface="Tahoma" charset="0"/>
                <a:ea typeface="Arial" charset="0"/>
                <a:cs typeface="Arial" charset="0"/>
              </a:defRPr>
            </a:lvl5pPr>
            <a:lvl6pPr marL="2514600" indent="-228600" fontAlgn="base">
              <a:spcBef>
                <a:spcPct val="20000"/>
              </a:spcBef>
              <a:spcAft>
                <a:spcPct val="0"/>
              </a:spcAft>
              <a:buClr>
                <a:schemeClr val="hlink"/>
              </a:buClr>
              <a:buSzPct val="80000"/>
              <a:buFont typeface="Wingdings" charset="2"/>
              <a:buChar char="v"/>
              <a:defRPr>
                <a:solidFill>
                  <a:schemeClr val="tx1"/>
                </a:solidFill>
                <a:effectLst>
                  <a:outerShdw blurRad="38100" dist="38100" dir="2700000" algn="tl">
                    <a:srgbClr val="000000"/>
                  </a:outerShdw>
                </a:effectLst>
                <a:latin typeface="Tahoma" charset="0"/>
                <a:ea typeface="Arial" charset="0"/>
                <a:cs typeface="Arial" charset="0"/>
              </a:defRPr>
            </a:lvl6pPr>
            <a:lvl7pPr marL="2971800" indent="-228600" fontAlgn="base">
              <a:spcBef>
                <a:spcPct val="20000"/>
              </a:spcBef>
              <a:spcAft>
                <a:spcPct val="0"/>
              </a:spcAft>
              <a:buClr>
                <a:schemeClr val="hlink"/>
              </a:buClr>
              <a:buSzPct val="80000"/>
              <a:buFont typeface="Wingdings" charset="2"/>
              <a:buChar char="v"/>
              <a:defRPr>
                <a:solidFill>
                  <a:schemeClr val="tx1"/>
                </a:solidFill>
                <a:effectLst>
                  <a:outerShdw blurRad="38100" dist="38100" dir="2700000" algn="tl">
                    <a:srgbClr val="000000"/>
                  </a:outerShdw>
                </a:effectLst>
                <a:latin typeface="Tahoma" charset="0"/>
                <a:ea typeface="Arial" charset="0"/>
                <a:cs typeface="Arial" charset="0"/>
              </a:defRPr>
            </a:lvl7pPr>
            <a:lvl8pPr marL="3429000" indent="-228600" fontAlgn="base">
              <a:spcBef>
                <a:spcPct val="20000"/>
              </a:spcBef>
              <a:spcAft>
                <a:spcPct val="0"/>
              </a:spcAft>
              <a:buClr>
                <a:schemeClr val="hlink"/>
              </a:buClr>
              <a:buSzPct val="80000"/>
              <a:buFont typeface="Wingdings" charset="2"/>
              <a:buChar char="v"/>
              <a:defRPr>
                <a:solidFill>
                  <a:schemeClr val="tx1"/>
                </a:solidFill>
                <a:effectLst>
                  <a:outerShdw blurRad="38100" dist="38100" dir="2700000" algn="tl">
                    <a:srgbClr val="000000"/>
                  </a:outerShdw>
                </a:effectLst>
                <a:latin typeface="Tahoma" charset="0"/>
                <a:ea typeface="Arial" charset="0"/>
                <a:cs typeface="Arial" charset="0"/>
              </a:defRPr>
            </a:lvl8pPr>
            <a:lvl9pPr marL="3886200" indent="-228600" fontAlgn="base">
              <a:spcBef>
                <a:spcPct val="20000"/>
              </a:spcBef>
              <a:spcAft>
                <a:spcPct val="0"/>
              </a:spcAft>
              <a:buClr>
                <a:schemeClr val="hlink"/>
              </a:buClr>
              <a:buSzPct val="80000"/>
              <a:buFont typeface="Wingdings" charset="2"/>
              <a:buChar char="v"/>
              <a:defRPr>
                <a:solidFill>
                  <a:schemeClr val="tx1"/>
                </a:solidFill>
                <a:effectLst>
                  <a:outerShdw blurRad="38100" dist="38100" dir="2700000" algn="tl">
                    <a:srgbClr val="000000"/>
                  </a:outerShdw>
                </a:effectLst>
                <a:latin typeface="Tahoma" charset="0"/>
                <a:ea typeface="Arial" charset="0"/>
                <a:cs typeface="Arial" charset="0"/>
              </a:defRPr>
            </a:lvl9pPr>
          </a:lstStyle>
          <a:p>
            <a:pPr>
              <a:lnSpc>
                <a:spcPct val="150000"/>
              </a:lnSpc>
              <a:buFontTx/>
              <a:buNone/>
            </a:pPr>
            <a:r>
              <a:rPr lang="en-US" altLang="en-US" sz="2400" b="1"/>
              <a:t>2. Dynamic process statistics</a:t>
            </a:r>
            <a:endParaRPr lang="en-US" altLang="en-US" sz="2400"/>
          </a:p>
          <a:p>
            <a:pPr>
              <a:lnSpc>
                <a:spcPct val="150000"/>
              </a:lnSpc>
              <a:buFontTx/>
              <a:buNone/>
            </a:pPr>
            <a:r>
              <a:rPr lang="en-US" altLang="en-US" sz="2400"/>
              <a:t>    If the structure of a regression model captures a good deal of the dynamics in a data set (fitted model) then the estimates of the </a:t>
            </a:r>
            <a:r>
              <a:rPr lang="en-US" altLang="en-US" sz="2400" b="1"/>
              <a:t>regression coefficients</a:t>
            </a:r>
            <a:r>
              <a:rPr lang="en-US" altLang="en-US" sz="2400"/>
              <a:t>, β, would be statistics carrying information about dynamic structure.</a:t>
            </a:r>
          </a:p>
          <a:p>
            <a:pPr>
              <a:lnSpc>
                <a:spcPct val="150000"/>
              </a:lnSpc>
              <a:buFontTx/>
              <a:buNone/>
            </a:pPr>
            <a:endParaRPr lang="en-US" altLang="en-US" sz="2400"/>
          </a:p>
          <a:p>
            <a:pPr>
              <a:lnSpc>
                <a:spcPct val="150000"/>
              </a:lnSpc>
              <a:buFontTx/>
              <a:buNone/>
            </a:pPr>
            <a:endParaRPr lang="en-US" altLang="en-US" sz="2400"/>
          </a:p>
          <a:p>
            <a:pPr>
              <a:lnSpc>
                <a:spcPct val="150000"/>
              </a:lnSpc>
              <a:buFontTx/>
              <a:buNone/>
            </a:pPr>
            <a:endParaRPr lang="en-US" altLang="en-US" sz="2000"/>
          </a:p>
          <a:p>
            <a:pPr>
              <a:lnSpc>
                <a:spcPct val="150000"/>
              </a:lnSpc>
              <a:buFontTx/>
              <a:buNone/>
            </a:pPr>
            <a:endParaRPr lang="en-US" altLang="en-US" sz="2000"/>
          </a:p>
        </p:txBody>
      </p:sp>
      <p:pic>
        <p:nvPicPr>
          <p:cNvPr id="22533" name="Picture 5"/>
          <p:cNvPicPr>
            <a:picLocks noChangeAspect="1" noChangeArrowheads="1"/>
          </p:cNvPicPr>
          <p:nvPr/>
        </p:nvPicPr>
        <p:blipFill>
          <a:blip r:embed="rId2">
            <a:lum bright="-30000" contrast="66000"/>
            <a:extLst>
              <a:ext uri="{28A0092B-C50C-407E-A947-70E740481C1C}">
                <a14:useLocalDpi xmlns:a14="http://schemas.microsoft.com/office/drawing/2010/main" val="0"/>
              </a:ext>
            </a:extLst>
          </a:blip>
          <a:srcRect/>
          <a:stretch>
            <a:fillRect/>
          </a:stretch>
        </p:blipFill>
        <p:spPr bwMode="auto">
          <a:xfrm>
            <a:off x="1371600" y="4419600"/>
            <a:ext cx="6400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6"/>
          <p:cNvSpPr>
            <a:spLocks noChangeArrowheads="1"/>
          </p:cNvSpPr>
          <p:nvPr/>
        </p:nvSpPr>
        <p:spPr bwMode="auto">
          <a:xfrm>
            <a:off x="322051" y="-1320514"/>
            <a:ext cx="7982311" cy="858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just"/>
            <a:endParaRPr lang="en-US" altLang="en-US" sz="2400" b="1" dirty="0">
              <a:latin typeface="Perpetua" charset="0"/>
              <a:ea typeface="Times New Roman" charset="0"/>
              <a:cs typeface="Tahoma" charset="0"/>
            </a:endParaRPr>
          </a:p>
          <a:p>
            <a:pPr algn="just"/>
            <a:endParaRPr lang="en-US" altLang="en-US" sz="2400" b="1" dirty="0">
              <a:latin typeface="Perpetua" charset="0"/>
              <a:ea typeface="Times New Roman" charset="0"/>
              <a:cs typeface="Tahoma" charset="0"/>
            </a:endParaRPr>
          </a:p>
          <a:p>
            <a:pPr algn="just"/>
            <a:endParaRPr lang="en-US" altLang="en-US" sz="2400" b="1" dirty="0">
              <a:latin typeface="Perpetua" charset="0"/>
              <a:ea typeface="Times New Roman" charset="0"/>
              <a:cs typeface="Tahoma" charset="0"/>
            </a:endParaRPr>
          </a:p>
          <a:p>
            <a:pPr algn="just"/>
            <a:endParaRPr lang="en-US" altLang="en-US" sz="2400" b="1" dirty="0">
              <a:latin typeface="Perpetua" charset="0"/>
              <a:ea typeface="Times New Roman" charset="0"/>
              <a:cs typeface="Tahoma" charset="0"/>
            </a:endParaRPr>
          </a:p>
          <a:p>
            <a:pPr algn="just"/>
            <a:endParaRPr lang="en-US" altLang="en-US" sz="2400" b="1" dirty="0">
              <a:latin typeface="Perpetua" charset="0"/>
              <a:ea typeface="Times New Roman" charset="0"/>
              <a:cs typeface="Tahoma" charset="0"/>
            </a:endParaRPr>
          </a:p>
          <a:p>
            <a:pPr algn="just"/>
            <a:endParaRPr lang="en-US" altLang="en-US" sz="2400" b="1" dirty="0">
              <a:latin typeface="Perpetua" charset="0"/>
              <a:ea typeface="Times New Roman" charset="0"/>
              <a:cs typeface="Tahoma" charset="0"/>
            </a:endParaRPr>
          </a:p>
          <a:p>
            <a:pPr algn="just"/>
            <a:r>
              <a:rPr lang="en-US" altLang="en-US" sz="2400" b="1" dirty="0">
                <a:effectLst>
                  <a:outerShdw blurRad="38100" dist="38100" dir="2700000" algn="tl">
                    <a:srgbClr val="000000"/>
                  </a:outerShdw>
                </a:effectLst>
                <a:latin typeface="Perpetua" charset="0"/>
                <a:ea typeface="Times New Roman" charset="0"/>
                <a:cs typeface="Tahoma" charset="0"/>
              </a:rPr>
              <a:t>3. Time series statistics</a:t>
            </a:r>
            <a:endParaRPr lang="en-US" altLang="en-US" sz="2400" dirty="0">
              <a:effectLst>
                <a:outerShdw blurRad="38100" dist="38100" dir="2700000" algn="tl">
                  <a:srgbClr val="000000"/>
                </a:outerShdw>
              </a:effectLst>
              <a:ea typeface="Times New Roman" charset="0"/>
              <a:cs typeface="Tahoma" charset="0"/>
            </a:endParaRPr>
          </a:p>
          <a:p>
            <a:pPr algn="just" eaLnBrk="0" hangingPunct="0"/>
            <a:r>
              <a:rPr lang="en-US" altLang="en-US" sz="2400" dirty="0">
                <a:effectLst>
                  <a:outerShdw blurRad="38100" dist="38100" dir="2700000" algn="tl">
                    <a:srgbClr val="000000"/>
                  </a:outerShdw>
                </a:effectLst>
                <a:latin typeface="Perpetua" charset="0"/>
                <a:ea typeface="Times New Roman" charset="0"/>
                <a:cs typeface="Tahoma" charset="0"/>
              </a:rPr>
              <a:t>Sensitive to the shape and period of fluctuations, e.g.  </a:t>
            </a:r>
            <a:endParaRPr lang="en-US" altLang="en-US" sz="2400" dirty="0">
              <a:effectLst>
                <a:outerShdw blurRad="38100" dist="38100" dir="2700000" algn="tl">
                  <a:srgbClr val="000000"/>
                </a:outerShdw>
              </a:effectLst>
            </a:endParaRPr>
          </a:p>
          <a:p>
            <a:pPr algn="just" eaLnBrk="0" hangingPunct="0"/>
            <a:r>
              <a:rPr lang="en-US" altLang="en-US" sz="2400" dirty="0">
                <a:effectLst>
                  <a:outerShdw blurRad="38100" dist="38100" dir="2700000" algn="tl">
                    <a:srgbClr val="000000"/>
                  </a:outerShdw>
                </a:effectLst>
                <a:latin typeface="Perpetua" charset="0"/>
                <a:ea typeface="Times New Roman" charset="0"/>
                <a:cs typeface="Times New Roman" charset="0"/>
              </a:rPr>
              <a:t>the </a:t>
            </a:r>
            <a:r>
              <a:rPr lang="en-US" altLang="en-US" sz="2400" b="1" dirty="0">
                <a:effectLst>
                  <a:outerShdw blurRad="38100" dist="38100" dir="2700000" algn="tl">
                    <a:srgbClr val="000000"/>
                  </a:outerShdw>
                </a:effectLst>
                <a:latin typeface="Perpetua" charset="0"/>
                <a:ea typeface="Times New Roman" charset="0"/>
                <a:cs typeface="Times New Roman" charset="0"/>
              </a:rPr>
              <a:t>coefficients of the </a:t>
            </a:r>
            <a:r>
              <a:rPr lang="en-US" altLang="en-US" sz="2400" b="1" dirty="0" err="1">
                <a:effectLst>
                  <a:outerShdw blurRad="38100" dist="38100" dir="2700000" algn="tl">
                    <a:srgbClr val="000000"/>
                  </a:outerShdw>
                </a:effectLst>
                <a:latin typeface="Perpetua" charset="0"/>
                <a:ea typeface="Times New Roman" charset="0"/>
                <a:cs typeface="Times New Roman" charset="0"/>
              </a:rPr>
              <a:t>autocovariance</a:t>
            </a:r>
            <a:r>
              <a:rPr lang="en-US" altLang="en-US" sz="2400" dirty="0">
                <a:effectLst>
                  <a:outerShdw blurRad="38100" dist="38100" dir="2700000" algn="tl">
                    <a:srgbClr val="000000"/>
                  </a:outerShdw>
                </a:effectLst>
                <a:latin typeface="Perpetua" charset="0"/>
                <a:ea typeface="Times New Roman" charset="0"/>
                <a:cs typeface="Times New Roman" charset="0"/>
              </a:rPr>
              <a:t> function </a:t>
            </a:r>
            <a:endParaRPr lang="en-US" altLang="en-US" sz="2400" dirty="0">
              <a:effectLst>
                <a:outerShdw blurRad="38100" dist="38100" dir="2700000" algn="tl">
                  <a:srgbClr val="000000"/>
                </a:outerShdw>
              </a:effectLst>
            </a:endParaRPr>
          </a:p>
          <a:p>
            <a:pPr algn="just" eaLnBrk="0" hangingPunct="0"/>
            <a:r>
              <a:rPr lang="en-US" altLang="en-US" sz="2400" dirty="0">
                <a:effectLst>
                  <a:outerShdw blurRad="38100" dist="38100" dir="2700000" algn="tl">
                    <a:srgbClr val="000000"/>
                  </a:outerShdw>
                </a:effectLst>
                <a:latin typeface="Perpetua" charset="0"/>
                <a:ea typeface="Times New Roman" charset="0"/>
                <a:cs typeface="Times New Roman" charset="0"/>
              </a:rPr>
              <a:t>which, truncated at lag 11:</a:t>
            </a:r>
          </a:p>
          <a:p>
            <a:pPr algn="just" eaLnBrk="0" hangingPunct="0"/>
            <a:endParaRPr lang="en-US" altLang="en-US" sz="2400" dirty="0">
              <a:effectLst>
                <a:outerShdw blurRad="38100" dist="38100" dir="2700000" algn="tl">
                  <a:srgbClr val="000000"/>
                </a:outerShdw>
              </a:effectLst>
              <a:latin typeface="Perpetua" charset="0"/>
              <a:ea typeface="Times New Roman" charset="0"/>
              <a:cs typeface="Times New Roman" charset="0"/>
            </a:endParaRPr>
          </a:p>
          <a:p>
            <a:pPr algn="just" eaLnBrk="0" hangingPunct="0"/>
            <a:endParaRPr lang="en-US" altLang="en-US" sz="2400" dirty="0">
              <a:latin typeface="Perpetua" charset="0"/>
              <a:ea typeface="Times New Roman" charset="0"/>
              <a:cs typeface="Times New Roman" charset="0"/>
            </a:endParaRPr>
          </a:p>
          <a:p>
            <a:pPr algn="just" eaLnBrk="0" hangingPunct="0"/>
            <a:endParaRPr lang="en-US" altLang="en-US" sz="2400" dirty="0">
              <a:latin typeface="Perpetua" charset="0"/>
              <a:ea typeface="Times New Roman" charset="0"/>
              <a:cs typeface="Times New Roman" charset="0"/>
            </a:endParaRPr>
          </a:p>
          <a:p>
            <a:pPr algn="just" eaLnBrk="0" hangingPunct="0"/>
            <a:endParaRPr lang="en-US" altLang="en-US" sz="2400" dirty="0">
              <a:latin typeface="Perpetua" charset="0"/>
              <a:ea typeface="Times New Roman" charset="0"/>
              <a:cs typeface="Times New Roman" charset="0"/>
            </a:endParaRPr>
          </a:p>
          <a:p>
            <a:pPr algn="just" eaLnBrk="0" hangingPunct="0"/>
            <a:endParaRPr lang="en-US" altLang="en-US" sz="2400" dirty="0">
              <a:latin typeface="Perpetua" charset="0"/>
              <a:ea typeface="Times New Roman" charset="0"/>
              <a:cs typeface="Times New Roman" charset="0"/>
            </a:endParaRPr>
          </a:p>
          <a:p>
            <a:pPr algn="just" eaLnBrk="0" hangingPunct="0"/>
            <a:endParaRPr lang="en-US" altLang="en-US" sz="2400" dirty="0">
              <a:latin typeface="Perpetua" charset="0"/>
              <a:ea typeface="Times New Roman" charset="0"/>
              <a:cs typeface="Times New Roman" charset="0"/>
            </a:endParaRPr>
          </a:p>
          <a:p>
            <a:pPr algn="just" eaLnBrk="0" hangingPunct="0"/>
            <a:endParaRPr lang="en-US" altLang="en-US" sz="2400" dirty="0">
              <a:latin typeface="Perpetua" charset="0"/>
              <a:ea typeface="Times New Roman" charset="0"/>
              <a:cs typeface="Times New Roman" charset="0"/>
            </a:endParaRPr>
          </a:p>
          <a:p>
            <a:pPr algn="just" eaLnBrk="0" hangingPunct="0"/>
            <a:endParaRPr lang="en-US" altLang="en-US" sz="2400" dirty="0">
              <a:latin typeface="Perpetua" charset="0"/>
              <a:ea typeface="Times New Roman" charset="0"/>
              <a:cs typeface="Times New Roman" charset="0"/>
            </a:endParaRPr>
          </a:p>
          <a:p>
            <a:pPr algn="just" eaLnBrk="0" hangingPunct="0"/>
            <a:endParaRPr lang="en-US" altLang="en-US" sz="2400" dirty="0">
              <a:latin typeface="Perpetua" charset="0"/>
              <a:ea typeface="Times New Roman" charset="0"/>
              <a:cs typeface="Times New Roman" charset="0"/>
            </a:endParaRPr>
          </a:p>
          <a:p>
            <a:pPr algn="just" eaLnBrk="0" hangingPunct="0"/>
            <a:endParaRPr lang="en-US" altLang="en-US" sz="2400" dirty="0">
              <a:latin typeface="Perpetua" charset="0"/>
              <a:ea typeface="Times New Roman" charset="0"/>
              <a:cs typeface="Times New Roman" charset="0"/>
            </a:endParaRPr>
          </a:p>
          <a:p>
            <a:pPr algn="just" eaLnBrk="0" hangingPunct="0"/>
            <a:endParaRPr lang="en-US" altLang="en-US" sz="2400" dirty="0">
              <a:latin typeface="Perpetua" charset="0"/>
              <a:ea typeface="Times New Roman" charset="0"/>
              <a:cs typeface="Times New Roman" charset="0"/>
            </a:endParaRPr>
          </a:p>
        </p:txBody>
      </p:sp>
      <p:pic>
        <p:nvPicPr>
          <p:cNvPr id="3" name="Picture 2"/>
          <p:cNvPicPr>
            <a:picLocks noChangeAspect="1"/>
          </p:cNvPicPr>
          <p:nvPr/>
        </p:nvPicPr>
        <p:blipFill>
          <a:blip r:embed="rId2"/>
          <a:stretch>
            <a:fillRect/>
          </a:stretch>
        </p:blipFill>
        <p:spPr>
          <a:xfrm>
            <a:off x="914400" y="2895600"/>
            <a:ext cx="7988300" cy="3429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z="4000" b="1"/>
              <a:t>Exploring </a:t>
            </a:r>
            <a:r>
              <a:rPr lang="en-US" altLang="en-US" sz="4000" b="1" i="1"/>
              <a:t>ls</a:t>
            </a:r>
            <a:r>
              <a:rPr lang="en-US" altLang="en-US" sz="4000" b="1"/>
              <a:t> by MCMC (Metropolis–Hastings method)</a:t>
            </a:r>
            <a:r>
              <a:rPr lang="en-US" altLang="en-US" sz="4000"/>
              <a:t> </a:t>
            </a:r>
            <a:r>
              <a:rPr lang="en-US" altLang="en-US" sz="4000" b="1"/>
              <a:t>and further inference</a:t>
            </a:r>
          </a:p>
        </p:txBody>
      </p:sp>
      <p:sp>
        <p:nvSpPr>
          <p:cNvPr id="24579" name="Rectangle 3"/>
          <p:cNvSpPr>
            <a:spLocks noGrp="1" noChangeArrowheads="1"/>
          </p:cNvSpPr>
          <p:nvPr>
            <p:ph type="body" idx="4294967295"/>
          </p:nvPr>
        </p:nvSpPr>
        <p:spPr>
          <a:xfrm>
            <a:off x="152400" y="2057400"/>
            <a:ext cx="8229600" cy="4114800"/>
          </a:xfrm>
        </p:spPr>
        <p:txBody>
          <a:bodyPr/>
          <a:lstStyle/>
          <a:p>
            <a:pPr>
              <a:buFontTx/>
              <a:buNone/>
            </a:pPr>
            <a:r>
              <a:rPr lang="en-US" altLang="en-US" sz="2400"/>
              <a:t>   Guess </a:t>
            </a:r>
            <a:r>
              <a:rPr lang="en-US" altLang="en-US" sz="2400" b="1"/>
              <a:t>θ</a:t>
            </a:r>
            <a:r>
              <a:rPr lang="en-US" altLang="en-US" sz="2400" b="1" baseline="30000"/>
              <a:t>[0]</a:t>
            </a:r>
            <a:r>
              <a:rPr lang="en-US" altLang="en-US" sz="2400"/>
              <a:t> , then iterate the following for k=1, 2, 3, …: First propose that                    , where </a:t>
            </a:r>
            <a:r>
              <a:rPr lang="en-US" altLang="en-US" sz="2400" b="1"/>
              <a:t>δ</a:t>
            </a:r>
            <a:r>
              <a:rPr lang="en-US" altLang="en-US" sz="2400" b="1" baseline="30000"/>
              <a:t>[k]</a:t>
            </a:r>
            <a:r>
              <a:rPr lang="en-US" altLang="en-US" sz="2400"/>
              <a:t> is a random vector from a convenient symmetric distribution; then set θ</a:t>
            </a:r>
            <a:r>
              <a:rPr lang="en-US" altLang="en-US" sz="2400" baseline="30000"/>
              <a:t>[k]</a:t>
            </a:r>
            <a:r>
              <a:rPr lang="en-US" altLang="en-US" sz="2400"/>
              <a:t>=θ* with probability: min                               and set                   otherwise.</a:t>
            </a:r>
            <a:r>
              <a:rPr lang="en-US" altLang="en-US"/>
              <a:t> </a:t>
            </a:r>
          </a:p>
          <a:p>
            <a:pPr>
              <a:buFontTx/>
              <a:buNone/>
            </a:pPr>
            <a:endParaRPr lang="en-US" altLang="en-US"/>
          </a:p>
          <a:p>
            <a:pPr>
              <a:buFontTx/>
              <a:buNone/>
            </a:pPr>
            <a:endParaRPr lang="en-US" altLang="en-US" sz="2400"/>
          </a:p>
          <a:p>
            <a:pPr>
              <a:buFontTx/>
              <a:buNone/>
            </a:pPr>
            <a:endParaRPr lang="en-US" altLang="en-US" sz="2400"/>
          </a:p>
          <a:p>
            <a:pPr>
              <a:buFontTx/>
              <a:buNone/>
            </a:pPr>
            <a:endParaRPr lang="en-US" altLang="en-US" sz="2400"/>
          </a:p>
          <a:p>
            <a:endParaRPr lang="en-US" altLang="en-US" sz="2400"/>
          </a:p>
        </p:txBody>
      </p:sp>
      <p:pic>
        <p:nvPicPr>
          <p:cNvPr id="24580" name="Picture 4"/>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5029200" y="3276600"/>
            <a:ext cx="2743200"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6"/>
          <p:cNvPicPr>
            <a:picLocks noChangeAspect="1" noChangeArrowheads="1"/>
          </p:cNvPicPr>
          <p:nvPr/>
        </p:nvPicPr>
        <p:blipFill>
          <a:blip r:embed="rId3">
            <a:lum bright="-6000" contrast="18000"/>
            <a:extLst>
              <a:ext uri="{28A0092B-C50C-407E-A947-70E740481C1C}">
                <a14:useLocalDpi xmlns:a14="http://schemas.microsoft.com/office/drawing/2010/main" val="0"/>
              </a:ext>
            </a:extLst>
          </a:blip>
          <a:srcRect/>
          <a:stretch>
            <a:fillRect/>
          </a:stretch>
        </p:blipFill>
        <p:spPr bwMode="auto">
          <a:xfrm>
            <a:off x="1828800" y="3810000"/>
            <a:ext cx="114300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438400"/>
            <a:ext cx="16129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cean">
  <a:themeElements>
    <a:clrScheme name="Ocean 6">
      <a:dk1>
        <a:srgbClr val="000000"/>
      </a:dk1>
      <a:lt1>
        <a:srgbClr val="FFFFFF"/>
      </a:lt1>
      <a:dk2>
        <a:srgbClr val="006B80"/>
      </a:dk2>
      <a:lt2>
        <a:srgbClr val="C1CB75"/>
      </a:lt2>
      <a:accent1>
        <a:srgbClr val="6F8406"/>
      </a:accent1>
      <a:accent2>
        <a:srgbClr val="D9E288"/>
      </a:accent2>
      <a:accent3>
        <a:srgbClr val="AABAC0"/>
      </a:accent3>
      <a:accent4>
        <a:srgbClr val="DADADA"/>
      </a:accent4>
      <a:accent5>
        <a:srgbClr val="BBC2AA"/>
      </a:accent5>
      <a:accent6>
        <a:srgbClr val="C4CD7B"/>
      </a:accent6>
      <a:hlink>
        <a:srgbClr val="00CC00"/>
      </a:hlink>
      <a:folHlink>
        <a:srgbClr val="C0FF73"/>
      </a:folHlink>
    </a:clrScheme>
    <a:fontScheme name="Ocean">
      <a:majorFont>
        <a:latin typeface="Tahoma"/>
        <a:ea typeface="Arial"/>
        <a:cs typeface="Arial"/>
      </a:majorFont>
      <a:minorFont>
        <a:latin typeface="Tahoma"/>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cean 2">
        <a:dk1>
          <a:srgbClr val="000066"/>
        </a:dk1>
        <a:lt1>
          <a:srgbClr val="FFFFFF"/>
        </a:lt1>
        <a:dk2>
          <a:srgbClr val="5D93FF"/>
        </a:dk2>
        <a:lt2>
          <a:srgbClr val="FFFFFF"/>
        </a:lt2>
        <a:accent1>
          <a:srgbClr val="6666FF"/>
        </a:accent1>
        <a:accent2>
          <a:srgbClr val="9999FF"/>
        </a:accent2>
        <a:accent3>
          <a:srgbClr val="B6C8FF"/>
        </a:accent3>
        <a:accent4>
          <a:srgbClr val="DADADA"/>
        </a:accent4>
        <a:accent5>
          <a:srgbClr val="B8B8FF"/>
        </a:accent5>
        <a:accent6>
          <a:srgbClr val="8A8AE7"/>
        </a:accent6>
        <a:hlink>
          <a:srgbClr val="FF3300"/>
        </a:hlink>
        <a:folHlink>
          <a:srgbClr val="FF9900"/>
        </a:folHlink>
      </a:clrScheme>
      <a:clrMap bg1="dk2" tx1="lt1" bg2="dk1" tx2="lt2" accent1="accent1" accent2="accent2" accent3="accent3" accent4="accent4" accent5="accent5" accent6="accent6" hlink="hlink" folHlink="folHlink"/>
    </a:extraClrScheme>
    <a:extraClrScheme>
      <a:clrScheme name="Ocean 3">
        <a:dk1>
          <a:srgbClr val="000000"/>
        </a:dk1>
        <a:lt1>
          <a:srgbClr val="FFFFFF"/>
        </a:lt1>
        <a:dk2>
          <a:srgbClr val="572E88"/>
        </a:dk2>
        <a:lt2>
          <a:srgbClr val="FFFFFF"/>
        </a:lt2>
        <a:accent1>
          <a:srgbClr val="FF6600"/>
        </a:accent1>
        <a:accent2>
          <a:srgbClr val="FFCC00"/>
        </a:accent2>
        <a:accent3>
          <a:srgbClr val="B4ADC3"/>
        </a:accent3>
        <a:accent4>
          <a:srgbClr val="DADADA"/>
        </a:accent4>
        <a:accent5>
          <a:srgbClr val="FFB8AA"/>
        </a:accent5>
        <a:accent6>
          <a:srgbClr val="E7B900"/>
        </a:accent6>
        <a:hlink>
          <a:srgbClr val="33CCCC"/>
        </a:hlink>
        <a:folHlink>
          <a:srgbClr val="36CC64"/>
        </a:folHlink>
      </a:clrScheme>
      <a:clrMap bg1="dk2" tx1="lt1" bg2="dk1" tx2="lt2" accent1="accent1" accent2="accent2" accent3="accent3" accent4="accent4" accent5="accent5" accent6="accent6" hlink="hlink" folHlink="folHlink"/>
    </a:extraClrScheme>
    <a:extraClrScheme>
      <a:clrScheme name="Ocean 4">
        <a:dk1>
          <a:srgbClr val="003366"/>
        </a:dk1>
        <a:lt1>
          <a:srgbClr val="FFFFFF"/>
        </a:lt1>
        <a:dk2>
          <a:srgbClr val="666699"/>
        </a:dk2>
        <a:lt2>
          <a:srgbClr val="FFFFFF"/>
        </a:lt2>
        <a:accent1>
          <a:srgbClr val="9966FF"/>
        </a:accent1>
        <a:accent2>
          <a:srgbClr val="00CC66"/>
        </a:accent2>
        <a:accent3>
          <a:srgbClr val="B8B8CA"/>
        </a:accent3>
        <a:accent4>
          <a:srgbClr val="DADADA"/>
        </a:accent4>
        <a:accent5>
          <a:srgbClr val="CAB8FF"/>
        </a:accent5>
        <a:accent6>
          <a:srgbClr val="00B95C"/>
        </a:accent6>
        <a:hlink>
          <a:srgbClr val="65C8FF"/>
        </a:hlink>
        <a:folHlink>
          <a:srgbClr val="FFCC99"/>
        </a:folHlink>
      </a:clrScheme>
      <a:clrMap bg1="dk2" tx1="lt1" bg2="dk1" tx2="lt2" accent1="accent1" accent2="accent2" accent3="accent3" accent4="accent4" accent5="accent5" accent6="accent6" hlink="hlink" folHlink="folHlink"/>
    </a:extraClrScheme>
    <a:extraClrScheme>
      <a:clrScheme name="Ocean 5">
        <a:dk1>
          <a:srgbClr val="000000"/>
        </a:dk1>
        <a:lt1>
          <a:srgbClr val="FFFFFF"/>
        </a:lt1>
        <a:dk2>
          <a:srgbClr val="336600"/>
        </a:dk2>
        <a:lt2>
          <a:srgbClr val="FFFFFF"/>
        </a:lt2>
        <a:accent1>
          <a:srgbClr val="B7C533"/>
        </a:accent1>
        <a:accent2>
          <a:srgbClr val="CCCCFF"/>
        </a:accent2>
        <a:accent3>
          <a:srgbClr val="ADB8AA"/>
        </a:accent3>
        <a:accent4>
          <a:srgbClr val="DADADA"/>
        </a:accent4>
        <a:accent5>
          <a:srgbClr val="D8DFAD"/>
        </a:accent5>
        <a:accent6>
          <a:srgbClr val="B9B9E7"/>
        </a:accent6>
        <a:hlink>
          <a:srgbClr val="FFFFCC"/>
        </a:hlink>
        <a:folHlink>
          <a:srgbClr val="FF9900"/>
        </a:folHlink>
      </a:clrScheme>
      <a:clrMap bg1="dk2" tx1="lt1" bg2="dk1" tx2="lt2" accent1="accent1" accent2="accent2" accent3="accent3" accent4="accent4" accent5="accent5" accent6="accent6" hlink="hlink" folHlink="folHlink"/>
    </a:extraClrScheme>
    <a:extraClrScheme>
      <a:clrScheme name="Ocean 6">
        <a:dk1>
          <a:srgbClr val="000000"/>
        </a:dk1>
        <a:lt1>
          <a:srgbClr val="FFFFFF"/>
        </a:lt1>
        <a:dk2>
          <a:srgbClr val="006B80"/>
        </a:dk2>
        <a:lt2>
          <a:srgbClr val="C1CB75"/>
        </a:lt2>
        <a:accent1>
          <a:srgbClr val="6F8406"/>
        </a:accent1>
        <a:accent2>
          <a:srgbClr val="D9E288"/>
        </a:accent2>
        <a:accent3>
          <a:srgbClr val="AABAC0"/>
        </a:accent3>
        <a:accent4>
          <a:srgbClr val="DADADA"/>
        </a:accent4>
        <a:accent5>
          <a:srgbClr val="BBC2AA"/>
        </a:accent5>
        <a:accent6>
          <a:srgbClr val="C4CD7B"/>
        </a:accent6>
        <a:hlink>
          <a:srgbClr val="00CC00"/>
        </a:hlink>
        <a:folHlink>
          <a:srgbClr val="C0FF73"/>
        </a:folHlink>
      </a:clrScheme>
      <a:clrMap bg1="dk2" tx1="lt1" bg2="dk1" tx2="lt2" accent1="accent1" accent2="accent2" accent3="accent3" accent4="accent4" accent5="accent5" accent6="accent6" hlink="hlink" folHlink="folHlink"/>
    </a:extraClrScheme>
    <a:extraClrScheme>
      <a:clrScheme name="Ocean 7">
        <a:dk1>
          <a:srgbClr val="5F5F5F"/>
        </a:dk1>
        <a:lt1>
          <a:srgbClr val="FFFFFF"/>
        </a:lt1>
        <a:dk2>
          <a:srgbClr val="FF6600"/>
        </a:dk2>
        <a:lt2>
          <a:srgbClr val="FFFFFF"/>
        </a:lt2>
        <a:accent1>
          <a:srgbClr val="CC6600"/>
        </a:accent1>
        <a:accent2>
          <a:srgbClr val="FF6600"/>
        </a:accent2>
        <a:accent3>
          <a:srgbClr val="FFB8AA"/>
        </a:accent3>
        <a:accent4>
          <a:srgbClr val="DADADA"/>
        </a:accent4>
        <a:accent5>
          <a:srgbClr val="E2B8AA"/>
        </a:accent5>
        <a:accent6>
          <a:srgbClr val="E75C00"/>
        </a:accent6>
        <a:hlink>
          <a:srgbClr val="FFFF99"/>
        </a:hlink>
        <a:folHlink>
          <a:srgbClr val="FFCC99"/>
        </a:folHlink>
      </a:clrScheme>
      <a:clrMap bg1="dk2" tx1="lt1" bg2="dk1" tx2="lt2" accent1="accent1" accent2="accent2" accent3="accent3" accent4="accent4" accent5="accent5" accent6="accent6" hlink="hlink" folHlink="folHlink"/>
    </a:extraClrScheme>
    <a:extraClrScheme>
      <a:clrScheme name="Ocean 8">
        <a:dk1>
          <a:srgbClr val="000000"/>
        </a:dk1>
        <a:lt1>
          <a:srgbClr val="FFFFFF"/>
        </a:lt1>
        <a:dk2>
          <a:srgbClr val="FFBA2F"/>
        </a:dk2>
        <a:lt2>
          <a:srgbClr val="A50021"/>
        </a:lt2>
        <a:accent1>
          <a:srgbClr val="FF6600"/>
        </a:accent1>
        <a:accent2>
          <a:srgbClr val="CC6600"/>
        </a:accent2>
        <a:accent3>
          <a:srgbClr val="FFD9AD"/>
        </a:accent3>
        <a:accent4>
          <a:srgbClr val="DADADA"/>
        </a:accent4>
        <a:accent5>
          <a:srgbClr val="FFB8AA"/>
        </a:accent5>
        <a:accent6>
          <a:srgbClr val="B95C00"/>
        </a:accent6>
        <a:hlink>
          <a:srgbClr val="663300"/>
        </a:hlink>
        <a:folHlink>
          <a:srgbClr val="CC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Ocean</Template>
  <TotalTime>620</TotalTime>
  <Words>2354</Words>
  <Application>Microsoft Macintosh PowerPoint</Application>
  <PresentationFormat>On-screen Show (4:3)</PresentationFormat>
  <Paragraphs>199</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Ocean</vt:lpstr>
      <vt:lpstr>Synthetic Likelihood  (Summary of “Statistical inference for noisy nonlinear ecological dynamic systems”  by Simon N. Wood 2010)</vt:lpstr>
      <vt:lpstr>Part I</vt:lpstr>
      <vt:lpstr>This likelihood can be explored using a Markov chain Monte Carlo sampler, but one further post-processing step returns pure likelihood-based inference.</vt:lpstr>
      <vt:lpstr>Methods </vt:lpstr>
      <vt:lpstr>Dynamic model and autoregression</vt:lpstr>
      <vt:lpstr>Finding appropriate statistics</vt:lpstr>
      <vt:lpstr>PowerPoint Presentation</vt:lpstr>
      <vt:lpstr>PowerPoint Presentation</vt:lpstr>
      <vt:lpstr>Exploring ls by MCMC (Metropolis–Hastings method) and further inference</vt:lpstr>
      <vt:lpstr>Theoretical properties of the multivariate normality approximation method</vt:lpstr>
      <vt:lpstr>PowerPoint Presentation</vt:lpstr>
      <vt:lpstr>Robust covariance estimation</vt:lpstr>
      <vt:lpstr>Campbell’s method &amp; numerical preconditioning</vt:lpstr>
      <vt:lpstr>PowerPoint Presentation</vt:lpstr>
      <vt:lpstr>PowerPoint Presentation</vt:lpstr>
      <vt:lpstr>PowerPoint Presentation</vt:lpstr>
      <vt:lpstr>Problem</vt:lpstr>
      <vt:lpstr>Solution</vt:lpstr>
      <vt:lpstr>Transformation for normality improvement of s </vt:lpstr>
      <vt:lpstr>Checking the normality assumption and goodness of fit</vt:lpstr>
      <vt:lpstr>PowerPoint Presentation</vt:lpstr>
      <vt:lpstr>Maximum-likelihood estimation</vt:lpstr>
      <vt:lpstr>Part II</vt:lpstr>
      <vt:lpstr>The dynamic nature of the fluctuations in Nicholson’s blowfly experiments. </vt:lpstr>
      <vt:lpstr>  Objective: Can we make statistical inferences about θ?  </vt:lpstr>
      <vt:lpstr>PowerPoint Presentation</vt:lpstr>
      <vt:lpstr>PowerPoint Presentation</vt:lpstr>
      <vt:lpstr>Steps for synthetic likelihood estimation</vt:lpstr>
      <vt:lpstr>PowerPoint Presentation</vt:lpstr>
      <vt:lpstr>PowerPoint Presentation</vt:lpstr>
      <vt:lpstr>PowerPoint Presentation</vt:lpstr>
      <vt:lpstr>PowerPoint Presentation</vt:lpstr>
      <vt:lpstr>PowerPoint Presentation</vt:lpstr>
      <vt:lpstr>  Model stability </vt:lpstr>
      <vt:lpstr>Conclusion</vt:lpstr>
      <vt:lpstr>References</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Synthetic Likelihood </dc:title>
  <dc:creator>Bruce</dc:creator>
  <cp:lastModifiedBy>Ben Bolker</cp:lastModifiedBy>
  <cp:revision>22</cp:revision>
  <dcterms:created xsi:type="dcterms:W3CDTF">2015-10-07T15:44:30Z</dcterms:created>
  <dcterms:modified xsi:type="dcterms:W3CDTF">2015-10-08T18:08:11Z</dcterms:modified>
</cp:coreProperties>
</file>