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2" r:id="rId33"/>
    <p:sldId id="280" r:id="rId34"/>
    <p:sldId id="281" r:id="rId35"/>
    <p:sldId id="270" r:id="rId36"/>
    <p:sldId id="291" r:id="rId37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凯 刘" initials="凯刘" lastIdx="2" clrIdx="0"/>
  <p:cmAuthor id="1" name="Kai Liu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01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128927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240" y="9125938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35240086-8353-4A36-9E38-D6970F508C96}" type="datetimeFigureOut">
              <a:rPr lang="en-US" smtClean="0"/>
              <a:pPr/>
              <a:t>15-10-29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307" y="9125938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0827" y="9125938"/>
            <a:ext cx="108373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134FDDD2-7F92-4847-9C1A-172C64EC71B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1"/>
            <a:ext cx="5746045" cy="1067928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183271"/>
            <a:ext cx="5748302" cy="1067928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359574"/>
            <a:ext cx="5746045" cy="535319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359574"/>
            <a:ext cx="5748302" cy="535319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240" y="9125938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35240086-8353-4A36-9E38-D6970F508C96}" type="datetimeFigureOut">
              <a:rPr lang="en-US" smtClean="0"/>
              <a:pPr/>
              <a:t>15-10-29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307" y="9125938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70827" y="9125938"/>
            <a:ext cx="108373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134FDDD2-7F92-4847-9C1A-172C64EC71B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0220" y="1950720"/>
            <a:ext cx="11704320" cy="2600960"/>
          </a:xfrm>
        </p:spPr>
        <p:txBody>
          <a:bodyPr vert="horz" lIns="65023" tIns="0" rIns="65023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6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50240" y="9125938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35240086-8353-4A36-9E38-D6970F508C96}" type="datetimeFigureOut">
              <a:rPr lang="en-US" smtClean="0"/>
              <a:pPr/>
              <a:t>15-10-29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443307" y="9125938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270827" y="9125938"/>
            <a:ext cx="108373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134FDDD2-7F92-4847-9C1A-172C64EC71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950720" y="4738415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125938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35240086-8353-4A36-9E38-D6970F508C96}" type="datetimeFigureOut">
              <a:rPr lang="en-US" smtClean="0"/>
              <a:pPr/>
              <a:t>15-10-29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125938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0827" y="9125938"/>
            <a:ext cx="108373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134FDDD2-7F92-4847-9C1A-172C64EC71B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968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Approximate Bayesian Computation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787756" y="6734188"/>
            <a:ext cx="5235892" cy="1457312"/>
          </a:xfrm>
          <a:prstGeom prst="rect">
            <a:avLst/>
          </a:prstGeom>
        </p:spPr>
        <p:txBody>
          <a:bodyPr/>
          <a:lstStyle/>
          <a:p>
            <a:pPr lvl="0" defTabSz="519937">
              <a:defRPr sz="1800">
                <a:solidFill>
                  <a:srgbClr val="000000"/>
                </a:solidFill>
              </a:defRPr>
            </a:pPr>
            <a:r>
              <a:rPr sz="2848">
                <a:solidFill>
                  <a:srgbClr val="FFFFFF"/>
                </a:solidFill>
                <a:latin typeface="Hannotate TC Regular"/>
                <a:ea typeface="Hannotate TC Regular"/>
                <a:cs typeface="Hannotate TC Regular"/>
                <a:sym typeface="Hannotate TC Regular"/>
              </a:rPr>
              <a:t> </a:t>
            </a:r>
          </a:p>
          <a:p>
            <a:pPr lvl="0" defTabSz="519937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Hannotate TC Regular"/>
                <a:ea typeface="Hannotate TC Regular"/>
                <a:cs typeface="Hannotate TC Regular"/>
                <a:sym typeface="Hannotate TC Regular"/>
              </a:rPr>
              <a:t>Kai Liu &amp; Kavitha N.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ABC PRC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Step 3: simulate data given the perturbed particles. If the simulated data satisfies the condition that                                     , keep the particle, otherwise, discard it and repeat Step 2 until we obtain N particles with weights</a:t>
            </a:r>
          </a:p>
        </p:txBody>
      </p:sp>
      <p:pic>
        <p:nvPicPr>
          <p:cNvPr id="8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5012" y="5519742"/>
            <a:ext cx="45212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6145" y="7105913"/>
            <a:ext cx="71882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ABC PRC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Step 4: repeat Step 1-3 by sampling particles with probabilities of normalized weights in last iteration. 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7200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Pros and cons of ABC PRC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Pros: discard particles from the pool in low- probability regions and increase the number of particles in high-probability regions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Cons: the efficiency of the sampler relies heavily on the choice of the transition kernels and prior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ABC PMC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Given the weight           for particle          on iteration         , the new weight       </a:t>
            </a:r>
            <a:r>
              <a:rPr lang="en-CA" sz="3800" dirty="0" smtClean="0">
                <a:solidFill>
                  <a:srgbClr val="FFFFFF"/>
                </a:solidFill>
              </a:rPr>
              <a:t> </a:t>
            </a:r>
            <a:r>
              <a:rPr sz="3800" smtClean="0">
                <a:solidFill>
                  <a:srgbClr val="FFFFFF"/>
                </a:solidFill>
              </a:rPr>
              <a:t>for particle  </a:t>
            </a:r>
            <a:r>
              <a:rPr lang="en-CA" sz="3800" dirty="0" smtClean="0">
                <a:solidFill>
                  <a:srgbClr val="FFFFFF"/>
                </a:solidFill>
              </a:rPr>
              <a:t>  </a:t>
            </a:r>
            <a:r>
              <a:rPr sz="3800" smtClean="0">
                <a:solidFill>
                  <a:srgbClr val="FFFFFF"/>
                </a:solidFill>
              </a:rPr>
              <a:t> </a:t>
            </a:r>
            <a:r>
              <a:rPr sz="3800">
                <a:solidFill>
                  <a:srgbClr val="FFFFFF"/>
                </a:solidFill>
              </a:rPr>
              <a:t>on iteration    </a:t>
            </a:r>
            <a:r>
              <a:rPr lang="en-CA" sz="3800" dirty="0" smtClean="0">
                <a:solidFill>
                  <a:srgbClr val="FFFFFF"/>
                </a:solidFill>
              </a:rPr>
              <a:t> </a:t>
            </a:r>
            <a:r>
              <a:rPr sz="3800" smtClean="0">
                <a:solidFill>
                  <a:srgbClr val="FFFFFF"/>
                </a:solidFill>
              </a:rPr>
              <a:t>is </a:t>
            </a:r>
            <a:r>
              <a:rPr sz="3800">
                <a:solidFill>
                  <a:srgbClr val="FFFFFF"/>
                </a:solidFill>
              </a:rPr>
              <a:t>given by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marL="0" lvl="2" indent="4572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where                     is a Gaussian kernel and 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2020" y="5549579"/>
            <a:ext cx="73025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391" y="7789336"/>
            <a:ext cx="5905010" cy="1107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1277" y="7181841"/>
            <a:ext cx="24765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18414" y="3924139"/>
            <a:ext cx="11303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22419" y="3809839"/>
            <a:ext cx="1016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20777" y="4436856"/>
            <a:ext cx="9144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20665" y="4543549"/>
            <a:ext cx="6858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98944" y="4372744"/>
            <a:ext cx="558801" cy="571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asted-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002070" y="5091114"/>
            <a:ext cx="152401" cy="3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ABC SMC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weights in ABC SMC are given by </a:t>
            </a:r>
          </a:p>
        </p:txBody>
      </p:sp>
      <p:pic>
        <p:nvPicPr>
          <p:cNvPr id="10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604" y="6288525"/>
            <a:ext cx="621030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59" y="406369"/>
            <a:ext cx="11704320" cy="2032014"/>
          </a:xfrm>
        </p:spPr>
        <p:txBody>
          <a:bodyPr>
            <a:noAutofit/>
          </a:bodyPr>
          <a:lstStyle/>
          <a:p>
            <a:r>
              <a:rPr lang="en-CA" sz="3400" dirty="0" smtClean="0"/>
              <a:t>Question:  Given the tiny dataset of eleven unique socks, how many socks does Karl Broman have in his laundry in total?</a:t>
            </a:r>
            <a:br>
              <a:rPr lang="en-CA" sz="3400" dirty="0" smtClean="0"/>
            </a:br>
            <a:endParaRPr lang="en-CA" sz="3400" dirty="0"/>
          </a:p>
        </p:txBody>
      </p:sp>
      <p:pic>
        <p:nvPicPr>
          <p:cNvPr id="3074" name="Picture 2" descr="C:\Users\Kavi\Desktop\mcmaster\special topic\paint\q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4379" y="2539983"/>
            <a:ext cx="5869676" cy="6807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600" dirty="0" smtClean="0"/>
              <a:t>Lets assume we have some pairs of socks, say 9 and some odd socks, say 5.</a:t>
            </a:r>
            <a:endParaRPr lang="en-CA" sz="4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4774" y="2539984"/>
            <a:ext cx="6807248" cy="660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Criteria. 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50240" y="2235182"/>
            <a:ext cx="5743787" cy="54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610773" y="2235182"/>
            <a:ext cx="5743787" cy="538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422401"/>
            <a:ext cx="5746045" cy="1422400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Choosing the priors.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28767" y="2430470"/>
            <a:ext cx="9042463" cy="681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</a:t>
            </a:r>
            <a:endParaRPr lang="en-C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50240" y="2235182"/>
            <a:ext cx="5743787" cy="592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610773" y="2233594"/>
            <a:ext cx="5743787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7615525-ABC-Kids--Stock-Photo-clipart.jpg"/>
          <p:cNvPicPr/>
          <p:nvPr/>
        </p:nvPicPr>
        <p:blipFill>
          <a:blip r:embed="rId2">
            <a:extLst/>
          </a:blip>
          <a:srcRect l="10741" r="10741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ABC ? 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584200" y="1733550"/>
            <a:ext cx="53340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Bayesian statistics: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</a:endParaRPr>
          </a:p>
          <a:p>
            <a:pPr marL="336884" lvl="0" indent="-33688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The likelihood is</a:t>
            </a:r>
            <a:r>
              <a:rPr sz="2800">
                <a:solidFill>
                  <a:srgbClr val="8881F0"/>
                </a:solidFill>
              </a:rPr>
              <a:t> </a:t>
            </a:r>
            <a:r>
              <a:rPr sz="2800">
                <a:solidFill>
                  <a:srgbClr val="D45954"/>
                </a:solidFill>
              </a:rPr>
              <a:t>intractable </a:t>
            </a:r>
          </a:p>
        </p:txBody>
      </p:sp>
      <p:pic>
        <p:nvPicPr>
          <p:cNvPr id="38" name="Bayesia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176" y="4641850"/>
            <a:ext cx="4064001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0" y="609570"/>
            <a:ext cx="11376977" cy="862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6" y="711171"/>
            <a:ext cx="11841205" cy="86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0" y="848432"/>
            <a:ext cx="11681779" cy="829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have we done?</a:t>
            </a:r>
            <a:endParaRPr lang="en-CA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50240" y="2539984"/>
            <a:ext cx="5743787" cy="513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Kavi\Desktop\mcmaster\special topic\paint\don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610773" y="2539984"/>
            <a:ext cx="5743787" cy="518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59" y="609570"/>
            <a:ext cx="11785682" cy="1219209"/>
          </a:xfrm>
        </p:spPr>
        <p:txBody>
          <a:bodyPr>
            <a:normAutofit/>
          </a:bodyPr>
          <a:lstStyle/>
          <a:p>
            <a:r>
              <a:rPr lang="en-CA" dirty="0" smtClean="0"/>
              <a:t>Do we need a prior?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Using prior.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Without using prior.</a:t>
            </a:r>
            <a:endParaRPr lang="en-CA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650240" y="3873874"/>
            <a:ext cx="5746045" cy="432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6606259" y="3885075"/>
            <a:ext cx="5748302" cy="43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772" y="4673599"/>
            <a:ext cx="5330638" cy="130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4361" y="711172"/>
            <a:ext cx="11054080" cy="2090702"/>
          </a:xfrm>
        </p:spPr>
        <p:txBody>
          <a:bodyPr>
            <a:normAutofit/>
          </a:bodyPr>
          <a:lstStyle/>
          <a:p>
            <a:r>
              <a:rPr lang="en-CA" dirty="0" smtClean="0"/>
              <a:t>The Exponential model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>
          <a:xfrm>
            <a:off x="1950720" y="5994408"/>
            <a:ext cx="9103360" cy="2025219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364" y="7112016"/>
            <a:ext cx="9144064" cy="17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2365" y="6400811"/>
            <a:ext cx="6604046" cy="91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810" y="6400811"/>
            <a:ext cx="2641618" cy="71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2364" y="3047987"/>
            <a:ext cx="9144064" cy="132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562" y="812772"/>
            <a:ext cx="11074478" cy="558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562" y="6807214"/>
            <a:ext cx="11074478" cy="203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100" dirty="0" smtClean="0"/>
              <a:t>Estimating the posterior using ABC PMC</a:t>
            </a:r>
            <a:endParaRPr lang="en-CA" sz="5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dirty="0" smtClean="0"/>
          </a:p>
          <a:p>
            <a:r>
              <a:rPr lang="en-CA" dirty="0" smtClean="0"/>
              <a:t>We face two problems at this point.</a:t>
            </a:r>
          </a:p>
          <a:p>
            <a:pPr>
              <a:buNone/>
            </a:pPr>
            <a:r>
              <a:rPr lang="en-CA" dirty="0" smtClean="0"/>
              <a:t>		1.  Y is continuous.</a:t>
            </a:r>
          </a:p>
          <a:p>
            <a:pPr>
              <a:buNone/>
            </a:pPr>
            <a:r>
              <a:rPr lang="en-CA" dirty="0"/>
              <a:t> </a:t>
            </a:r>
            <a:r>
              <a:rPr lang="en-CA" dirty="0" smtClean="0"/>
              <a:t>    2. The proposal distribution may be very far from the posterior.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sz="5100" dirty="0" smtClean="0"/>
              <a:t>How can we solve them?</a:t>
            </a:r>
            <a:endParaRPr lang="en-CA" sz="5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2047787"/>
          </a:xfrm>
        </p:spPr>
        <p:txBody>
          <a:bodyPr>
            <a:normAutofit/>
          </a:bodyPr>
          <a:lstStyle/>
          <a:p>
            <a:r>
              <a:rPr lang="en-CA" sz="6800" dirty="0" smtClean="0"/>
              <a:t>Solution for the problems.</a:t>
            </a:r>
            <a:endParaRPr lang="en-CA" sz="6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1. Rather that taking the exact match, we can take some amount of tolerance threshold, ϵ</a:t>
            </a:r>
            <a:r>
              <a:rPr lang="en-CA" baseline="-25000" dirty="0" smtClean="0"/>
              <a:t>t</a:t>
            </a:r>
            <a:r>
              <a:rPr lang="en-CA" dirty="0" smtClean="0"/>
              <a:t>.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smtClean="0"/>
              <a:t>	2. Gradually reduce the value of ϵ</a:t>
            </a:r>
            <a:r>
              <a:rPr lang="en-CA" baseline="-25000" dirty="0" smtClean="0"/>
              <a:t>t</a:t>
            </a:r>
            <a:r>
              <a:rPr lang="en-CA" dirty="0" smtClean="0"/>
              <a:t> , so that we “move” efficiently from the prior(proposal) to the desired posterior.</a:t>
            </a:r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distance function.</a:t>
            </a:r>
            <a:endParaRPr lang="en-CA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2649" y="2539984"/>
            <a:ext cx="10391387" cy="589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does ABC work?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952500" y="2715137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Step 1: construct a generative model </a:t>
            </a:r>
            <a:r>
              <a:rPr sz="3800" i="1">
                <a:solidFill>
                  <a:srgbClr val="FFFFFF"/>
                </a:solidFill>
              </a:rPr>
              <a:t>M</a:t>
            </a:r>
            <a:r>
              <a:rPr sz="3800">
                <a:solidFill>
                  <a:srgbClr val="FFFFFF"/>
                </a:solidFill>
              </a:rPr>
              <a:t> that produces the same type of data as your observed 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Step 2: sample tentative parameter values      from the prior distributions, plug these into the generative model and simulate a dataset</a:t>
            </a:r>
          </a:p>
        </p:txBody>
      </p:sp>
      <p:pic>
        <p:nvPicPr>
          <p:cNvPr id="42" name="thet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9215" y="6259714"/>
            <a:ext cx="2413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yhat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4272" y="7386021"/>
            <a:ext cx="2667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abc_2.jp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275879" y="1012700"/>
            <a:ext cx="2226785" cy="90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Tolerance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To generate the data, we took n = 500 samples from Exp( λ = 0.1), so the observation ranged from 0 to 70, with mean = 10, </a:t>
            </a:r>
            <a:r>
              <a:rPr lang="en-CA" dirty="0" err="1" smtClean="0"/>
              <a:t>sd</a:t>
            </a:r>
            <a:r>
              <a:rPr lang="en-CA" dirty="0" smtClean="0"/>
              <a:t> = 10 and IQR approximately 11.</a:t>
            </a:r>
          </a:p>
          <a:p>
            <a:endParaRPr lang="en-CA" dirty="0" smtClean="0"/>
          </a:p>
          <a:p>
            <a:r>
              <a:rPr lang="en-CA" dirty="0" smtClean="0"/>
              <a:t>Decreasing set of tolerance is </a:t>
            </a:r>
          </a:p>
          <a:p>
            <a:pPr>
              <a:buNone/>
            </a:pPr>
            <a:r>
              <a:rPr lang="en-CA" dirty="0"/>
              <a:t> </a:t>
            </a:r>
            <a:r>
              <a:rPr lang="en-CA" dirty="0" smtClean="0"/>
              <a:t>     </a:t>
            </a:r>
            <a:r>
              <a:rPr lang="en-CA" dirty="0"/>
              <a:t>ϵ = {3, 1, 10</a:t>
            </a:r>
            <a:r>
              <a:rPr lang="en-CA" baseline="30000" dirty="0"/>
              <a:t>-1</a:t>
            </a:r>
            <a:r>
              <a:rPr lang="en-CA" dirty="0"/>
              <a:t>, 10</a:t>
            </a:r>
            <a:r>
              <a:rPr lang="en-CA" baseline="30000" dirty="0"/>
              <a:t>-3</a:t>
            </a:r>
            <a:r>
              <a:rPr lang="en-CA" dirty="0"/>
              <a:t>, 10</a:t>
            </a:r>
            <a:r>
              <a:rPr lang="en-CA" baseline="30000" dirty="0"/>
              <a:t>-4</a:t>
            </a:r>
            <a:r>
              <a:rPr lang="en-CA" dirty="0"/>
              <a:t>, 10</a:t>
            </a:r>
            <a:r>
              <a:rPr lang="en-CA" baseline="30000" dirty="0"/>
              <a:t>-5</a:t>
            </a:r>
            <a:r>
              <a:rPr lang="en-CA" dirty="0"/>
              <a:t>} 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Ultimately, only the smallest element of ϵ matters.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7167" y="1930379"/>
            <a:ext cx="10160071" cy="711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03178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Interpretation.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727178"/>
            <a:ext cx="11704320" cy="7416852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The dashed curves shows the true posterior and the histogram show the estimated posterior obtained using ABC PMC.</a:t>
            </a:r>
          </a:p>
          <a:p>
            <a:r>
              <a:rPr lang="en-CA" dirty="0" smtClean="0"/>
              <a:t>As </a:t>
            </a:r>
            <a:r>
              <a:rPr lang="en-CA" dirty="0"/>
              <a:t>ϵ</a:t>
            </a:r>
            <a:r>
              <a:rPr lang="en-CA" baseline="-25000" dirty="0"/>
              <a:t>t </a:t>
            </a:r>
            <a:r>
              <a:rPr lang="en-CA" dirty="0" smtClean="0"/>
              <a:t>  decreases, the accuracy of the posterior increases.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CA" dirty="0" smtClean="0"/>
              <a:t>If further reduction in ϵ</a:t>
            </a:r>
            <a:r>
              <a:rPr lang="en-CA" baseline="-25000" dirty="0" smtClean="0"/>
              <a:t>t </a:t>
            </a:r>
            <a:r>
              <a:rPr lang="en-CA" dirty="0" smtClean="0"/>
              <a:t> do not produce changes, then the estimate has converged to its final target.</a:t>
            </a:r>
            <a:endParaRPr lang="en-CA" baseline="-25000" dirty="0" smtClean="0"/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Computation time.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616" y="3162288"/>
            <a:ext cx="9410490" cy="54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827194"/>
          </a:xfrm>
        </p:spPr>
        <p:txBody>
          <a:bodyPr/>
          <a:lstStyle/>
          <a:p>
            <a:r>
              <a:rPr lang="en-CA" dirty="0" smtClean="0"/>
              <a:t>Algorithm of ABC PMC</a:t>
            </a:r>
            <a:endParaRPr lang="en-C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28768" y="1947842"/>
            <a:ext cx="9144063" cy="773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270000" y="1276400"/>
            <a:ext cx="10464800" cy="360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Kokonor"/>
                <a:ea typeface="Kokonor"/>
                <a:cs typeface="Kokonor"/>
                <a:sym typeface="Kokono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A" sz="9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endParaRPr sz="96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744" y="4484599"/>
            <a:ext cx="11233248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altLang="zh-CN" dirty="0" smtClean="0"/>
              <a:t>Brandon, M. Turner and Trisha Van </a:t>
            </a:r>
            <a:r>
              <a:rPr lang="en-CA" altLang="zh-CN" dirty="0" err="1" smtClean="0"/>
              <a:t>Zandt</a:t>
            </a:r>
            <a:r>
              <a:rPr lang="en-CA" altLang="zh-CN" dirty="0" smtClean="0"/>
              <a:t> (2012). A tutorial on approximate Bayesian computation. </a:t>
            </a:r>
            <a:r>
              <a:rPr lang="en-CA" altLang="zh-CN" i="1" dirty="0" smtClean="0"/>
              <a:t>Journal of Mathematical Psychology. 56, 69-85</a:t>
            </a:r>
            <a:endParaRPr lang="en-CA" altLang="zh-CN" dirty="0" smtClean="0"/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Kokonor"/>
                <a:ea typeface="Kokonor"/>
                <a:cs typeface="Kokonor"/>
                <a:sym typeface="Kokono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67581549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does ABC work? 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726244" y="2422865"/>
            <a:ext cx="11099801" cy="6286501"/>
          </a:xfrm>
          <a:prstGeom prst="rect">
            <a:avLst/>
          </a:prstGeom>
        </p:spPr>
        <p:txBody>
          <a:bodyPr/>
          <a:lstStyle/>
          <a:p>
            <a:pPr marL="452627" lvl="0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Step 3: check if the simulated data set/summary statistics matches the actual data/actual summary statistics, if yes, keep them, if no, throw them away. i.e.                   </a:t>
            </a:r>
            <a:r>
              <a:rPr lang="en-CA" sz="3762" dirty="0" smtClean="0">
                <a:solidFill>
                  <a:srgbClr val="FFFFFF"/>
                </a:solidFill>
              </a:rPr>
              <a:t>      </a:t>
            </a:r>
            <a:r>
              <a:rPr sz="3762" smtClean="0">
                <a:solidFill>
                  <a:srgbClr val="FFFFFF"/>
                </a:solidFill>
              </a:rPr>
              <a:t> </a:t>
            </a:r>
            <a:r>
              <a:rPr sz="3762">
                <a:solidFill>
                  <a:srgbClr val="FFFFFF"/>
                </a:solidFill>
              </a:rPr>
              <a:t>or </a:t>
            </a:r>
          </a:p>
          <a:p>
            <a:pPr marL="452627" lvl="0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Step 4: repeat Step 2-3 a large number of times building up the list of probable parameter values</a:t>
            </a:r>
          </a:p>
          <a:p>
            <a:pPr marL="452627" lvl="0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Step 5: the distribution of the probable parameter values represents the posterior information</a:t>
            </a:r>
          </a:p>
        </p:txBody>
      </p:sp>
      <p:pic>
        <p:nvPicPr>
          <p:cNvPr id="48" name="abc_2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76486" y="1008784"/>
            <a:ext cx="2083302" cy="916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2200" y="4588768"/>
            <a:ext cx="2298701" cy="491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18624" y="4660776"/>
            <a:ext cx="3386244" cy="441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Other ABC algorithms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lvl="0" indent="-685799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ABC MCMC</a:t>
            </a:r>
          </a:p>
          <a:p>
            <a:pPr marL="685799" lvl="0" indent="-685799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ABC partial rejection control (ABC PRC)</a:t>
            </a:r>
          </a:p>
          <a:p>
            <a:pPr marL="685799" lvl="0" indent="-685799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ABC population Monte Carlo (ABC PMC)</a:t>
            </a:r>
          </a:p>
          <a:p>
            <a:pPr marL="685799" lvl="0" indent="-685799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ABC sequential Monte Carlo (ABC SMC)</a:t>
            </a:r>
          </a:p>
        </p:txBody>
      </p:sp>
      <p:pic>
        <p:nvPicPr>
          <p:cNvPr id="54" name="abc_2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342749" y="986738"/>
            <a:ext cx="2042800" cy="960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ABC MCMC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acceptance probability:</a:t>
            </a:r>
          </a:p>
          <a:p>
            <a:pPr marL="0" lvl="1" indent="228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                                            if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823" y="5890162"/>
            <a:ext cx="4731082" cy="843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8208" y="6111023"/>
            <a:ext cx="3387566" cy="401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Pros and cons of ABC MCMC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Pros: very efficient even the prior distribution differs substantially from the posterior distribution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Cons: chains are in danger of getting stuck in the low probability regions of posterior distribution if proposal distribution is poorly chosen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ABC PRC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Step 1: generate a pool of N candidate values for    (called particles) from the prior distribution</a:t>
            </a:r>
          </a:p>
        </p:txBody>
      </p:sp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556" y="5562600"/>
            <a:ext cx="203201" cy="34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ABC PRC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Step 2: choose the distribution of a random variable    (i.e.                    ) to perturb    to    , that is                    .            </a:t>
            </a:r>
            <a:r>
              <a:rPr lang="en-CA" sz="3800" dirty="0" smtClean="0">
                <a:solidFill>
                  <a:srgbClr val="FFFFFF"/>
                </a:solidFill>
              </a:rPr>
              <a:t> 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is called forward transition kernel and                is called backward transition kernel </a:t>
            </a:r>
          </a:p>
        </p:txBody>
      </p:sp>
      <p:pic>
        <p:nvPicPr>
          <p:cNvPr id="7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7241" y="5048410"/>
            <a:ext cx="2286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8166" y="5035710"/>
            <a:ext cx="2032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36664" y="5029360"/>
            <a:ext cx="3810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6945" y="4946810"/>
            <a:ext cx="24892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17903" y="5511800"/>
            <a:ext cx="20447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02334" y="5591180"/>
            <a:ext cx="12192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98344" y="6100936"/>
            <a:ext cx="1371601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690</Words>
  <Application>Microsoft Macintosh PowerPoint</Application>
  <PresentationFormat>自定义</PresentationFormat>
  <Paragraphs>82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Gradient</vt:lpstr>
      <vt:lpstr>Approximate Bayesian Computation</vt:lpstr>
      <vt:lpstr>Why ABC ? </vt:lpstr>
      <vt:lpstr>How does ABC work?</vt:lpstr>
      <vt:lpstr>How does ABC work? </vt:lpstr>
      <vt:lpstr>Other ABC algorithms</vt:lpstr>
      <vt:lpstr>ABC MCMC</vt:lpstr>
      <vt:lpstr>Pros and cons of ABC MCMC</vt:lpstr>
      <vt:lpstr>ABC PRC</vt:lpstr>
      <vt:lpstr>ABC PRC</vt:lpstr>
      <vt:lpstr>ABC PRC</vt:lpstr>
      <vt:lpstr>ABC PRC</vt:lpstr>
      <vt:lpstr>Pros and cons of ABC PRC</vt:lpstr>
      <vt:lpstr>ABC PMC</vt:lpstr>
      <vt:lpstr>ABC SMC</vt:lpstr>
      <vt:lpstr>Question:  Given the tiny dataset of eleven unique socks, how many socks does Karl Broman have in his laundry in total? </vt:lpstr>
      <vt:lpstr>Lets assume we have some pairs of socks, say 9 and some odd socks, say 5.</vt:lpstr>
      <vt:lpstr>Criteria. </vt:lpstr>
      <vt:lpstr>Choosing the priors.</vt:lpstr>
      <vt:lpstr>Simulation</vt:lpstr>
      <vt:lpstr>PowerPoint 演示文稿</vt:lpstr>
      <vt:lpstr>PowerPoint 演示文稿</vt:lpstr>
      <vt:lpstr>PowerPoint 演示文稿</vt:lpstr>
      <vt:lpstr>What have we done?</vt:lpstr>
      <vt:lpstr>Do we need a prior?</vt:lpstr>
      <vt:lpstr>The Exponential model</vt:lpstr>
      <vt:lpstr>PowerPoint 演示文稿</vt:lpstr>
      <vt:lpstr>Estimating the posterior using ABC PMC</vt:lpstr>
      <vt:lpstr>Solution for the problems.</vt:lpstr>
      <vt:lpstr>The distance function.</vt:lpstr>
      <vt:lpstr>Tolerance</vt:lpstr>
      <vt:lpstr>Results</vt:lpstr>
      <vt:lpstr>Interpretation.</vt:lpstr>
      <vt:lpstr>Computation time.</vt:lpstr>
      <vt:lpstr>Algorithm of ABC PMC</vt:lpstr>
      <vt:lpstr>Reference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Bayesian Computation</dc:title>
  <cp:lastModifiedBy>Kai Liu</cp:lastModifiedBy>
  <cp:revision>13</cp:revision>
  <dcterms:modified xsi:type="dcterms:W3CDTF">2015-10-29T20:43:56Z</dcterms:modified>
</cp:coreProperties>
</file>