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38" r:id="rId2"/>
    <p:sldId id="364" r:id="rId3"/>
    <p:sldId id="372" r:id="rId4"/>
    <p:sldId id="362" r:id="rId5"/>
    <p:sldId id="363" r:id="rId6"/>
    <p:sldId id="374" r:id="rId7"/>
    <p:sldId id="365" r:id="rId8"/>
    <p:sldId id="339" r:id="rId9"/>
    <p:sldId id="361" r:id="rId10"/>
    <p:sldId id="370" r:id="rId11"/>
    <p:sldId id="357" r:id="rId12"/>
    <p:sldId id="358" r:id="rId13"/>
    <p:sldId id="359" r:id="rId14"/>
    <p:sldId id="366" r:id="rId15"/>
    <p:sldId id="367" r:id="rId16"/>
    <p:sldId id="368" r:id="rId17"/>
    <p:sldId id="369" r:id="rId18"/>
    <p:sldId id="373" r:id="rId19"/>
    <p:sldId id="3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65078"/>
  </p:normalViewPr>
  <p:slideViewPr>
    <p:cSldViewPr snapToGrid="0" snapToObjects="1">
      <p:cViewPr varScale="1">
        <p:scale>
          <a:sx n="62" d="100"/>
          <a:sy n="62" d="100"/>
        </p:scale>
        <p:origin x="1336" y="176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F3965-24A9-F84B-B960-1F8DFF81EEE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F6DB-1E63-2144-9C7E-5CB31AA6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goal for this lecture to communicate the “when” and “why” of multilevel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 regarding model-fitting with Stan: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variable names with dots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divergent iterations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extracting samples from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lecture code illustrating shrinkage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4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4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modeling strategy is critical for the inclusion of multiple varying effects in our models</a:t>
            </a:r>
          </a:p>
          <a:p>
            <a:endParaRPr lang="en-US" dirty="0"/>
          </a:p>
          <a:p>
            <a:r>
              <a:rPr lang="en-US" dirty="0"/>
              <a:t>Show lecture code on fitting the model with this alternate parameterization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9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9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used aggregated binomial data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1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4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3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lecture code on simulating frog survival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4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paper serves as a good introduction to the topic and lays out much of the terminology for those interested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 variable described here could be construed as “clusters”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variation is mentioned again as central to the definition</a:t>
            </a:r>
          </a:p>
          <a:p>
            <a:r>
              <a:rPr lang="en-US" dirty="0"/>
              <a:t>But also, the definition is controversial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1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“importance” of a variable for interpretation is not really a strong way to distinguish random from fixed effects; random effects can be either a “nuisance” or a “variable of interest”</a:t>
            </a:r>
          </a:p>
          <a:p>
            <a:endParaRPr lang="en-US" dirty="0"/>
          </a:p>
          <a:p>
            <a:r>
              <a:rPr lang="en-US" dirty="0"/>
              <a:t>Thus, for this class we’ll prefer to say that varying/random effects are those that are explicitly constructed in our models such that they are derived from a population of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9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random effects terminology is inconsistent and confusing</a:t>
            </a:r>
          </a:p>
          <a:p>
            <a:r>
              <a:rPr lang="en-US" dirty="0"/>
              <a:t>Note that with definition 2, the exact same set of estimates from a model would be fixed or random depending upon your interest as an investigator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6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4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9DB6-2A55-E249-AE44-565DA48679AD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4103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More Multilevel Modeling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14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29 April 2019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1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153754-EFB6-634E-B561-9EE469B2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1" y="385907"/>
            <a:ext cx="83698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The Magic of Shrinkage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D1A13DB-3666-F843-BBC0-C9BC325F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94140"/>
            <a:ext cx="7886700" cy="4910569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Shrinkage </a:t>
            </a:r>
            <a:r>
              <a:rPr lang="en-US" dirty="0">
                <a:latin typeface="Garamond" panose="02020404030301010803" pitchFamily="18" charset="0"/>
              </a:rPr>
              <a:t>in parameter estimates manifests from the  regularization inherent in multilevel models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It is the pulling of the multilevel estimates (i.e., shrinkage) towards the estimated global average across clusters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Could be thought of as a form of regression to the mean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effects of shrinkage tend to be greatest when: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Sample sizes for a cluster are small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The empirical estimate for a cluster’s parameter </a:t>
            </a:r>
            <a:r>
              <a:rPr lang="en-US">
                <a:latin typeface="Garamond" panose="02020404030301010803" pitchFamily="18" charset="0"/>
              </a:rPr>
              <a:t>value are </a:t>
            </a:r>
            <a:r>
              <a:rPr lang="en-US" dirty="0">
                <a:latin typeface="Garamond" panose="02020404030301010803" pitchFamily="18" charset="0"/>
              </a:rPr>
              <a:t>extreme</a:t>
            </a:r>
          </a:p>
        </p:txBody>
      </p:sp>
    </p:spTree>
    <p:extLst>
      <p:ext uri="{BB962C8B-B14F-4D97-AF65-F5344CB8AC3E}">
        <p14:creationId xmlns:p14="http://schemas.microsoft.com/office/powerpoint/2010/main" val="10353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639291"/>
                <a:ext cx="7886700" cy="421870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 err="1">
                    <a:latin typeface="Garamond" panose="02020404030301010803" pitchFamily="18" charset="0"/>
                  </a:rPr>
                  <a:t>surv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Binomial(</a:t>
                </a:r>
                <a:r>
                  <a:rPr lang="en-US" sz="4000" dirty="0" err="1">
                    <a:latin typeface="Garamond" panose="02020404030301010803" pitchFamily="18" charset="0"/>
                  </a:rPr>
                  <a:t>density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i="1" dirty="0">
                        <a:latin typeface="Garamond" panose="02020404030301010803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logit(</a:t>
                </a:r>
                <a:r>
                  <a:rPr lang="en-US" sz="4000" i="1" dirty="0">
                    <a:latin typeface="Garamond" panose="02020404030301010803" pitchFamily="18" charset="0"/>
                  </a:rPr>
                  <a:t>p</a:t>
                </a:r>
                <a:r>
                  <a:rPr lang="en-US" sz="4000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  </a:t>
                </a:r>
                <a:r>
                  <a:rPr lang="en-US" sz="4000" dirty="0">
                    <a:latin typeface="Garamond" panose="02020404030301010803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tank[</a:t>
                </a:r>
                <a:r>
                  <a:rPr lang="en-US" sz="4000" i="1" baseline="-25000" dirty="0" err="1">
                    <a:latin typeface="Garamond" panose="020204040303010108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]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tank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HalfCauchy(0, 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639291"/>
                <a:ext cx="7886700" cy="4218709"/>
              </a:xfrm>
              <a:blipFill>
                <a:blip r:embed="rId3"/>
                <a:stretch>
                  <a:fillRect t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9982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Binomial GLMM for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Reed Frog Survival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b="1" dirty="0">
                <a:latin typeface="Garamond" panose="02020404030301010803" pitchFamily="18" charset="0"/>
              </a:rPr>
              <a:t>Predictors: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Tank (with an indexing approach)</a:t>
            </a:r>
          </a:p>
        </p:txBody>
      </p:sp>
    </p:spTree>
    <p:extLst>
      <p:ext uri="{BB962C8B-B14F-4D97-AF65-F5344CB8AC3E}">
        <p14:creationId xmlns:p14="http://schemas.microsoft.com/office/powerpoint/2010/main" val="378863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17274"/>
                <a:ext cx="7886700" cy="34497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 err="1">
                    <a:latin typeface="Garamond" panose="02020404030301010803" pitchFamily="18" charset="0"/>
                  </a:rPr>
                  <a:t>surv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Binomial(</a:t>
                </a:r>
                <a:r>
                  <a:rPr lang="en-US" sz="4000" dirty="0" err="1">
                    <a:latin typeface="Garamond" panose="02020404030301010803" pitchFamily="18" charset="0"/>
                  </a:rPr>
                  <a:t>density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i="1" dirty="0">
                        <a:latin typeface="Garamond" panose="02020404030301010803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logit(</a:t>
                </a:r>
                <a:r>
                  <a:rPr lang="en-US" sz="4000" i="1" dirty="0">
                    <a:latin typeface="Garamond" panose="02020404030301010803" pitchFamily="18" charset="0"/>
                  </a:rPr>
                  <a:t>p</a:t>
                </a:r>
                <a:r>
                  <a:rPr lang="en-US" sz="4000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  </a:t>
                </a:r>
                <a:r>
                  <a:rPr lang="en-US" sz="4000" dirty="0">
                    <a:latin typeface="Garamond" panose="02020404030301010803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tank[</a:t>
                </a:r>
                <a:r>
                  <a:rPr lang="en-US" sz="4000" i="1" baseline="-25000" dirty="0" err="1">
                    <a:latin typeface="Garamond" panose="020204040303010108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]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tank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HalfCauchy(0, 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17274"/>
                <a:ext cx="7886700" cy="3449782"/>
              </a:xfrm>
              <a:blipFill>
                <a:blip r:embed="rId3"/>
                <a:stretch>
                  <a:fillRect t="-476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7800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Binomial GLMM for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Reed Frog Survival: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 err="1">
                <a:latin typeface="Garamond" panose="02020404030301010803" pitchFamily="18" charset="0"/>
              </a:rPr>
              <a:t>Movin</a:t>
            </a:r>
            <a:r>
              <a:rPr lang="en-US" dirty="0">
                <a:latin typeface="Garamond" panose="02020404030301010803" pitchFamily="18" charset="0"/>
              </a:rPr>
              <a:t>’ Around the Mean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b="1" dirty="0">
                <a:latin typeface="Garamond" panose="02020404030301010803" pitchFamily="18" charset="0"/>
              </a:rPr>
              <a:t>Predictors: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Tank (with an indexing approach)</a:t>
            </a:r>
          </a:p>
        </p:txBody>
      </p:sp>
    </p:spTree>
    <p:extLst>
      <p:ext uri="{BB962C8B-B14F-4D97-AF65-F5344CB8AC3E}">
        <p14:creationId xmlns:p14="http://schemas.microsoft.com/office/powerpoint/2010/main" val="7337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18104"/>
                <a:ext cx="7886700" cy="344728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surv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Binomial(</a:t>
                </a:r>
                <a:r>
                  <a:rPr lang="en-US" sz="4000" dirty="0" err="1">
                    <a:latin typeface="Garamond" panose="02020404030301010803" pitchFamily="18" charset="0"/>
                  </a:rPr>
                  <a:t>density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i="1" dirty="0">
                        <a:latin typeface="Garamond" panose="02020404030301010803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logit(</a:t>
                </a:r>
                <a:r>
                  <a:rPr lang="en-US" sz="4000" i="1" dirty="0">
                    <a:latin typeface="Garamond" panose="02020404030301010803" pitchFamily="18" charset="0"/>
                  </a:rPr>
                  <a:t>p</a:t>
                </a:r>
                <a:r>
                  <a:rPr lang="en-US" sz="4000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  </a:t>
                </a:r>
                <a:r>
                  <a:rPr lang="en-US" sz="4000" dirty="0">
                    <a:latin typeface="Garamond" panose="02020404030301010803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tank[</a:t>
                </a:r>
                <a:r>
                  <a:rPr lang="en-US" sz="4000" i="1" baseline="-25000" dirty="0" err="1">
                    <a:latin typeface="Garamond" panose="020204040303010108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]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tank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Normal(0,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HalfCauchy(0, 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18104"/>
                <a:ext cx="7886700" cy="3447288"/>
              </a:xfrm>
              <a:blipFill>
                <a:blip r:embed="rId3"/>
                <a:stretch>
                  <a:fillRect t="-5147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339A1AD-AA99-484E-9A44-3A9FBBB7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7800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Binomial GLMM for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Reed Frog Survival: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 err="1">
                <a:latin typeface="Garamond" panose="02020404030301010803" pitchFamily="18" charset="0"/>
              </a:rPr>
              <a:t>Movin</a:t>
            </a:r>
            <a:r>
              <a:rPr lang="en-US" dirty="0">
                <a:latin typeface="Garamond" panose="02020404030301010803" pitchFamily="18" charset="0"/>
              </a:rPr>
              <a:t>’ Around the Mean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b="1" dirty="0">
                <a:latin typeface="Garamond" panose="02020404030301010803" pitchFamily="18" charset="0"/>
              </a:rPr>
              <a:t>Predictors: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Tank (with an indexing approach)</a:t>
            </a:r>
          </a:p>
        </p:txBody>
      </p:sp>
    </p:spTree>
    <p:extLst>
      <p:ext uri="{BB962C8B-B14F-4D97-AF65-F5344CB8AC3E}">
        <p14:creationId xmlns:p14="http://schemas.microsoft.com/office/powerpoint/2010/main" val="20447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8755B-DEE5-8B42-BAEE-0DEF7570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7" y="266450"/>
            <a:ext cx="8856906" cy="1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92A34-3CE3-F349-9CDF-687597AA6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947" y="1986867"/>
            <a:ext cx="6078105" cy="47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7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153754-EFB6-634E-B561-9EE469B2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1" y="385907"/>
            <a:ext cx="83698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Multilevel Models in the Wild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60CDE8-4B4D-204E-AA8A-23EC3DCF948E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Nowakowski</a:t>
            </a:r>
            <a:r>
              <a:rPr lang="en-US" sz="1600" dirty="0">
                <a:latin typeface="Garamond" panose="02020404030301010803" pitchFamily="18" charset="0"/>
              </a:rPr>
              <a:t> et al. 2016, </a:t>
            </a:r>
            <a:r>
              <a:rPr lang="en-US" sz="1600" i="1" dirty="0">
                <a:latin typeface="Garamond" panose="02020404030301010803" pitchFamily="18" charset="0"/>
              </a:rPr>
              <a:t>Ecology Letters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B100CB-3491-E748-B10D-75391CCD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60" y="1687044"/>
            <a:ext cx="8369877" cy="47137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latin typeface="Garamond" panose="02020404030301010803" pitchFamily="18" charset="0"/>
              </a:rPr>
              <a:t>“The response consisted of the number of infected and uninfected individuals at a given sample location (1,240 total sample locations) for a given species (53 total species); observations, therefore, represented species-by-site prevalence records (n = 1,645) weighted in the model by the number of </a:t>
            </a:r>
            <a:r>
              <a:rPr lang="en-US" sz="3000" i="1" dirty="0" err="1">
                <a:latin typeface="Garamond" panose="02020404030301010803" pitchFamily="18" charset="0"/>
              </a:rPr>
              <a:t>Bd</a:t>
            </a:r>
            <a:r>
              <a:rPr lang="en-US" sz="3000" i="1" dirty="0">
                <a:latin typeface="Garamond" panose="02020404030301010803" pitchFamily="18" charset="0"/>
              </a:rPr>
              <a:t> </a:t>
            </a:r>
            <a:r>
              <a:rPr lang="en-US" sz="3000" dirty="0">
                <a:latin typeface="Garamond" panose="02020404030301010803" pitchFamily="18" charset="0"/>
              </a:rPr>
              <a:t>assays conducted for each species-by-site record (11,435 total assays). We fit all models with </a:t>
            </a:r>
            <a:r>
              <a:rPr lang="en-US" sz="3000" i="1" dirty="0">
                <a:latin typeface="Garamond" panose="02020404030301010803" pitchFamily="18" charset="0"/>
              </a:rPr>
              <a:t>varying intercepts</a:t>
            </a:r>
            <a:r>
              <a:rPr lang="en-US" sz="3000" dirty="0">
                <a:latin typeface="Garamond" panose="02020404030301010803" pitchFamily="18" charset="0"/>
              </a:rPr>
              <a:t> among </a:t>
            </a:r>
            <a:r>
              <a:rPr lang="en-US" sz="3000" u="sng" dirty="0">
                <a:latin typeface="Garamond" panose="02020404030301010803" pitchFamily="18" charset="0"/>
              </a:rPr>
              <a:t>contributing studies</a:t>
            </a:r>
            <a:r>
              <a:rPr lang="en-US" sz="3000" dirty="0">
                <a:latin typeface="Garamond" panose="02020404030301010803" pitchFamily="18" charset="0"/>
              </a:rPr>
              <a:t> and among </a:t>
            </a:r>
            <a:r>
              <a:rPr lang="en-US" sz="3000" u="sng" dirty="0">
                <a:latin typeface="Garamond" panose="02020404030301010803" pitchFamily="18" charset="0"/>
              </a:rPr>
              <a:t>species nested within families</a:t>
            </a:r>
            <a:r>
              <a:rPr lang="en-US" sz="3000" dirty="0">
                <a:latin typeface="Garamond" panose="02020404030301010803" pitchFamily="18" charset="0"/>
              </a:rPr>
              <a:t> and compared models fit with competing fixed effects structures.”</a:t>
            </a:r>
            <a:endParaRPr lang="en-US" sz="3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5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0455B3-24A2-F24E-9C88-1998A6AB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45" y="1506682"/>
            <a:ext cx="3567545" cy="5351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B6D5A-5827-394B-843A-80E1B4F5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54" y="0"/>
            <a:ext cx="7439891" cy="14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153754-EFB6-634E-B561-9EE469B2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1" y="385907"/>
            <a:ext cx="83698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Multilevel Models in the Wild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60CDE8-4B4D-204E-AA8A-23EC3DCF948E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Eskew and Todd 2017, </a:t>
            </a:r>
            <a:r>
              <a:rPr lang="en-US" sz="1600" i="1" dirty="0" err="1">
                <a:latin typeface="Garamond" panose="02020404030301010803" pitchFamily="18" charset="0"/>
              </a:rPr>
              <a:t>Copeia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B100CB-3491-E748-B10D-75391CCD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60" y="1739613"/>
            <a:ext cx="8369877" cy="44228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</a:rPr>
              <a:t>“We also wanted to control for variability in counts that could be attributed to </a:t>
            </a:r>
            <a:r>
              <a:rPr lang="en-US" u="sng" dirty="0">
                <a:latin typeface="Garamond" panose="02020404030301010803" pitchFamily="18" charset="0"/>
              </a:rPr>
              <a:t>snake species identity</a:t>
            </a:r>
            <a:r>
              <a:rPr lang="en-US" dirty="0">
                <a:latin typeface="Garamond" panose="02020404030301010803" pitchFamily="18" charset="0"/>
              </a:rPr>
              <a:t> and </a:t>
            </a:r>
            <a:r>
              <a:rPr lang="en-US" u="sng" dirty="0">
                <a:latin typeface="Garamond" panose="02020404030301010803" pitchFamily="18" charset="0"/>
              </a:rPr>
              <a:t>sampling location</a:t>
            </a:r>
            <a:r>
              <a:rPr lang="en-US" dirty="0">
                <a:latin typeface="Garamond" panose="02020404030301010803" pitchFamily="18" charset="0"/>
              </a:rPr>
              <a:t>. Thus, all LEAP models included </a:t>
            </a:r>
            <a:r>
              <a:rPr lang="en-US" i="1" dirty="0">
                <a:latin typeface="Garamond" panose="02020404030301010803" pitchFamily="18" charset="0"/>
              </a:rPr>
              <a:t>varying intercepts</a:t>
            </a:r>
            <a:r>
              <a:rPr lang="en-US" dirty="0">
                <a:latin typeface="Garamond" panose="02020404030301010803" pitchFamily="18" charset="0"/>
              </a:rPr>
              <a:t> (i.e., random effects) by snake species and sampling location, whereas Ellenton Bay models only included </a:t>
            </a:r>
            <a:r>
              <a:rPr lang="en-US" i="1" dirty="0">
                <a:latin typeface="Garamond" panose="02020404030301010803" pitchFamily="18" charset="0"/>
              </a:rPr>
              <a:t>varying intercepts</a:t>
            </a:r>
            <a:r>
              <a:rPr lang="en-US" dirty="0">
                <a:latin typeface="Garamond" panose="02020404030301010803" pitchFamily="18" charset="0"/>
              </a:rPr>
              <a:t> by snake species since all these data came from a single location. Critically, the inclusion of </a:t>
            </a:r>
            <a:r>
              <a:rPr lang="en-US" i="1" dirty="0">
                <a:latin typeface="Garamond" panose="02020404030301010803" pitchFamily="18" charset="0"/>
              </a:rPr>
              <a:t>varying effects</a:t>
            </a:r>
            <a:r>
              <a:rPr lang="en-US" dirty="0">
                <a:latin typeface="Garamond" panose="02020404030301010803" pitchFamily="18" charset="0"/>
              </a:rPr>
              <a:t> by species </a:t>
            </a:r>
            <a:r>
              <a:rPr lang="en-US" u="sng" dirty="0">
                <a:latin typeface="Garamond" panose="02020404030301010803" pitchFamily="18" charset="0"/>
              </a:rPr>
              <a:t>helps to make our inferences generalizable across the entire snake assemblage</a:t>
            </a:r>
            <a:r>
              <a:rPr lang="en-US" dirty="0">
                <a:latin typeface="Garamond" panose="02020404030301010803" pitchFamily="18" charset="0"/>
              </a:rPr>
              <a:t> rather than being species-specific since inherent differences in activity among species are being accounted for…”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4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639291"/>
                <a:ext cx="7886700" cy="421870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i="1" dirty="0" err="1">
                    <a:latin typeface="Garamond" panose="02020404030301010803" pitchFamily="18" charset="0"/>
                  </a:rPr>
                  <a:t>s</a:t>
                </a:r>
                <a:r>
                  <a:rPr lang="en-US" sz="4000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Binomial(</a:t>
                </a:r>
                <a:r>
                  <a:rPr lang="en-US" sz="4000" i="1" dirty="0" err="1">
                    <a:latin typeface="Garamond" panose="02020404030301010803" pitchFamily="18" charset="0"/>
                  </a:rPr>
                  <a:t>n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i="1" dirty="0">
                        <a:latin typeface="Garamond" panose="02020404030301010803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logit(</a:t>
                </a:r>
                <a:r>
                  <a:rPr lang="en-US" sz="4000" i="1" dirty="0">
                    <a:latin typeface="Garamond" panose="02020404030301010803" pitchFamily="18" charset="0"/>
                  </a:rPr>
                  <a:t>p</a:t>
                </a:r>
                <a:r>
                  <a:rPr lang="en-US" sz="4000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  </a:t>
                </a:r>
                <a:r>
                  <a:rPr lang="en-US" sz="4000" dirty="0">
                    <a:latin typeface="Garamond" panose="02020404030301010803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pond[</a:t>
                </a:r>
                <a:r>
                  <a:rPr lang="en-US" sz="4000" i="1" baseline="-25000" dirty="0" err="1">
                    <a:latin typeface="Garamond" panose="020204040303010108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]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pond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HalfCauchy(0, 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639291"/>
                <a:ext cx="7886700" cy="4218709"/>
              </a:xfrm>
              <a:blipFill>
                <a:blip r:embed="rId3"/>
                <a:stretch>
                  <a:fillRect t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9982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Binomial GLMM for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Frog Survival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b="1" dirty="0">
                <a:latin typeface="Garamond" panose="02020404030301010803" pitchFamily="18" charset="0"/>
              </a:rPr>
              <a:t>Predictors: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Ponds (instead of tanks)</a:t>
            </a:r>
          </a:p>
        </p:txBody>
      </p:sp>
    </p:spTree>
    <p:extLst>
      <p:ext uri="{BB962C8B-B14F-4D97-AF65-F5344CB8AC3E}">
        <p14:creationId xmlns:p14="http://schemas.microsoft.com/office/powerpoint/2010/main" val="94221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1E2300-F6FE-EF45-A9E9-AE0FB2D9D193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McElreath</a:t>
            </a:r>
            <a:r>
              <a:rPr lang="en-US" sz="1600" dirty="0">
                <a:latin typeface="Garamond" panose="02020404030301010803" pitchFamily="18" charset="0"/>
              </a:rPr>
              <a:t> 2016, </a:t>
            </a:r>
            <a:r>
              <a:rPr lang="en-US" sz="1600" i="1" dirty="0">
                <a:latin typeface="Garamond" panose="02020404030301010803" pitchFamily="18" charset="0"/>
              </a:rPr>
              <a:t>Statistical Rethinking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0C94A-097E-2945-B9D5-4D1DD165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02176"/>
            <a:ext cx="80835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5BE9D-072E-CB4D-A2A1-56E975CBD9D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Bolker</a:t>
            </a:r>
            <a:r>
              <a:rPr lang="en-US" sz="1600" dirty="0">
                <a:latin typeface="Garamond" panose="02020404030301010803" pitchFamily="18" charset="0"/>
              </a:rPr>
              <a:t> et al. 2009, </a:t>
            </a:r>
            <a:r>
              <a:rPr lang="en-US" sz="1600" i="1" dirty="0">
                <a:latin typeface="Garamond" panose="02020404030301010803" pitchFamily="18" charset="0"/>
              </a:rPr>
              <a:t>Trends in Ecology &amp; Evolution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E36116-023C-7740-824A-49521557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87" y="1710170"/>
            <a:ext cx="8580025" cy="351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9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DBAA4A-185A-2447-8305-9EFA4B50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907"/>
            <a:ext cx="9143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What are Varying (i.e., Random) Effects?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D60BB4-1832-0B44-A760-D4CC0913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61" y="1649124"/>
            <a:ext cx="8369877" cy="41622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dirty="0">
                <a:latin typeface="Garamond" panose="02020404030301010803" pitchFamily="18" charset="0"/>
              </a:rPr>
              <a:t>“Where basic statistical methods try to quantify the exact effects of each predictor variable, EE problems often involve </a:t>
            </a:r>
            <a:r>
              <a:rPr lang="en-US" sz="3000" i="1" dirty="0">
                <a:latin typeface="Garamond" panose="02020404030301010803" pitchFamily="18" charset="0"/>
              </a:rPr>
              <a:t>random effects</a:t>
            </a:r>
            <a:r>
              <a:rPr lang="en-US" sz="3000" dirty="0">
                <a:latin typeface="Garamond" panose="02020404030301010803" pitchFamily="18" charset="0"/>
              </a:rPr>
              <a:t>, whose purpose is instead to </a:t>
            </a:r>
            <a:r>
              <a:rPr lang="en-US" sz="3000" u="sng" dirty="0">
                <a:latin typeface="Garamond" panose="02020404030301010803" pitchFamily="18" charset="0"/>
              </a:rPr>
              <a:t>quantify the variation among units</a:t>
            </a:r>
            <a:r>
              <a:rPr lang="en-US" sz="3000" dirty="0">
                <a:latin typeface="Garamond" panose="02020404030301010803" pitchFamily="18" charset="0"/>
              </a:rPr>
              <a:t>. The most familiar types of </a:t>
            </a:r>
            <a:r>
              <a:rPr lang="en-US" sz="3000" i="1" dirty="0">
                <a:latin typeface="Garamond" panose="02020404030301010803" pitchFamily="18" charset="0"/>
              </a:rPr>
              <a:t>random effect</a:t>
            </a:r>
            <a:r>
              <a:rPr lang="en-US" sz="3000" dirty="0">
                <a:latin typeface="Garamond" panose="02020404030301010803" pitchFamily="18" charset="0"/>
              </a:rPr>
              <a:t> are the </a:t>
            </a:r>
            <a:r>
              <a:rPr lang="en-US" sz="3000" u="sng" dirty="0">
                <a:latin typeface="Garamond" panose="02020404030301010803" pitchFamily="18" charset="0"/>
              </a:rPr>
              <a:t>blocks in experiments or observational studies that are replicated across sites or times</a:t>
            </a:r>
            <a:r>
              <a:rPr lang="en-US" sz="3000" dirty="0">
                <a:latin typeface="Garamond" panose="02020404030301010803" pitchFamily="18" charset="0"/>
              </a:rPr>
              <a:t>. </a:t>
            </a:r>
            <a:r>
              <a:rPr lang="en-US" sz="3000" i="1" dirty="0">
                <a:latin typeface="Garamond" panose="02020404030301010803" pitchFamily="18" charset="0"/>
              </a:rPr>
              <a:t>Random effects</a:t>
            </a:r>
            <a:r>
              <a:rPr lang="en-US" sz="3000" dirty="0">
                <a:latin typeface="Garamond" panose="02020404030301010803" pitchFamily="18" charset="0"/>
              </a:rPr>
              <a:t> also encompass </a:t>
            </a:r>
            <a:r>
              <a:rPr lang="en-US" sz="3000" u="sng" dirty="0">
                <a:latin typeface="Garamond" panose="02020404030301010803" pitchFamily="18" charset="0"/>
              </a:rPr>
              <a:t>variation among individuals (when multiple responses are measured per individual, such as survival of multiple offspring or sex ratios of multiple broods), genotypes, species and regions or time periods</a:t>
            </a:r>
            <a:r>
              <a:rPr lang="en-US" sz="3000" dirty="0">
                <a:latin typeface="Garamond" panose="02020404030301010803" pitchFamily="18" charset="0"/>
              </a:rPr>
              <a:t>.”</a:t>
            </a:r>
            <a:endParaRPr lang="en-US" sz="3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5BE9D-072E-CB4D-A2A1-56E975CBD9D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Bolker</a:t>
            </a:r>
            <a:r>
              <a:rPr lang="en-US" sz="1600" dirty="0">
                <a:latin typeface="Garamond" panose="02020404030301010803" pitchFamily="18" charset="0"/>
              </a:rPr>
              <a:t> et al. 2009, </a:t>
            </a:r>
            <a:r>
              <a:rPr lang="en-US" sz="1600" i="1" dirty="0">
                <a:latin typeface="Garamond" panose="02020404030301010803" pitchFamily="18" charset="0"/>
              </a:rPr>
              <a:t>Trends in Ecology &amp; Evolution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60" y="1711470"/>
            <a:ext cx="8369877" cy="4577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Garamond" panose="02020404030301010803" pitchFamily="18" charset="0"/>
              </a:rPr>
              <a:t>“</a:t>
            </a:r>
            <a:r>
              <a:rPr lang="en-US" sz="3200" b="1" dirty="0">
                <a:latin typeface="Garamond" panose="02020404030301010803" pitchFamily="18" charset="0"/>
              </a:rPr>
              <a:t>Random effects</a:t>
            </a:r>
            <a:r>
              <a:rPr lang="en-US" sz="3200" dirty="0">
                <a:latin typeface="Garamond" panose="02020404030301010803" pitchFamily="18" charset="0"/>
              </a:rPr>
              <a:t>: factors whose levels are </a:t>
            </a:r>
            <a:r>
              <a:rPr lang="en-US" sz="3200" u="sng" dirty="0">
                <a:latin typeface="Garamond" panose="02020404030301010803" pitchFamily="18" charset="0"/>
              </a:rPr>
              <a:t>sampled from a larger population</a:t>
            </a:r>
            <a:r>
              <a:rPr lang="en-US" sz="3200" dirty="0">
                <a:latin typeface="Garamond" panose="02020404030301010803" pitchFamily="18" charset="0"/>
              </a:rPr>
              <a:t>, or whose </a:t>
            </a:r>
            <a:r>
              <a:rPr lang="en-US" sz="3200" u="sng" dirty="0">
                <a:latin typeface="Garamond" panose="02020404030301010803" pitchFamily="18" charset="0"/>
              </a:rPr>
              <a:t>interest lies in the variation among them rather than the specific effects of each level</a:t>
            </a:r>
            <a:r>
              <a:rPr lang="en-US" sz="3200" dirty="0">
                <a:latin typeface="Garamond" panose="02020404030301010803" pitchFamily="18" charset="0"/>
              </a:rPr>
              <a:t>. The parameters of </a:t>
            </a:r>
            <a:r>
              <a:rPr lang="en-US" sz="3200" i="1" dirty="0">
                <a:latin typeface="Garamond" panose="02020404030301010803" pitchFamily="18" charset="0"/>
              </a:rPr>
              <a:t>random effects </a:t>
            </a:r>
            <a:r>
              <a:rPr lang="en-US" sz="3200" dirty="0">
                <a:latin typeface="Garamond" panose="02020404030301010803" pitchFamily="18" charset="0"/>
              </a:rPr>
              <a:t>are the standard deviations of variation at a particular level (e.g. among experimental blocks). </a:t>
            </a:r>
            <a:r>
              <a:rPr lang="en-US" sz="3200" u="sng" dirty="0">
                <a:latin typeface="Garamond" panose="02020404030301010803" pitchFamily="18" charset="0"/>
              </a:rPr>
              <a:t>The precise definitions of ‘fixed’ and ‘random’ are controversial; the status of particular variables depends on experimental design and context</a:t>
            </a:r>
            <a:r>
              <a:rPr lang="en-US" sz="3200" dirty="0">
                <a:latin typeface="Garamond" panose="02020404030301010803" pitchFamily="18" charset="0"/>
              </a:rPr>
              <a:t> [16,53].”</a:t>
            </a:r>
            <a:endParaRPr lang="en-US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289CE1-62ED-DF45-88EC-40454BAF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907"/>
            <a:ext cx="9143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What are Varying (i.e., Random) Effects?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0B92AB-CE72-6D42-BC41-E61087244706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Bolker</a:t>
            </a:r>
            <a:r>
              <a:rPr lang="en-US" sz="1600" dirty="0">
                <a:latin typeface="Garamond" panose="02020404030301010803" pitchFamily="18" charset="0"/>
              </a:rPr>
              <a:t> et al. 2009, </a:t>
            </a:r>
            <a:r>
              <a:rPr lang="en-US" sz="1600" i="1" dirty="0">
                <a:latin typeface="Garamond" panose="02020404030301010803" pitchFamily="18" charset="0"/>
              </a:rPr>
              <a:t>Trends in Ecology &amp; Evolution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6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60" y="2414407"/>
            <a:ext cx="8369877" cy="27704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Garamond" panose="02020404030301010803" pitchFamily="18" charset="0"/>
              </a:rPr>
              <a:t>“It is important to distinguish between </a:t>
            </a:r>
            <a:r>
              <a:rPr lang="en-US" sz="3200" i="1" dirty="0">
                <a:latin typeface="Garamond" panose="02020404030301010803" pitchFamily="18" charset="0"/>
              </a:rPr>
              <a:t>random effects </a:t>
            </a:r>
            <a:r>
              <a:rPr lang="en-US" sz="3200" dirty="0">
                <a:latin typeface="Garamond" panose="02020404030301010803" pitchFamily="18" charset="0"/>
              </a:rPr>
              <a:t>as a </a:t>
            </a:r>
            <a:r>
              <a:rPr lang="en-US" sz="3200" u="sng" dirty="0">
                <a:latin typeface="Garamond" panose="02020404030301010803" pitchFamily="18" charset="0"/>
              </a:rPr>
              <a:t>nuisance</a:t>
            </a:r>
            <a:r>
              <a:rPr lang="en-US" sz="3200" dirty="0">
                <a:latin typeface="Garamond" panose="02020404030301010803" pitchFamily="18" charset="0"/>
              </a:rPr>
              <a:t> (as in classical blocked experimental designs) and as a </a:t>
            </a:r>
            <a:r>
              <a:rPr lang="en-US" sz="3200" u="sng" dirty="0">
                <a:latin typeface="Garamond" panose="02020404030301010803" pitchFamily="18" charset="0"/>
              </a:rPr>
              <a:t>variable of interest</a:t>
            </a:r>
            <a:r>
              <a:rPr lang="en-US" sz="3200" dirty="0">
                <a:latin typeface="Garamond" panose="02020404030301010803" pitchFamily="18" charset="0"/>
              </a:rPr>
              <a:t> (as in many evolutionary genetic studies, or in ecological studies focused on heterogeneity).”</a:t>
            </a:r>
            <a:endParaRPr lang="en-US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588551-EFCF-2F4B-ACF0-01566927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907"/>
            <a:ext cx="9143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What are Varying (i.e., Random) Effects?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3A6E4-D2C4-A04D-B57B-F777C021672F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Bolker</a:t>
            </a:r>
            <a:r>
              <a:rPr lang="en-US" sz="1600" dirty="0">
                <a:latin typeface="Garamond" panose="02020404030301010803" pitchFamily="18" charset="0"/>
              </a:rPr>
              <a:t> et al. 2009, </a:t>
            </a:r>
            <a:r>
              <a:rPr lang="en-US" sz="1600" i="1" dirty="0">
                <a:latin typeface="Garamond" panose="02020404030301010803" pitchFamily="18" charset="0"/>
              </a:rPr>
              <a:t>Trends in Ecology &amp; Evolution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9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639291"/>
                <a:ext cx="7886700" cy="421870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 err="1">
                    <a:latin typeface="Garamond" panose="02020404030301010803" pitchFamily="18" charset="0"/>
                  </a:rPr>
                  <a:t>surv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Binomial(</a:t>
                </a:r>
                <a:r>
                  <a:rPr lang="en-US" sz="4000" dirty="0" err="1">
                    <a:latin typeface="Garamond" panose="02020404030301010803" pitchFamily="18" charset="0"/>
                  </a:rPr>
                  <a:t>density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i="1" dirty="0">
                        <a:latin typeface="Garamond" panose="02020404030301010803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logit(</a:t>
                </a:r>
                <a:r>
                  <a:rPr lang="en-US" sz="4000" i="1" dirty="0">
                    <a:latin typeface="Garamond" panose="02020404030301010803" pitchFamily="18" charset="0"/>
                  </a:rPr>
                  <a:t>p</a:t>
                </a:r>
                <a:r>
                  <a:rPr lang="en-US" sz="4000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  <a:r>
                  <a:rPr lang="en-US" sz="4000" i="1" baseline="-25000" dirty="0">
                    <a:latin typeface="Garamond" panose="02020404030301010803" pitchFamily="18" charset="0"/>
                  </a:rPr>
                  <a:t>  </a:t>
                </a:r>
                <a:r>
                  <a:rPr lang="en-US" sz="4000" dirty="0">
                    <a:latin typeface="Garamond" panose="02020404030301010803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tank[</a:t>
                </a:r>
                <a:r>
                  <a:rPr lang="en-US" sz="4000" i="1" baseline="-25000" dirty="0" err="1">
                    <a:latin typeface="Garamond" panose="020204040303010108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]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baseline="-25000" dirty="0">
                    <a:latin typeface="Garamond" panose="02020404030301010803" pitchFamily="18" charset="0"/>
                    <a:ea typeface="Cambria Math" panose="02040503050406030204" pitchFamily="18" charset="0"/>
                  </a:rPr>
                  <a:t>tank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HalfCauchy(0, 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639291"/>
                <a:ext cx="7886700" cy="4218709"/>
              </a:xfrm>
              <a:blipFill>
                <a:blip r:embed="rId3"/>
                <a:stretch>
                  <a:fillRect t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EF0511-81B3-6343-A72A-32F1628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9982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Binomial GLMM for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Reed Frog Survival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b="1" dirty="0">
                <a:latin typeface="Garamond" panose="02020404030301010803" pitchFamily="18" charset="0"/>
              </a:rPr>
              <a:t>Predictors: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Tank (with an indexing approach)</a:t>
            </a:r>
          </a:p>
        </p:txBody>
      </p:sp>
    </p:spTree>
    <p:extLst>
      <p:ext uri="{BB962C8B-B14F-4D97-AF65-F5344CB8AC3E}">
        <p14:creationId xmlns:p14="http://schemas.microsoft.com/office/powerpoint/2010/main" val="235437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3A6E4-D2C4-A04D-B57B-F777C021672F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Gelman 2005, </a:t>
            </a:r>
            <a:r>
              <a:rPr lang="en-US" sz="1600" i="1" dirty="0">
                <a:latin typeface="Garamond" panose="02020404030301010803" pitchFamily="18" charset="0"/>
              </a:rPr>
              <a:t>The Annals of Statistics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56CED8-C721-4346-800D-22D3A556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0"/>
            <a:ext cx="65151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9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DBAA4A-185A-2447-8305-9EFA4B50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1" y="385907"/>
            <a:ext cx="83698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Benefits of Multilevel Models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9CCDD-11D8-424B-92C9-0341B62A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1792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Improved estimates for repeated sampling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Simpler, traditional models maximally overfit or underfit data in this context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i="1" dirty="0">
                <a:latin typeface="Garamond" panose="02020404030301010803" pitchFamily="18" charset="0"/>
              </a:rPr>
              <a:t>Improved estimates for imbalanced sampling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If ignored, over-sampled units in the data will dominate inference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i="1" dirty="0">
                <a:latin typeface="Garamond" panose="02020404030301010803" pitchFamily="18" charset="0"/>
              </a:rPr>
              <a:t>Estimating variation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Multilevel models are explicitly focused on variation</a:t>
            </a:r>
          </a:p>
          <a:p>
            <a:endParaRPr lang="en-US" i="1" dirty="0">
              <a:latin typeface="Garamond" panose="02020404030301010803" pitchFamily="18" charset="0"/>
            </a:endParaRPr>
          </a:p>
          <a:p>
            <a:r>
              <a:rPr lang="en-US" i="1" dirty="0">
                <a:latin typeface="Garamond" panose="02020404030301010803" pitchFamily="18" charset="0"/>
              </a:rPr>
              <a:t>Avoid averaging</a:t>
            </a:r>
          </a:p>
        </p:txBody>
      </p:sp>
    </p:spTree>
    <p:extLst>
      <p:ext uri="{BB962C8B-B14F-4D97-AF65-F5344CB8AC3E}">
        <p14:creationId xmlns:p14="http://schemas.microsoft.com/office/powerpoint/2010/main" val="25344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153754-EFB6-634E-B561-9EE469B2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1" y="385907"/>
            <a:ext cx="83698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Conceptualizing Multilevel Models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588C0BE-62F3-5743-B415-CA08618B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05867"/>
            <a:ext cx="7886700" cy="4190565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Can be viewed as a form of </a:t>
            </a:r>
            <a:r>
              <a:rPr lang="en-US" i="1" dirty="0">
                <a:latin typeface="Garamond" panose="02020404030301010803" pitchFamily="18" charset="0"/>
              </a:rPr>
              <a:t>adaptive regularization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 these models, the amount of regularization is learned from the data itself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Help to navigate the risk of </a:t>
            </a:r>
            <a:r>
              <a:rPr lang="en-US" i="1" dirty="0">
                <a:latin typeface="Garamond" panose="02020404030301010803" pitchFamily="18" charset="0"/>
              </a:rPr>
              <a:t>overfitting </a:t>
            </a:r>
            <a:r>
              <a:rPr lang="en-US" dirty="0">
                <a:latin typeface="Garamond" panose="02020404030301010803" pitchFamily="18" charset="0"/>
              </a:rPr>
              <a:t>and </a:t>
            </a:r>
            <a:r>
              <a:rPr lang="en-US" i="1" dirty="0">
                <a:latin typeface="Garamond" panose="02020404030301010803" pitchFamily="18" charset="0"/>
              </a:rPr>
              <a:t>underfitting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If we use completely independent parameters (no pooling), we risk overfitting. If we ignore variation in the variable of interest (complete pooling), we risk underfitting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The multilevel strategy represents partial pooling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9613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34062</TotalTime>
  <Words>1215</Words>
  <Application>Microsoft Macintosh PowerPoint</Application>
  <PresentationFormat>On-screen Show (4:3)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Garamond</vt:lpstr>
      <vt:lpstr>Office Theme</vt:lpstr>
      <vt:lpstr>Introduction to Statistics for  Ecology and Evolutionary Biology  More Multilevel Modeling  Week 14 29 April 2019 </vt:lpstr>
      <vt:lpstr>PowerPoint Presentation</vt:lpstr>
      <vt:lpstr>What are Varying (i.e., Random) Effects?</vt:lpstr>
      <vt:lpstr>What are Varying (i.e., Random) Effects?</vt:lpstr>
      <vt:lpstr>What are Varying (i.e., Random) Effects?</vt:lpstr>
      <vt:lpstr>Binomial GLMM for  Reed Frog Survival Predictors:  Tank (with an indexing approach)</vt:lpstr>
      <vt:lpstr>PowerPoint Presentation</vt:lpstr>
      <vt:lpstr>Benefits of Multilevel Models </vt:lpstr>
      <vt:lpstr>Conceptualizing Multilevel Models </vt:lpstr>
      <vt:lpstr>The Magic of Shrinkage</vt:lpstr>
      <vt:lpstr>Binomial GLMM for  Reed Frog Survival Predictors:  Tank (with an indexing approach)</vt:lpstr>
      <vt:lpstr>Binomial GLMM for  Reed Frog Survival: Movin’ Around the Mean Predictors:  Tank (with an indexing approach)</vt:lpstr>
      <vt:lpstr>Binomial GLMM for  Reed Frog Survival: Movin’ Around the Mean Predictors:  Tank (with an indexing approach)</vt:lpstr>
      <vt:lpstr>PowerPoint Presentation</vt:lpstr>
      <vt:lpstr>Multilevel Models in the Wild</vt:lpstr>
      <vt:lpstr>PowerPoint Presentation</vt:lpstr>
      <vt:lpstr>Multilevel Models in the Wild</vt:lpstr>
      <vt:lpstr>Binomial GLMM for  Frog Survival Predictors:  Ponds (instead of tanks)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492</cp:revision>
  <dcterms:created xsi:type="dcterms:W3CDTF">2019-02-10T22:55:32Z</dcterms:created>
  <dcterms:modified xsi:type="dcterms:W3CDTF">2019-04-29T11:52:26Z</dcterms:modified>
</cp:coreProperties>
</file>