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0" r:id="rId11"/>
    <p:sldId id="274" r:id="rId12"/>
    <p:sldId id="283" r:id="rId13"/>
    <p:sldId id="27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81109"/>
  </p:normalViewPr>
  <p:slideViewPr>
    <p:cSldViewPr snapToGrid="0" snapToObjects="1">
      <p:cViewPr varScale="1">
        <p:scale>
          <a:sx n="79" d="100"/>
          <a:sy n="79" d="100"/>
        </p:scale>
        <p:origin x="6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distributions will play a major role within our models since they allow us to define priors and the likelihood function, thus enabling us to generate posterior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5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highly skewed distributions, the mean, median, and mode can be quite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as we often want to show the raw data whenever possible with data visualization, we often want to show the entire posterior distribution rather than a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when showing all the data, researchers also often accompany data with a visualization of the data’s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 uncertainty: uncertainty </a:t>
            </a:r>
            <a:r>
              <a:rPr lang="en-US"/>
              <a:t>about outcome </a:t>
            </a:r>
            <a:r>
              <a:rPr lang="en-US" dirty="0"/>
              <a:t>even given a fixed parameter value</a:t>
            </a:r>
          </a:p>
          <a:p>
            <a:r>
              <a:rPr lang="en-US" dirty="0"/>
              <a:t>Parameter uncertainty: uncertainty about what the true parameter values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parameters within a discrete probability distribution can be continuous</a:t>
            </a:r>
          </a:p>
          <a:p>
            <a:r>
              <a:rPr lang="en-US" dirty="0"/>
              <a:t>Show sample code demonstrating </a:t>
            </a:r>
            <a:r>
              <a:rPr lang="en-US" dirty="0" err="1"/>
              <a:t>dbinom</a:t>
            </a:r>
            <a:r>
              <a:rPr lang="en-US" dirty="0"/>
              <a:t>(), plotting, and </a:t>
            </a:r>
            <a:r>
              <a:rPr lang="en-US" dirty="0" err="1"/>
              <a:t>rbinom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the Gaussian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to the normal distribution, the Cauchy distribution has much fatter tails, making values far from the “location” more likely</a:t>
            </a:r>
          </a:p>
          <a:p>
            <a:r>
              <a:rPr lang="en-US" dirty="0"/>
              <a:t>Show sample code comparing pdfs for both the normal and Cauchy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sample code generating samples from a grid approximate posterior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sample code calculating these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known as “point estimates”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5367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Statistical Distributions </a:t>
            </a:r>
            <a:br>
              <a:rPr lang="en-US" sz="4400" b="1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and Summary Statistics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05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25 February 2019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Summarizing Samples: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4231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Mean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The average value</a:t>
            </a:r>
          </a:p>
          <a:p>
            <a:pPr marL="0" indent="0" algn="ct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Median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The middle value (aka the 50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 percentile)</a:t>
            </a:r>
          </a:p>
          <a:p>
            <a:pPr marL="0" indent="0" algn="ct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Mode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The most frequent value</a:t>
            </a:r>
          </a:p>
        </p:txBody>
      </p:sp>
    </p:spTree>
    <p:extLst>
      <p:ext uri="{BB962C8B-B14F-4D97-AF65-F5344CB8AC3E}">
        <p14:creationId xmlns:p14="http://schemas.microsoft.com/office/powerpoint/2010/main" val="21510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Summarizing Samples: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Measures of Central Tendency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A1AAF4-804B-724F-8118-74291CF1C832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CE33C-CF81-0344-A663-8269A85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90689"/>
            <a:ext cx="4572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0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Keep in Mind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 Bayesian inference, the posterior distribution (in its entirety) is the statistical estimate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Intervals and point estimates are simply ways to summarize the posterior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When possible, it is often preferable to show the entire posterior distribution for a given parameter</a:t>
            </a:r>
          </a:p>
        </p:txBody>
      </p:sp>
    </p:spTree>
    <p:extLst>
      <p:ext uri="{BB962C8B-B14F-4D97-AF65-F5344CB8AC3E}">
        <p14:creationId xmlns:p14="http://schemas.microsoft.com/office/powerpoint/2010/main" val="22461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CC7698-6127-D74A-8AE7-3889B7761C7B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Bendesky</a:t>
            </a:r>
            <a:r>
              <a:rPr lang="en-US" sz="1600" dirty="0">
                <a:latin typeface="Garamond" panose="02020404030301010803" pitchFamily="18" charset="0"/>
              </a:rPr>
              <a:t> et al. 2017, </a:t>
            </a:r>
            <a:r>
              <a:rPr lang="en-US" sz="1600" i="1" dirty="0">
                <a:latin typeface="Garamond" panose="02020404030301010803" pitchFamily="18" charset="0"/>
              </a:rPr>
              <a:t>Nature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D3054-174D-9641-952B-6FEEA86C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58" y="83358"/>
            <a:ext cx="4642684" cy="63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Sampling to Simulate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0308"/>
            <a:ext cx="7886700" cy="46894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Samples from our model can also be used to help us generate implied model predictions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Critically, we have to account for two major sources of uncertainty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Observation uncertainty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Parameter uncertainty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When we properly account for these sources of uncertainty in our predictions, we have a </a:t>
            </a:r>
            <a:r>
              <a:rPr lang="en-US" i="1" dirty="0">
                <a:latin typeface="Garamond" panose="02020404030301010803" pitchFamily="18" charset="0"/>
              </a:rPr>
              <a:t>posterior predictive distribution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5F21ED-EEC5-7E45-BE21-C29809E2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03" y="542502"/>
            <a:ext cx="8393793" cy="5506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A8D619-5104-DA49-9742-0677B392399E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Probability Distributions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Discrete probability distributions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Possible outcomes are discrete events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Implies a </a:t>
            </a:r>
            <a:r>
              <a:rPr lang="en-US" i="1" dirty="0">
                <a:latin typeface="Garamond" panose="02020404030301010803" pitchFamily="18" charset="0"/>
              </a:rPr>
              <a:t>probability mass function 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pmf</a:t>
            </a:r>
            <a:r>
              <a:rPr lang="en-US" dirty="0">
                <a:latin typeface="Garamond" panose="02020404030301010803" pitchFamily="18" charset="0"/>
              </a:rPr>
              <a:t>)</a:t>
            </a:r>
            <a:endParaRPr lang="en-US" i="1" dirty="0">
              <a:latin typeface="Garamond" panose="02020404030301010803" pitchFamily="18" charset="0"/>
            </a:endParaRPr>
          </a:p>
          <a:p>
            <a:pPr lvl="2"/>
            <a:r>
              <a:rPr lang="en-US" dirty="0">
                <a:latin typeface="Garamond" panose="02020404030301010803" pitchFamily="18" charset="0"/>
              </a:rPr>
              <a:t>Summation over the valid values of the </a:t>
            </a:r>
            <a:r>
              <a:rPr lang="en-US" dirty="0" err="1">
                <a:latin typeface="Garamond" panose="02020404030301010803" pitchFamily="18" charset="0"/>
              </a:rPr>
              <a:t>pmf</a:t>
            </a:r>
            <a:r>
              <a:rPr lang="en-US" dirty="0">
                <a:latin typeface="Garamond" panose="02020404030301010803" pitchFamily="18" charset="0"/>
              </a:rPr>
              <a:t> yields 1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Continuous probability distributions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Possible outcomes are values in a continuous range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Implies a </a:t>
            </a:r>
            <a:r>
              <a:rPr lang="en-US" i="1" dirty="0">
                <a:latin typeface="Garamond" panose="02020404030301010803" pitchFamily="18" charset="0"/>
              </a:rPr>
              <a:t>probability density function </a:t>
            </a:r>
            <a:r>
              <a:rPr lang="en-US" dirty="0">
                <a:latin typeface="Garamond" panose="02020404030301010803" pitchFamily="18" charset="0"/>
              </a:rPr>
              <a:t>(pdf)</a:t>
            </a:r>
            <a:endParaRPr lang="en-US" i="1" dirty="0">
              <a:latin typeface="Garamond" panose="02020404030301010803" pitchFamily="18" charset="0"/>
            </a:endParaRPr>
          </a:p>
          <a:p>
            <a:pPr lvl="2"/>
            <a:r>
              <a:rPr lang="en-US" dirty="0">
                <a:latin typeface="Garamond" panose="02020404030301010803" pitchFamily="18" charset="0"/>
              </a:rPr>
              <a:t>Integration over the full interval of the pdf yields 1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Binomial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0341"/>
            <a:ext cx="7886700" cy="55353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 </a:t>
            </a:r>
            <a:r>
              <a:rPr lang="en-US" i="1" dirty="0">
                <a:latin typeface="Garamond" panose="02020404030301010803" pitchFamily="18" charset="0"/>
              </a:rPr>
              <a:t>discrete </a:t>
            </a:r>
            <a:r>
              <a:rPr lang="en-US" dirty="0">
                <a:latin typeface="Garamond" panose="02020404030301010803" pitchFamily="18" charset="0"/>
              </a:rPr>
              <a:t>probability distribution with </a:t>
            </a:r>
            <a:r>
              <a:rPr lang="en-US" i="1" dirty="0">
                <a:latin typeface="Garamond" panose="02020404030301010803" pitchFamily="18" charset="0"/>
              </a:rPr>
              <a:t>two</a:t>
            </a:r>
            <a:r>
              <a:rPr lang="en-US" dirty="0">
                <a:latin typeface="Garamond" panose="02020404030301010803" pitchFamily="18" charset="0"/>
              </a:rPr>
              <a:t> parameters: 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n</a:t>
            </a:r>
            <a:r>
              <a:rPr lang="en-US" dirty="0">
                <a:latin typeface="Garamond" panose="02020404030301010803" pitchFamily="18" charset="0"/>
              </a:rPr>
              <a:t> = number of trials, </a:t>
            </a:r>
            <a:r>
              <a:rPr lang="en-US" i="1" dirty="0">
                <a:latin typeface="Garamond" panose="02020404030301010803" pitchFamily="18" charset="0"/>
              </a:rPr>
              <a:t>p</a:t>
            </a:r>
            <a:r>
              <a:rPr lang="en-US" dirty="0">
                <a:latin typeface="Garamond" panose="02020404030301010803" pitchFamily="18" charset="0"/>
              </a:rPr>
              <a:t> = probability of success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Outcome is the number of successes (x) in </a:t>
            </a:r>
            <a:r>
              <a:rPr lang="en-US" i="1" dirty="0">
                <a:latin typeface="Garamond" panose="02020404030301010803" pitchFamily="18" charset="0"/>
              </a:rPr>
              <a:t>n </a:t>
            </a:r>
            <a:r>
              <a:rPr lang="en-US" dirty="0">
                <a:latin typeface="Garamond" panose="02020404030301010803" pitchFamily="18" charset="0"/>
              </a:rPr>
              <a:t>trials with probability of success </a:t>
            </a:r>
            <a:r>
              <a:rPr lang="en-US" i="1" dirty="0">
                <a:latin typeface="Garamond" panose="02020404030301010803" pitchFamily="18" charset="0"/>
              </a:rPr>
              <a:t>p</a:t>
            </a:r>
            <a:endParaRPr lang="en-US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i="1" dirty="0">
                <a:latin typeface="Garamond" panose="02020404030301010803" pitchFamily="18" charset="0"/>
              </a:rPr>
              <a:t>probability mass function </a:t>
            </a:r>
            <a:r>
              <a:rPr lang="en-US" dirty="0">
                <a:latin typeface="Garamond" panose="02020404030301010803" pitchFamily="18" charset="0"/>
              </a:rPr>
              <a:t>in R:</a:t>
            </a:r>
          </a:p>
          <a:p>
            <a:pPr lvl="1"/>
            <a:r>
              <a:rPr lang="en-US" sz="1800" dirty="0" err="1">
                <a:latin typeface="Monaco" pitchFamily="2" charset="0"/>
              </a:rPr>
              <a:t>dbinom</a:t>
            </a:r>
            <a:r>
              <a:rPr lang="en-US" sz="1800" dirty="0">
                <a:latin typeface="Monaco" pitchFamily="2" charset="0"/>
              </a:rPr>
              <a:t>(x, size, </a:t>
            </a:r>
            <a:r>
              <a:rPr lang="en-US" sz="1800" dirty="0" err="1">
                <a:latin typeface="Monaco" pitchFamily="2" charset="0"/>
              </a:rPr>
              <a:t>prob</a:t>
            </a:r>
            <a:r>
              <a:rPr lang="en-US" sz="1800" dirty="0">
                <a:latin typeface="Monaco" pitchFamily="2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Where </a:t>
            </a:r>
            <a:r>
              <a:rPr lang="en-US" sz="1800" dirty="0">
                <a:latin typeface="Monaco" pitchFamily="2" charset="0"/>
              </a:rPr>
              <a:t>x</a:t>
            </a:r>
            <a:r>
              <a:rPr lang="en-US" dirty="0">
                <a:latin typeface="Garamond" panose="02020404030301010803" pitchFamily="18" charset="0"/>
              </a:rPr>
              <a:t> = the number of successes, </a:t>
            </a:r>
            <a:r>
              <a:rPr lang="en-US" sz="1800" dirty="0">
                <a:latin typeface="Monaco" pitchFamily="2" charset="0"/>
              </a:rPr>
              <a:t>size</a:t>
            </a:r>
            <a:r>
              <a:rPr lang="en-US" dirty="0">
                <a:latin typeface="Garamond" panose="02020404030301010803" pitchFamily="18" charset="0"/>
              </a:rPr>
              <a:t> = </a:t>
            </a:r>
            <a:r>
              <a:rPr lang="en-US" i="1" dirty="0">
                <a:latin typeface="Garamond" panose="02020404030301010803" pitchFamily="18" charset="0"/>
              </a:rPr>
              <a:t>n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sz="1800" dirty="0" err="1">
                <a:latin typeface="Monaco" pitchFamily="2" charset="0"/>
              </a:rPr>
              <a:t>prob</a:t>
            </a:r>
            <a:r>
              <a:rPr lang="en-US" dirty="0">
                <a:latin typeface="Garamond" panose="02020404030301010803" pitchFamily="18" charset="0"/>
              </a:rPr>
              <a:t> = </a:t>
            </a:r>
            <a:r>
              <a:rPr lang="en-US" i="1" dirty="0">
                <a:latin typeface="Garamond" panose="02020404030301010803" pitchFamily="18" charset="0"/>
              </a:rPr>
              <a:t>p</a:t>
            </a:r>
          </a:p>
          <a:p>
            <a:endParaRPr lang="en-US" sz="1800" dirty="0">
              <a:latin typeface="Monaco" pitchFamily="2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Which can be visualized like so:</a:t>
            </a:r>
          </a:p>
          <a:p>
            <a:pPr lvl="1"/>
            <a:r>
              <a:rPr lang="en-US" sz="1800" dirty="0">
                <a:latin typeface="Monaco" pitchFamily="2" charset="0"/>
              </a:rPr>
              <a:t>plot(0:10, </a:t>
            </a:r>
            <a:r>
              <a:rPr lang="en-US" sz="1800" dirty="0" err="1">
                <a:latin typeface="Monaco" pitchFamily="2" charset="0"/>
              </a:rPr>
              <a:t>dbinom</a:t>
            </a:r>
            <a:r>
              <a:rPr lang="en-US" sz="1800" dirty="0">
                <a:latin typeface="Monaco" pitchFamily="2" charset="0"/>
              </a:rPr>
              <a:t>(0:10, size = 10, </a:t>
            </a:r>
            <a:r>
              <a:rPr lang="en-US" sz="1800" dirty="0" err="1">
                <a:latin typeface="Monaco" pitchFamily="2" charset="0"/>
              </a:rPr>
              <a:t>prob</a:t>
            </a:r>
            <a:r>
              <a:rPr lang="en-US" sz="1800" dirty="0">
                <a:latin typeface="Monaco" pitchFamily="2" charset="0"/>
              </a:rPr>
              <a:t> = 0.3))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i="1" dirty="0">
                <a:latin typeface="Garamond" panose="02020404030301010803" pitchFamily="18" charset="0"/>
              </a:rPr>
              <a:t>random generation function </a:t>
            </a:r>
            <a:r>
              <a:rPr lang="en-US" dirty="0">
                <a:latin typeface="Garamond" panose="02020404030301010803" pitchFamily="18" charset="0"/>
              </a:rPr>
              <a:t>in R:</a:t>
            </a:r>
          </a:p>
          <a:p>
            <a:pPr lvl="1"/>
            <a:r>
              <a:rPr lang="en-US" sz="1800" dirty="0" err="1">
                <a:latin typeface="Monaco" pitchFamily="2" charset="0"/>
              </a:rPr>
              <a:t>rbinom</a:t>
            </a:r>
            <a:r>
              <a:rPr lang="en-US" sz="1800" dirty="0">
                <a:latin typeface="Monaco" pitchFamily="2" charset="0"/>
              </a:rPr>
              <a:t>(n, size, </a:t>
            </a:r>
            <a:r>
              <a:rPr lang="en-US" sz="1800" dirty="0" err="1">
                <a:latin typeface="Monaco" pitchFamily="2" charset="0"/>
              </a:rPr>
              <a:t>prob</a:t>
            </a:r>
            <a:r>
              <a:rPr lang="en-US" sz="1800" dirty="0">
                <a:latin typeface="Monaco" pitchFamily="2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Where </a:t>
            </a:r>
            <a:r>
              <a:rPr lang="en-US" sz="1800" dirty="0">
                <a:latin typeface="Monaco" pitchFamily="2" charset="0"/>
              </a:rPr>
              <a:t>n</a:t>
            </a:r>
            <a:r>
              <a:rPr lang="en-US" dirty="0">
                <a:latin typeface="Garamond" panose="02020404030301010803" pitchFamily="18" charset="0"/>
              </a:rPr>
              <a:t> = the number of observations to generate, </a:t>
            </a:r>
            <a:r>
              <a:rPr lang="en-US" sz="1800" dirty="0">
                <a:latin typeface="Monaco" pitchFamily="2" charset="0"/>
              </a:rPr>
              <a:t>size</a:t>
            </a:r>
            <a:r>
              <a:rPr lang="en-US" dirty="0">
                <a:latin typeface="Garamond" panose="02020404030301010803" pitchFamily="18" charset="0"/>
              </a:rPr>
              <a:t> = </a:t>
            </a:r>
            <a:r>
              <a:rPr lang="en-US" i="1" dirty="0">
                <a:latin typeface="Garamond" panose="02020404030301010803" pitchFamily="18" charset="0"/>
              </a:rPr>
              <a:t>n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sz="1800" dirty="0" err="1">
                <a:latin typeface="Monaco" pitchFamily="2" charset="0"/>
              </a:rPr>
              <a:t>prob</a:t>
            </a:r>
            <a:r>
              <a:rPr lang="en-US" dirty="0">
                <a:latin typeface="Garamond" panose="02020404030301010803" pitchFamily="18" charset="0"/>
              </a:rPr>
              <a:t> = </a:t>
            </a:r>
            <a:r>
              <a:rPr lang="en-US" i="1" dirty="0">
                <a:latin typeface="Garamond" panose="02020404030301010803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080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2999"/>
                <a:ext cx="7886700" cy="55353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A </a:t>
                </a:r>
                <a:r>
                  <a:rPr lang="en-US" i="1" dirty="0">
                    <a:latin typeface="Garamond" panose="02020404030301010803" pitchFamily="18" charset="0"/>
                  </a:rPr>
                  <a:t>discrete </a:t>
                </a:r>
                <a:r>
                  <a:rPr lang="en-US" dirty="0">
                    <a:latin typeface="Garamond" panose="02020404030301010803" pitchFamily="18" charset="0"/>
                  </a:rPr>
                  <a:t>probability distribution with </a:t>
                </a:r>
                <a:r>
                  <a:rPr lang="en-US" i="1" dirty="0">
                    <a:latin typeface="Garamond" panose="02020404030301010803" pitchFamily="18" charset="0"/>
                  </a:rPr>
                  <a:t>one</a:t>
                </a:r>
                <a:r>
                  <a:rPr lang="en-US" dirty="0">
                    <a:latin typeface="Garamond" panose="02020404030301010803" pitchFamily="18" charset="0"/>
                  </a:rPr>
                  <a:t> parameter: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rate, or average number of events</a:t>
                </a:r>
              </a:p>
              <a:p>
                <a:pPr lvl="1"/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Outcome is a non-negative integer count (x) given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probability mass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 err="1">
                    <a:latin typeface="Monaco" pitchFamily="2" charset="0"/>
                  </a:rPr>
                  <a:t>dpois</a:t>
                </a:r>
                <a:r>
                  <a:rPr lang="en-US" sz="1800" dirty="0">
                    <a:latin typeface="Monaco" pitchFamily="2" charset="0"/>
                  </a:rPr>
                  <a:t>(x, lambda)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x</a:t>
                </a:r>
                <a:r>
                  <a:rPr lang="en-US" dirty="0">
                    <a:latin typeface="Garamond" panose="02020404030301010803" pitchFamily="18" charset="0"/>
                  </a:rPr>
                  <a:t> = a non-negative integer count and </a:t>
                </a:r>
                <a:r>
                  <a:rPr lang="en-US" sz="1800" dirty="0">
                    <a:latin typeface="Monaco" pitchFamily="2" charset="0"/>
                  </a:rPr>
                  <a:t>lambda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  <a:p>
                <a:endParaRPr lang="en-US" sz="1800" dirty="0">
                  <a:latin typeface="Monaco" pitchFamily="2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Which can be visualized like so:</a:t>
                </a:r>
              </a:p>
              <a:p>
                <a:pPr lvl="1"/>
                <a:r>
                  <a:rPr lang="en-US" sz="1800" dirty="0">
                    <a:latin typeface="Monaco" pitchFamily="2" charset="0"/>
                  </a:rPr>
                  <a:t>plot(0:15, </a:t>
                </a:r>
                <a:r>
                  <a:rPr lang="en-US" sz="1800" dirty="0" err="1">
                    <a:latin typeface="Monaco" pitchFamily="2" charset="0"/>
                  </a:rPr>
                  <a:t>dpois</a:t>
                </a:r>
                <a:r>
                  <a:rPr lang="en-US" sz="1800" dirty="0">
                    <a:latin typeface="Monaco" pitchFamily="2" charset="0"/>
                  </a:rPr>
                  <a:t>(0:15, lambda = 3.5))</a:t>
                </a:r>
              </a:p>
              <a:p>
                <a:pPr lvl="1"/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random generation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 err="1">
                    <a:latin typeface="Monaco" pitchFamily="2" charset="0"/>
                  </a:rPr>
                  <a:t>rpois</a:t>
                </a:r>
                <a:r>
                  <a:rPr lang="en-US" sz="1800" dirty="0">
                    <a:latin typeface="Monaco" pitchFamily="2" charset="0"/>
                  </a:rPr>
                  <a:t>(n, lambda)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n</a:t>
                </a:r>
                <a:r>
                  <a:rPr lang="en-US" dirty="0">
                    <a:latin typeface="Garamond" panose="02020404030301010803" pitchFamily="18" charset="0"/>
                  </a:rPr>
                  <a:t> = the number of observations to generate, </a:t>
                </a:r>
                <a:r>
                  <a:rPr lang="en-US" sz="1800" dirty="0">
                    <a:latin typeface="Monaco" pitchFamily="2" charset="0"/>
                  </a:rPr>
                  <a:t>lambda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2999"/>
                <a:ext cx="7886700" cy="5535387"/>
              </a:xfrm>
              <a:blipFill>
                <a:blip r:embed="rId3"/>
                <a:stretch>
                  <a:fillRect l="-1286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9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10341"/>
                <a:ext cx="7886700" cy="55353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A </a:t>
                </a:r>
                <a:r>
                  <a:rPr lang="en-US" i="1" dirty="0">
                    <a:latin typeface="Garamond" panose="02020404030301010803" pitchFamily="18" charset="0"/>
                  </a:rPr>
                  <a:t>continuous </a:t>
                </a:r>
                <a:r>
                  <a:rPr lang="en-US" dirty="0">
                    <a:latin typeface="Garamond" panose="02020404030301010803" pitchFamily="18" charset="0"/>
                  </a:rPr>
                  <a:t>probability distribution with </a:t>
                </a:r>
                <a:r>
                  <a:rPr lang="en-US" i="1" dirty="0">
                    <a:latin typeface="Garamond" panose="02020404030301010803" pitchFamily="18" charset="0"/>
                  </a:rPr>
                  <a:t>two</a:t>
                </a:r>
                <a:r>
                  <a:rPr lang="en-US" dirty="0">
                    <a:latin typeface="Garamond" panose="02020404030301010803" pitchFamily="18" charset="0"/>
                  </a:rPr>
                  <a:t> parameters: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standard deviation (or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variance)</a:t>
                </a:r>
              </a:p>
              <a:p>
                <a:pPr lvl="1"/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Outcome is a real number (x) distributed according to a 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and a variance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probability density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 err="1">
                    <a:latin typeface="Monaco" pitchFamily="2" charset="0"/>
                  </a:rPr>
                  <a:t>dnorm</a:t>
                </a:r>
                <a:r>
                  <a:rPr lang="en-US" sz="1800" dirty="0">
                    <a:latin typeface="Monaco" pitchFamily="2" charset="0"/>
                  </a:rPr>
                  <a:t>(x, mean,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sz="1800" dirty="0">
                    <a:latin typeface="Monaco" pitchFamily="2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x</a:t>
                </a:r>
                <a:r>
                  <a:rPr lang="en-US" dirty="0">
                    <a:latin typeface="Garamond" panose="02020404030301010803" pitchFamily="18" charset="0"/>
                  </a:rPr>
                  <a:t> = a real number, </a:t>
                </a:r>
                <a:r>
                  <a:rPr lang="en-US" sz="1800" dirty="0">
                    <a:latin typeface="Monaco" pitchFamily="2" charset="0"/>
                  </a:rPr>
                  <a:t>mean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  <a:p>
                <a:endParaRPr lang="en-US" sz="1800" dirty="0">
                  <a:latin typeface="Monaco" pitchFamily="2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Which can be visualized like so:</a:t>
                </a:r>
              </a:p>
              <a:p>
                <a:pPr lvl="1"/>
                <a:r>
                  <a:rPr lang="en-US" sz="1800" dirty="0">
                    <a:latin typeface="Monaco" pitchFamily="2" charset="0"/>
                  </a:rPr>
                  <a:t>curve(</a:t>
                </a:r>
                <a:r>
                  <a:rPr lang="en-US" sz="1800" dirty="0" err="1">
                    <a:latin typeface="Monaco" pitchFamily="2" charset="0"/>
                  </a:rPr>
                  <a:t>dnorm</a:t>
                </a:r>
                <a:r>
                  <a:rPr lang="en-US" sz="1800" dirty="0">
                    <a:latin typeface="Monaco" pitchFamily="2" charset="0"/>
                  </a:rPr>
                  <a:t>(x, mean = 2.5,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sz="1800" dirty="0">
                    <a:latin typeface="Monaco" pitchFamily="2" charset="0"/>
                  </a:rPr>
                  <a:t> = 1.5),             from = -10, to = 10)</a:t>
                </a:r>
              </a:p>
              <a:p>
                <a:pPr lvl="1"/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random generation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 err="1">
                    <a:latin typeface="Monaco" pitchFamily="2" charset="0"/>
                  </a:rPr>
                  <a:t>rnorm</a:t>
                </a:r>
                <a:r>
                  <a:rPr lang="en-US" sz="1800" dirty="0">
                    <a:latin typeface="Monaco" pitchFamily="2" charset="0"/>
                  </a:rPr>
                  <a:t>(n, mean,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sz="1800" dirty="0">
                    <a:latin typeface="Monaco" pitchFamily="2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n</a:t>
                </a:r>
                <a:r>
                  <a:rPr lang="en-US" dirty="0">
                    <a:latin typeface="Garamond" panose="02020404030301010803" pitchFamily="18" charset="0"/>
                  </a:rPr>
                  <a:t> = the number of observations to generate, </a:t>
                </a:r>
                <a:r>
                  <a:rPr lang="en-US" sz="1800" dirty="0">
                    <a:latin typeface="Monaco" pitchFamily="2" charset="0"/>
                  </a:rPr>
                  <a:t>mean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  <a:p>
                <a:pPr lvl="1"/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10341"/>
                <a:ext cx="7886700" cy="5535387"/>
              </a:xfrm>
              <a:blipFill>
                <a:blip r:embed="rId3"/>
                <a:stretch>
                  <a:fillRect l="-1286" t="-2746" b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7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Cauchy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10341"/>
                <a:ext cx="7886700" cy="56170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100" dirty="0">
                    <a:latin typeface="Garamond" panose="02020404030301010803" pitchFamily="18" charset="0"/>
                  </a:rPr>
                  <a:t>A </a:t>
                </a:r>
                <a:r>
                  <a:rPr lang="en-US" sz="3100" i="1" dirty="0">
                    <a:latin typeface="Garamond" panose="02020404030301010803" pitchFamily="18" charset="0"/>
                  </a:rPr>
                  <a:t>continuous </a:t>
                </a:r>
                <a:r>
                  <a:rPr lang="en-US" sz="3100" dirty="0">
                    <a:latin typeface="Garamond" panose="02020404030301010803" pitchFamily="18" charset="0"/>
                  </a:rPr>
                  <a:t>probability distribution with </a:t>
                </a:r>
                <a:r>
                  <a:rPr lang="en-US" sz="3100" i="1" dirty="0">
                    <a:latin typeface="Garamond" panose="02020404030301010803" pitchFamily="18" charset="0"/>
                  </a:rPr>
                  <a:t>two</a:t>
                </a:r>
                <a:r>
                  <a:rPr lang="en-US" sz="3100" dirty="0">
                    <a:latin typeface="Garamond" panose="02020404030301010803" pitchFamily="18" charset="0"/>
                  </a:rPr>
                  <a:t> parameters: </a:t>
                </a:r>
              </a:p>
              <a:p>
                <a:pPr lvl="1"/>
                <a:r>
                  <a:rPr lang="en-US" sz="2600" i="1" dirty="0">
                    <a:latin typeface="Garamond" panose="02020404030301010803" pitchFamily="18" charset="0"/>
                  </a:rPr>
                  <a:t>x</a:t>
                </a:r>
                <a:r>
                  <a:rPr lang="en-US" sz="2600" i="1" baseline="-25000" dirty="0">
                    <a:latin typeface="Garamond" panose="02020404030301010803" pitchFamily="18" charset="0"/>
                  </a:rPr>
                  <a:t>0</a:t>
                </a:r>
                <a:r>
                  <a:rPr lang="en-US" sz="2600" dirty="0">
                    <a:latin typeface="Garamond" panose="02020404030301010803" pitchFamily="18" charset="0"/>
                  </a:rPr>
                  <a:t> = location,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600" dirty="0">
                    <a:latin typeface="Garamond" panose="02020404030301010803" pitchFamily="18" charset="0"/>
                  </a:rPr>
                  <a:t> = scale</a:t>
                </a:r>
              </a:p>
              <a:p>
                <a:pPr lvl="1"/>
                <a:endParaRPr lang="en-US" sz="2600" dirty="0">
                  <a:latin typeface="Garamond" panose="02020404030301010803" pitchFamily="18" charset="0"/>
                </a:endParaRPr>
              </a:p>
              <a:p>
                <a:r>
                  <a:rPr lang="en-US" sz="3100" dirty="0">
                    <a:latin typeface="Garamond" panose="02020404030301010803" pitchFamily="18" charset="0"/>
                  </a:rPr>
                  <a:t>Outcome is a real number (x) distributed according to a location of </a:t>
                </a:r>
                <a:r>
                  <a:rPr lang="en-US" sz="3100" i="1" dirty="0">
                    <a:latin typeface="Garamond" panose="02020404030301010803" pitchFamily="18" charset="0"/>
                  </a:rPr>
                  <a:t>x</a:t>
                </a:r>
                <a:r>
                  <a:rPr lang="en-US" sz="3100" i="1" baseline="-25000" dirty="0">
                    <a:latin typeface="Garamond" panose="02020404030301010803" pitchFamily="18" charset="0"/>
                  </a:rPr>
                  <a:t>0 </a:t>
                </a:r>
                <a:r>
                  <a:rPr lang="en-US" sz="3100" dirty="0">
                    <a:latin typeface="Garamond" panose="02020404030301010803" pitchFamily="18" charset="0"/>
                  </a:rPr>
                  <a:t>and a scale of</a:t>
                </a:r>
                <a14:m>
                  <m:oMath xmlns:m="http://schemas.openxmlformats.org/officeDocument/2006/math">
                    <m:r>
                      <a:rPr lang="en-US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100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endParaRPr lang="en-US" sz="2600" dirty="0">
                  <a:latin typeface="Garamond" panose="02020404030301010803" pitchFamily="18" charset="0"/>
                </a:endParaRPr>
              </a:p>
              <a:p>
                <a:r>
                  <a:rPr lang="en-US" sz="3100" dirty="0">
                    <a:latin typeface="Garamond" panose="02020404030301010803" pitchFamily="18" charset="0"/>
                  </a:rPr>
                  <a:t>The </a:t>
                </a:r>
                <a:r>
                  <a:rPr lang="en-US" sz="3100" i="1" dirty="0">
                    <a:latin typeface="Garamond" panose="02020404030301010803" pitchFamily="18" charset="0"/>
                  </a:rPr>
                  <a:t>probability density function </a:t>
                </a:r>
                <a:r>
                  <a:rPr lang="en-US" sz="3100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900" dirty="0" err="1">
                    <a:latin typeface="Monaco" pitchFamily="2" charset="0"/>
                  </a:rPr>
                  <a:t>dcauchy</a:t>
                </a:r>
                <a:r>
                  <a:rPr lang="en-US" sz="1900" dirty="0">
                    <a:latin typeface="Monaco" pitchFamily="2" charset="0"/>
                  </a:rPr>
                  <a:t>(x, location, scale)</a:t>
                </a:r>
              </a:p>
              <a:p>
                <a:pPr lvl="1"/>
                <a:r>
                  <a:rPr lang="en-US" sz="2600" dirty="0">
                    <a:latin typeface="Garamond" panose="02020404030301010803" pitchFamily="18" charset="0"/>
                  </a:rPr>
                  <a:t>Where </a:t>
                </a:r>
                <a:r>
                  <a:rPr lang="en-US" sz="1900" dirty="0">
                    <a:latin typeface="Monaco" pitchFamily="2" charset="0"/>
                  </a:rPr>
                  <a:t>x</a:t>
                </a:r>
                <a:r>
                  <a:rPr lang="en-US" sz="2600" dirty="0">
                    <a:latin typeface="Garamond" panose="02020404030301010803" pitchFamily="18" charset="0"/>
                  </a:rPr>
                  <a:t> = a real number, </a:t>
                </a:r>
                <a:r>
                  <a:rPr lang="en-US" sz="1900" dirty="0">
                    <a:latin typeface="Monaco" pitchFamily="2" charset="0"/>
                  </a:rPr>
                  <a:t>location</a:t>
                </a:r>
                <a:r>
                  <a:rPr lang="en-US" sz="2600" dirty="0">
                    <a:latin typeface="Garamond" panose="02020404030301010803" pitchFamily="18" charset="0"/>
                  </a:rPr>
                  <a:t> =</a:t>
                </a:r>
                <a:r>
                  <a:rPr lang="en-US" sz="2600" i="1" dirty="0">
                    <a:latin typeface="Garamond" panose="02020404030301010803" pitchFamily="18" charset="0"/>
                  </a:rPr>
                  <a:t> x</a:t>
                </a:r>
                <a:r>
                  <a:rPr lang="en-US" sz="2600" i="1" baseline="-25000" dirty="0">
                    <a:latin typeface="Garamond" panose="02020404030301010803" pitchFamily="18" charset="0"/>
                  </a:rPr>
                  <a:t>0</a:t>
                </a:r>
                <a:r>
                  <a:rPr lang="en-US" sz="2600" dirty="0">
                    <a:latin typeface="Garamond" panose="02020404030301010803" pitchFamily="18" charset="0"/>
                  </a:rPr>
                  <a:t>, </a:t>
                </a:r>
                <a:r>
                  <a:rPr lang="en-US" sz="1900" dirty="0">
                    <a:latin typeface="Monaco" pitchFamily="2" charset="0"/>
                  </a:rPr>
                  <a:t>scale</a:t>
                </a:r>
                <a:r>
                  <a:rPr lang="en-US" sz="26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600" i="1" dirty="0">
                  <a:latin typeface="Garamond" panose="02020404030301010803" pitchFamily="18" charset="0"/>
                </a:endParaRPr>
              </a:p>
              <a:p>
                <a:endParaRPr lang="en-US" sz="2600" dirty="0">
                  <a:latin typeface="Garamond" panose="02020404030301010803" pitchFamily="18" charset="0"/>
                </a:endParaRPr>
              </a:p>
              <a:p>
                <a:r>
                  <a:rPr lang="en-US" sz="3100" dirty="0">
                    <a:latin typeface="Garamond" panose="02020404030301010803" pitchFamily="18" charset="0"/>
                  </a:rPr>
                  <a:t>Which can be visualized like so:</a:t>
                </a:r>
              </a:p>
              <a:p>
                <a:pPr lvl="1"/>
                <a:r>
                  <a:rPr lang="en-US" sz="1900" dirty="0">
                    <a:latin typeface="Monaco" pitchFamily="2" charset="0"/>
                  </a:rPr>
                  <a:t>curve(</a:t>
                </a:r>
                <a:r>
                  <a:rPr lang="en-US" sz="1900" dirty="0" err="1">
                    <a:latin typeface="Monaco" pitchFamily="2" charset="0"/>
                  </a:rPr>
                  <a:t>dcauchy</a:t>
                </a:r>
                <a:r>
                  <a:rPr lang="en-US" sz="1900" dirty="0">
                    <a:latin typeface="Monaco" pitchFamily="2" charset="0"/>
                  </a:rPr>
                  <a:t>(x, location = 2.5, scale = 1.5),            from = -10, to = 10)</a:t>
                </a:r>
              </a:p>
              <a:p>
                <a:pPr marL="457200" lvl="1" indent="0">
                  <a:buNone/>
                </a:pPr>
                <a:endParaRPr lang="en-US" sz="2600" dirty="0">
                  <a:latin typeface="Garamond" panose="02020404030301010803" pitchFamily="18" charset="0"/>
                </a:endParaRPr>
              </a:p>
              <a:p>
                <a:r>
                  <a:rPr lang="en-US" sz="3100" dirty="0">
                    <a:latin typeface="Garamond" panose="02020404030301010803" pitchFamily="18" charset="0"/>
                  </a:rPr>
                  <a:t>The </a:t>
                </a:r>
                <a:r>
                  <a:rPr lang="en-US" sz="3100" i="1" dirty="0">
                    <a:latin typeface="Garamond" panose="02020404030301010803" pitchFamily="18" charset="0"/>
                  </a:rPr>
                  <a:t>random generation function </a:t>
                </a:r>
                <a:r>
                  <a:rPr lang="en-US" sz="3100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900" dirty="0" err="1">
                    <a:latin typeface="Monaco" pitchFamily="2" charset="0"/>
                  </a:rPr>
                  <a:t>rcauchy</a:t>
                </a:r>
                <a:r>
                  <a:rPr lang="en-US" sz="1900" dirty="0">
                    <a:latin typeface="Monaco" pitchFamily="2" charset="0"/>
                  </a:rPr>
                  <a:t>(n, location, scale)</a:t>
                </a:r>
              </a:p>
              <a:p>
                <a:pPr lvl="1"/>
                <a:r>
                  <a:rPr lang="en-US" sz="2600" dirty="0">
                    <a:latin typeface="Garamond" panose="02020404030301010803" pitchFamily="18" charset="0"/>
                  </a:rPr>
                  <a:t>Where n = the number of observations to generate, </a:t>
                </a:r>
                <a:r>
                  <a:rPr lang="en-US" sz="1900" dirty="0">
                    <a:latin typeface="Monaco" pitchFamily="2" charset="0"/>
                  </a:rPr>
                  <a:t>location</a:t>
                </a:r>
                <a:r>
                  <a:rPr lang="en-US" sz="2600" dirty="0">
                    <a:latin typeface="Garamond" panose="02020404030301010803" pitchFamily="18" charset="0"/>
                  </a:rPr>
                  <a:t> = </a:t>
                </a:r>
                <a:r>
                  <a:rPr lang="en-US" sz="2600" i="1" dirty="0">
                    <a:latin typeface="Garamond" panose="02020404030301010803" pitchFamily="18" charset="0"/>
                  </a:rPr>
                  <a:t>x</a:t>
                </a:r>
                <a:r>
                  <a:rPr lang="en-US" sz="2600" i="1" baseline="-25000" dirty="0">
                    <a:latin typeface="Garamond" panose="02020404030301010803" pitchFamily="18" charset="0"/>
                  </a:rPr>
                  <a:t>0</a:t>
                </a:r>
                <a:r>
                  <a:rPr lang="en-US" sz="2600" dirty="0">
                    <a:latin typeface="Garamond" panose="02020404030301010803" pitchFamily="18" charset="0"/>
                  </a:rPr>
                  <a:t>, </a:t>
                </a:r>
                <a:r>
                  <a:rPr lang="en-US" sz="1900" dirty="0">
                    <a:latin typeface="Monaco" pitchFamily="2" charset="0"/>
                  </a:rPr>
                  <a:t>scale</a:t>
                </a:r>
                <a:r>
                  <a:rPr lang="en-US" sz="26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600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10341"/>
                <a:ext cx="7886700" cy="5617029"/>
              </a:xfrm>
              <a:blipFill>
                <a:blip r:embed="rId3"/>
                <a:stretch>
                  <a:fillRect l="-1286" t="-2703" r="-1125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9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Thinking with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Consider working with distributions and samples as a translational process that can flow back and forth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We can draw </a:t>
            </a:r>
            <a:r>
              <a:rPr lang="en-US" i="1" dirty="0">
                <a:latin typeface="Garamond" panose="02020404030301010803" pitchFamily="18" charset="0"/>
              </a:rPr>
              <a:t>samples</a:t>
            </a:r>
            <a:r>
              <a:rPr lang="en-US" dirty="0">
                <a:latin typeface="Garamond" panose="02020404030301010803" pitchFamily="18" charset="0"/>
              </a:rPr>
              <a:t> from a </a:t>
            </a:r>
            <a:r>
              <a:rPr lang="en-US" i="1" dirty="0">
                <a:latin typeface="Garamond" panose="02020404030301010803" pitchFamily="18" charset="0"/>
              </a:rPr>
              <a:t>distribution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Samples are simpler to work with, allow for easy summary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Some methods for Bayesian inference only produce samples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But we can also visualize the </a:t>
            </a:r>
            <a:r>
              <a:rPr lang="en-US" i="1" dirty="0">
                <a:latin typeface="Garamond" panose="02020404030301010803" pitchFamily="18" charset="0"/>
              </a:rPr>
              <a:t>distribution </a:t>
            </a:r>
            <a:r>
              <a:rPr lang="en-US" dirty="0">
                <a:latin typeface="Garamond" panose="02020404030301010803" pitchFamily="18" charset="0"/>
              </a:rPr>
              <a:t>of our </a:t>
            </a:r>
            <a:r>
              <a:rPr lang="en-US" i="1" dirty="0">
                <a:latin typeface="Garamond" panose="02020404030301010803" pitchFamily="18" charset="0"/>
              </a:rPr>
              <a:t>samples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Summarizing Samples: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Intervals of Defined Mass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4229"/>
            <a:ext cx="7886700" cy="43513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Percentile intervals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Assign equal probability mass to each tail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So provides the central X% probability interval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Highest posterior density intervals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The narrowest interval containing a given probability mass</a:t>
            </a:r>
          </a:p>
        </p:txBody>
      </p:sp>
    </p:spTree>
    <p:extLst>
      <p:ext uri="{BB962C8B-B14F-4D97-AF65-F5344CB8AC3E}">
        <p14:creationId xmlns:p14="http://schemas.microsoft.com/office/powerpoint/2010/main" val="35044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5C19-593B-1846-9C6C-AB63EDEB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970862"/>
            <a:ext cx="8343900" cy="40924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EB7A12-5505-F043-8BF1-2EE9EB389CE9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D8538C-BDF7-044A-9342-01185AD1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Summarizing Samples: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Intervals of Defined Mass</a:t>
            </a:r>
          </a:p>
        </p:txBody>
      </p:sp>
    </p:spTree>
    <p:extLst>
      <p:ext uri="{BB962C8B-B14F-4D97-AF65-F5344CB8AC3E}">
        <p14:creationId xmlns:p14="http://schemas.microsoft.com/office/powerpoint/2010/main" val="107246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6735</TotalTime>
  <Words>1004</Words>
  <Application>Microsoft Macintosh PowerPoint</Application>
  <PresentationFormat>On-screen Show (4:3)</PresentationFormat>
  <Paragraphs>147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Garamond</vt:lpstr>
      <vt:lpstr>Monaco</vt:lpstr>
      <vt:lpstr>Office Theme</vt:lpstr>
      <vt:lpstr>Introduction to Statistics for  Ecology and Evolutionary Biology  Statistical Distributions  and Summary Statistics  Week 05 25 February 2019 </vt:lpstr>
      <vt:lpstr>Probability Distributions</vt:lpstr>
      <vt:lpstr>Binomial Distribution</vt:lpstr>
      <vt:lpstr>Poisson Distribution</vt:lpstr>
      <vt:lpstr>Normal Distribution</vt:lpstr>
      <vt:lpstr>Cauchy Distribution</vt:lpstr>
      <vt:lpstr>Thinking with Samples</vt:lpstr>
      <vt:lpstr>Summarizing Samples: Intervals of Defined Mass</vt:lpstr>
      <vt:lpstr>Summarizing Samples: Intervals of Defined Mass</vt:lpstr>
      <vt:lpstr>Summarizing Samples: Measures of Central Tendency</vt:lpstr>
      <vt:lpstr>Summarizing Samples: Measures of Central Tendency</vt:lpstr>
      <vt:lpstr>Keep in Mind</vt:lpstr>
      <vt:lpstr>PowerPoint Presentation</vt:lpstr>
      <vt:lpstr>Sampling to Simulate Prediction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123</cp:revision>
  <dcterms:created xsi:type="dcterms:W3CDTF">2019-02-10T22:55:32Z</dcterms:created>
  <dcterms:modified xsi:type="dcterms:W3CDTF">2019-02-25T03:56:47Z</dcterms:modified>
</cp:coreProperties>
</file>