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312" r:id="rId3"/>
    <p:sldId id="305" r:id="rId4"/>
    <p:sldId id="304" r:id="rId5"/>
    <p:sldId id="307" r:id="rId6"/>
    <p:sldId id="309" r:id="rId7"/>
    <p:sldId id="291" r:id="rId8"/>
    <p:sldId id="293" r:id="rId9"/>
    <p:sldId id="311" r:id="rId10"/>
    <p:sldId id="301" r:id="rId11"/>
    <p:sldId id="313" r:id="rId12"/>
    <p:sldId id="315" r:id="rId13"/>
    <p:sldId id="317" r:id="rId14"/>
    <p:sldId id="290" r:id="rId15"/>
    <p:sldId id="31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020"/>
    <p:restoredTop sz="65078"/>
  </p:normalViewPr>
  <p:slideViewPr>
    <p:cSldViewPr snapToGrid="0" snapToObjects="1">
      <p:cViewPr varScale="1">
        <p:scale>
          <a:sx n="62" d="100"/>
          <a:sy n="62" d="100"/>
        </p:scale>
        <p:origin x="1552"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F3965-24A9-F84B-B960-1F8DFF81EEE9}" type="datetimeFigureOut">
              <a:rPr lang="en-US" smtClean="0"/>
              <a:t>3/10/19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02F6DB-1E63-2144-9C7E-5CB31AA6E393}" type="slidenum">
              <a:rPr lang="en-US" smtClean="0"/>
              <a:t>‹#›</a:t>
            </a:fld>
            <a:endParaRPr lang="en-US"/>
          </a:p>
        </p:txBody>
      </p:sp>
    </p:spTree>
    <p:extLst>
      <p:ext uri="{BB962C8B-B14F-4D97-AF65-F5344CB8AC3E}">
        <p14:creationId xmlns:p14="http://schemas.microsoft.com/office/powerpoint/2010/main" val="2064010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1200" kern="1200" dirty="0">
                <a:solidFill>
                  <a:schemeClr val="tx1"/>
                </a:solidFill>
                <a:effectLst/>
                <a:latin typeface="+mn-lt"/>
                <a:ea typeface="+mn-ea"/>
                <a:cs typeface="+mn-cs"/>
              </a:rPr>
              <a:t>Milk synthesis, arguably the most physiologically costly component of rearing infants, remains the least studied. Energy transfer becomes energetically less efficient, transitioning from placental support to milk synthesis just as the energy requirements for infant growth, development, and behavioral activity substantially increase.”</a:t>
            </a:r>
          </a:p>
          <a:p>
            <a:endParaRPr lang="en-US" dirty="0"/>
          </a:p>
          <a:p>
            <a:r>
              <a:rPr lang="en-US" dirty="0"/>
              <a:t>Image from: https://</a:t>
            </a:r>
            <a:r>
              <a:rPr lang="en-US" dirty="0" err="1"/>
              <a:t>www.animalfactsencyclopedia.com</a:t>
            </a:r>
            <a:r>
              <a:rPr lang="en-US" dirty="0"/>
              <a:t>/Gorilla-</a:t>
            </a:r>
            <a:r>
              <a:rPr lang="en-US" dirty="0" err="1"/>
              <a:t>facts.html</a:t>
            </a:r>
            <a:endParaRPr lang="en-US" dirty="0"/>
          </a:p>
        </p:txBody>
      </p:sp>
      <p:sp>
        <p:nvSpPr>
          <p:cNvPr id="4" name="Slide Number Placeholder 3"/>
          <p:cNvSpPr>
            <a:spLocks noGrp="1"/>
          </p:cNvSpPr>
          <p:nvPr>
            <p:ph type="sldNum" sz="quarter" idx="10"/>
          </p:nvPr>
        </p:nvSpPr>
        <p:spPr/>
        <p:txBody>
          <a:bodyPr/>
          <a:lstStyle/>
          <a:p>
            <a:fld id="{A602F6DB-1E63-2144-9C7E-5CB31AA6E393}" type="slidenum">
              <a:rPr lang="en-US" smtClean="0"/>
              <a:t>2</a:t>
            </a:fld>
            <a:endParaRPr lang="en-US"/>
          </a:p>
        </p:txBody>
      </p:sp>
    </p:spTree>
    <p:extLst>
      <p:ext uri="{BB962C8B-B14F-4D97-AF65-F5344CB8AC3E}">
        <p14:creationId xmlns:p14="http://schemas.microsoft.com/office/powerpoint/2010/main" val="540526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both are included together in one model, the estimated effect of each is weaker</a:t>
            </a:r>
          </a:p>
          <a:p>
            <a:r>
              <a:rPr lang="en-US" dirty="0"/>
              <a:t>The intuitive explanation is that each variable does not help you too much IF you already know the other</a:t>
            </a:r>
          </a:p>
        </p:txBody>
      </p:sp>
      <p:sp>
        <p:nvSpPr>
          <p:cNvPr id="4" name="Slide Number Placeholder 3"/>
          <p:cNvSpPr>
            <a:spLocks noGrp="1"/>
          </p:cNvSpPr>
          <p:nvPr>
            <p:ph type="sldNum" sz="quarter" idx="10"/>
          </p:nvPr>
        </p:nvSpPr>
        <p:spPr/>
        <p:txBody>
          <a:bodyPr/>
          <a:lstStyle/>
          <a:p>
            <a:fld id="{A602F6DB-1E63-2144-9C7E-5CB31AA6E393}" type="slidenum">
              <a:rPr lang="en-US" smtClean="0"/>
              <a:t>11</a:t>
            </a:fld>
            <a:endParaRPr lang="en-US"/>
          </a:p>
        </p:txBody>
      </p:sp>
    </p:spTree>
    <p:extLst>
      <p:ext uri="{BB962C8B-B14F-4D97-AF65-F5344CB8AC3E}">
        <p14:creationId xmlns:p14="http://schemas.microsoft.com/office/powerpoint/2010/main" val="4024206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02F6DB-1E63-2144-9C7E-5CB31AA6E393}" type="slidenum">
              <a:rPr lang="en-US" smtClean="0"/>
              <a:t>12</a:t>
            </a:fld>
            <a:endParaRPr lang="en-US"/>
          </a:p>
        </p:txBody>
      </p:sp>
    </p:spTree>
    <p:extLst>
      <p:ext uri="{BB962C8B-B14F-4D97-AF65-F5344CB8AC3E}">
        <p14:creationId xmlns:p14="http://schemas.microsoft.com/office/powerpoint/2010/main" val="3429076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general the impact of multicollinearity on model inference will scale (but not linearly) with the magnitude of the correlation between the predictors</a:t>
            </a:r>
          </a:p>
        </p:txBody>
      </p:sp>
      <p:sp>
        <p:nvSpPr>
          <p:cNvPr id="4" name="Slide Number Placeholder 3"/>
          <p:cNvSpPr>
            <a:spLocks noGrp="1"/>
          </p:cNvSpPr>
          <p:nvPr>
            <p:ph type="sldNum" sz="quarter" idx="10"/>
          </p:nvPr>
        </p:nvSpPr>
        <p:spPr/>
        <p:txBody>
          <a:bodyPr/>
          <a:lstStyle/>
          <a:p>
            <a:fld id="{A602F6DB-1E63-2144-9C7E-5CB31AA6E393}" type="slidenum">
              <a:rPr lang="en-US" smtClean="0"/>
              <a:t>13</a:t>
            </a:fld>
            <a:endParaRPr lang="en-US"/>
          </a:p>
        </p:txBody>
      </p:sp>
    </p:spTree>
    <p:extLst>
      <p:ext uri="{BB962C8B-B14F-4D97-AF65-F5344CB8AC3E}">
        <p14:creationId xmlns:p14="http://schemas.microsoft.com/office/powerpoint/2010/main" val="452787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critical difference here is that the predictor variable, ”m”, is simply a binary </a:t>
            </a:r>
            <a:r>
              <a:rPr lang="en-US"/>
              <a:t>(dummy) variable </a:t>
            </a:r>
            <a:r>
              <a:rPr lang="en-US" dirty="0"/>
              <a:t>that indicates whether or not an observation comes from a </a:t>
            </a:r>
            <a:r>
              <a:rPr lang="en-US"/>
              <a:t>male individual</a:t>
            </a:r>
            <a:endParaRPr lang="en-US" dirty="0"/>
          </a:p>
        </p:txBody>
      </p:sp>
      <p:sp>
        <p:nvSpPr>
          <p:cNvPr id="4" name="Slide Number Placeholder 3"/>
          <p:cNvSpPr>
            <a:spLocks noGrp="1"/>
          </p:cNvSpPr>
          <p:nvPr>
            <p:ph type="sldNum" sz="quarter" idx="10"/>
          </p:nvPr>
        </p:nvSpPr>
        <p:spPr/>
        <p:txBody>
          <a:bodyPr/>
          <a:lstStyle/>
          <a:p>
            <a:fld id="{A602F6DB-1E63-2144-9C7E-5CB31AA6E393}" type="slidenum">
              <a:rPr lang="en-US" smtClean="0"/>
              <a:t>14</a:t>
            </a:fld>
            <a:endParaRPr lang="en-US"/>
          </a:p>
        </p:txBody>
      </p:sp>
    </p:spTree>
    <p:extLst>
      <p:ext uri="{BB962C8B-B14F-4D97-AF65-F5344CB8AC3E}">
        <p14:creationId xmlns:p14="http://schemas.microsoft.com/office/powerpoint/2010/main" val="274733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lecture code</a:t>
            </a:r>
          </a:p>
        </p:txBody>
      </p:sp>
      <p:sp>
        <p:nvSpPr>
          <p:cNvPr id="4" name="Slide Number Placeholder 3"/>
          <p:cNvSpPr>
            <a:spLocks noGrp="1"/>
          </p:cNvSpPr>
          <p:nvPr>
            <p:ph type="sldNum" sz="quarter" idx="10"/>
          </p:nvPr>
        </p:nvSpPr>
        <p:spPr/>
        <p:txBody>
          <a:bodyPr/>
          <a:lstStyle/>
          <a:p>
            <a:fld id="{A602F6DB-1E63-2144-9C7E-5CB31AA6E393}" type="slidenum">
              <a:rPr lang="en-US" smtClean="0"/>
              <a:t>15</a:t>
            </a:fld>
            <a:endParaRPr lang="en-US"/>
          </a:p>
        </p:txBody>
      </p:sp>
    </p:spTree>
    <p:extLst>
      <p:ext uri="{BB962C8B-B14F-4D97-AF65-F5344CB8AC3E}">
        <p14:creationId xmlns:p14="http://schemas.microsoft.com/office/powerpoint/2010/main" val="2509896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milk energy dataset</a:t>
            </a:r>
          </a:p>
          <a:p>
            <a:r>
              <a:rPr lang="en-US" dirty="0"/>
              <a:t>This plot of correlations among variables is generated using the “pairs()” function in R</a:t>
            </a:r>
          </a:p>
          <a:p>
            <a:endParaRPr lang="en-US" dirty="0"/>
          </a:p>
          <a:p>
            <a:r>
              <a:rPr lang="en-US" dirty="0"/>
              <a:t>A common axiom in statistical interpretation is “correlation does not equal causation”</a:t>
            </a:r>
          </a:p>
          <a:p>
            <a:r>
              <a:rPr lang="en-US" dirty="0"/>
              <a:t>	In general, “we should never be surprised to find that two variables are correlated”</a:t>
            </a:r>
          </a:p>
          <a:p>
            <a:r>
              <a:rPr lang="en-US" dirty="0"/>
              <a:t>	And causation is a thorny topic with different field-specific criterion for acceptance</a:t>
            </a:r>
          </a:p>
          <a:p>
            <a:r>
              <a:rPr lang="en-US" dirty="0"/>
              <a:t>	But multiple regression is one approach we can use to try to get beyond simple correlation to something closer to causal mechanisms</a:t>
            </a:r>
          </a:p>
          <a:p>
            <a:endParaRPr lang="en-US" dirty="0"/>
          </a:p>
          <a:p>
            <a:r>
              <a:rPr lang="en-US" dirty="0"/>
              <a:t>Multiple regression is simply including multiple predictor variables in one regression model</a:t>
            </a:r>
          </a:p>
          <a:p>
            <a:r>
              <a:rPr lang="en-US" dirty="0"/>
              <a:t>CRUCIAL POINT: multiple regression answers the question, “</a:t>
            </a:r>
            <a:r>
              <a:rPr lang="en-US" sz="1200" kern="1200" dirty="0">
                <a:solidFill>
                  <a:schemeClr val="tx1"/>
                </a:solidFill>
                <a:effectLst/>
                <a:latin typeface="+mn-lt"/>
                <a:ea typeface="+mn-ea"/>
                <a:cs typeface="+mn-cs"/>
              </a:rPr>
              <a:t>What is the predictive value of a variable, once I already know all of the other predictor variables?”</a:t>
            </a:r>
          </a:p>
          <a:p>
            <a:endParaRPr lang="en-US" dirty="0"/>
          </a:p>
        </p:txBody>
      </p:sp>
      <p:sp>
        <p:nvSpPr>
          <p:cNvPr id="4" name="Slide Number Placeholder 3"/>
          <p:cNvSpPr>
            <a:spLocks noGrp="1"/>
          </p:cNvSpPr>
          <p:nvPr>
            <p:ph type="sldNum" sz="quarter" idx="10"/>
          </p:nvPr>
        </p:nvSpPr>
        <p:spPr/>
        <p:txBody>
          <a:bodyPr/>
          <a:lstStyle/>
          <a:p>
            <a:fld id="{A602F6DB-1E63-2144-9C7E-5CB31AA6E393}" type="slidenum">
              <a:rPr lang="en-US" smtClean="0"/>
              <a:t>3</a:t>
            </a:fld>
            <a:endParaRPr lang="en-US"/>
          </a:p>
        </p:txBody>
      </p:sp>
    </p:spTree>
    <p:extLst>
      <p:ext uri="{BB962C8B-B14F-4D97-AF65-F5344CB8AC3E}">
        <p14:creationId xmlns:p14="http://schemas.microsoft.com/office/powerpoint/2010/main" val="316057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benefits only accrue to us if we consider the multiple predictor variables at the same time in our analysis</a:t>
            </a:r>
          </a:p>
        </p:txBody>
      </p:sp>
      <p:sp>
        <p:nvSpPr>
          <p:cNvPr id="4" name="Slide Number Placeholder 3"/>
          <p:cNvSpPr>
            <a:spLocks noGrp="1"/>
          </p:cNvSpPr>
          <p:nvPr>
            <p:ph type="sldNum" sz="quarter" idx="10"/>
          </p:nvPr>
        </p:nvSpPr>
        <p:spPr/>
        <p:txBody>
          <a:bodyPr/>
          <a:lstStyle/>
          <a:p>
            <a:fld id="{A602F6DB-1E63-2144-9C7E-5CB31AA6E393}" type="slidenum">
              <a:rPr lang="en-US" smtClean="0"/>
              <a:t>4</a:t>
            </a:fld>
            <a:endParaRPr lang="en-US"/>
          </a:p>
        </p:txBody>
      </p:sp>
    </p:spTree>
    <p:extLst>
      <p:ext uri="{BB962C8B-B14F-4D97-AF65-F5344CB8AC3E}">
        <p14:creationId xmlns:p14="http://schemas.microsoft.com/office/powerpoint/2010/main" val="1679031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bottom plot shows precis() output if both variables are included in the same model to predict divorce rate</a:t>
            </a:r>
          </a:p>
          <a:p>
            <a:r>
              <a:rPr lang="en-US" dirty="0"/>
              <a:t>Interpretation: “</a:t>
            </a:r>
            <a:r>
              <a:rPr lang="en-US" sz="1200" kern="1200" dirty="0">
                <a:solidFill>
                  <a:schemeClr val="tx1"/>
                </a:solidFill>
                <a:effectLst/>
                <a:latin typeface="+mn-lt"/>
                <a:ea typeface="+mn-ea"/>
                <a:cs typeface="+mn-cs"/>
              </a:rPr>
              <a:t>Once we know median age at marriage for a State, there is little or no additional predictive power in also knowing the rate of marriage in that State.”</a:t>
            </a:r>
          </a:p>
          <a:p>
            <a:endParaRPr lang="en-US" dirty="0"/>
          </a:p>
        </p:txBody>
      </p:sp>
      <p:sp>
        <p:nvSpPr>
          <p:cNvPr id="4" name="Slide Number Placeholder 3"/>
          <p:cNvSpPr>
            <a:spLocks noGrp="1"/>
          </p:cNvSpPr>
          <p:nvPr>
            <p:ph type="sldNum" sz="quarter" idx="10"/>
          </p:nvPr>
        </p:nvSpPr>
        <p:spPr/>
        <p:txBody>
          <a:bodyPr/>
          <a:lstStyle/>
          <a:p>
            <a:fld id="{A602F6DB-1E63-2144-9C7E-5CB31AA6E393}" type="slidenum">
              <a:rPr lang="en-US" smtClean="0"/>
              <a:t>5</a:t>
            </a:fld>
            <a:endParaRPr lang="en-US"/>
          </a:p>
        </p:txBody>
      </p:sp>
    </p:spTree>
    <p:extLst>
      <p:ext uri="{BB962C8B-B14F-4D97-AF65-F5344CB8AC3E}">
        <p14:creationId xmlns:p14="http://schemas.microsoft.com/office/powerpoint/2010/main" val="3900604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residuals?</a:t>
            </a:r>
          </a:p>
          <a:p>
            <a:r>
              <a:rPr lang="en-US" dirty="0"/>
              <a:t>	They’re what’s left over after another variable has been accounted for</a:t>
            </a:r>
          </a:p>
          <a:p>
            <a:r>
              <a:rPr lang="en-US" dirty="0"/>
              <a:t>	You could think of it as the distance from an observation to the best fit line</a:t>
            </a:r>
          </a:p>
          <a:p>
            <a:endParaRPr lang="en-US" dirty="0"/>
          </a:p>
          <a:p>
            <a:r>
              <a:rPr lang="en-US" dirty="0"/>
              <a:t>Note for counterfactual plots: just because we can plot a scenario doesn’t mean we can intervene in the real world in that way</a:t>
            </a:r>
          </a:p>
          <a:p>
            <a:r>
              <a:rPr lang="en-US" dirty="0"/>
              <a:t>	In other words, the counterfactual plot may suggest a lever for potential action that is not actually possible</a:t>
            </a:r>
          </a:p>
          <a:p>
            <a:endParaRPr lang="en-US" dirty="0"/>
          </a:p>
          <a:p>
            <a:r>
              <a:rPr lang="en-US" dirty="0"/>
              <a:t>Show lecture code for plotting two bivariate linear regressions for milk energy</a:t>
            </a:r>
          </a:p>
        </p:txBody>
      </p:sp>
      <p:sp>
        <p:nvSpPr>
          <p:cNvPr id="4" name="Slide Number Placeholder 3"/>
          <p:cNvSpPr>
            <a:spLocks noGrp="1"/>
          </p:cNvSpPr>
          <p:nvPr>
            <p:ph type="sldNum" sz="quarter" idx="10"/>
          </p:nvPr>
        </p:nvSpPr>
        <p:spPr/>
        <p:txBody>
          <a:bodyPr/>
          <a:lstStyle/>
          <a:p>
            <a:fld id="{A602F6DB-1E63-2144-9C7E-5CB31AA6E393}" type="slidenum">
              <a:rPr lang="en-US" smtClean="0"/>
              <a:t>6</a:t>
            </a:fld>
            <a:endParaRPr lang="en-US"/>
          </a:p>
        </p:txBody>
      </p:sp>
    </p:spTree>
    <p:extLst>
      <p:ext uri="{BB962C8B-B14F-4D97-AF65-F5344CB8AC3E}">
        <p14:creationId xmlns:p14="http://schemas.microsoft.com/office/powerpoint/2010/main" val="3167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mathematical notation makes it obvious that the value of the Gaussian mean parameter now depends on an observation’s values for multiple predictor variables</a:t>
            </a:r>
          </a:p>
          <a:p>
            <a:r>
              <a:rPr lang="en-US" dirty="0"/>
              <a:t>Discuss differences between “main effects”, “fixed effects”, “random effects”, and “varying effects”</a:t>
            </a:r>
          </a:p>
          <a:p>
            <a:r>
              <a:rPr lang="en-US" dirty="0"/>
              <a:t>“</a:t>
            </a:r>
            <a:r>
              <a:rPr lang="en-US" sz="1200" kern="1200" dirty="0">
                <a:solidFill>
                  <a:schemeClr val="tx1"/>
                </a:solidFill>
                <a:effectLst/>
                <a:latin typeface="+mn-lt"/>
                <a:ea typeface="+mn-ea"/>
                <a:cs typeface="+mn-cs"/>
              </a:rPr>
              <a:t>What the regression model does is ask if species that have high neocortex percent for their body mass have higher milk energy. Likewise, the model asks if species with high body mass for their neocortex percent have higher milk energy.”</a:t>
            </a:r>
            <a:endParaRPr lang="en-US" dirty="0"/>
          </a:p>
        </p:txBody>
      </p:sp>
      <p:sp>
        <p:nvSpPr>
          <p:cNvPr id="4" name="Slide Number Placeholder 3"/>
          <p:cNvSpPr>
            <a:spLocks noGrp="1"/>
          </p:cNvSpPr>
          <p:nvPr>
            <p:ph type="sldNum" sz="quarter" idx="10"/>
          </p:nvPr>
        </p:nvSpPr>
        <p:spPr/>
        <p:txBody>
          <a:bodyPr/>
          <a:lstStyle/>
          <a:p>
            <a:fld id="{A602F6DB-1E63-2144-9C7E-5CB31AA6E393}" type="slidenum">
              <a:rPr lang="en-US" smtClean="0"/>
              <a:t>7</a:t>
            </a:fld>
            <a:endParaRPr lang="en-US"/>
          </a:p>
        </p:txBody>
      </p:sp>
    </p:spTree>
    <p:extLst>
      <p:ext uri="{BB962C8B-B14F-4D97-AF65-F5344CB8AC3E}">
        <p14:creationId xmlns:p14="http://schemas.microsoft.com/office/powerpoint/2010/main" val="3185861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dirty="0" err="1"/>
              <a:t>log.mass</a:t>
            </a:r>
            <a:r>
              <a:rPr lang="en-US" dirty="0"/>
              <a:t>” here is the log of body mass, as previously calculated and saved as a new variable in the “dcc” data frame</a:t>
            </a:r>
          </a:p>
          <a:p>
            <a:r>
              <a:rPr lang="en-US" dirty="0"/>
              <a:t>	Otherwise, it’s a very direct translation of the mathematical form of the model</a:t>
            </a:r>
          </a:p>
          <a:p>
            <a:endParaRPr lang="en-US" dirty="0"/>
          </a:p>
          <a:p>
            <a:r>
              <a:rPr lang="en-US" dirty="0"/>
              <a:t>Show lecture code for plotting of multiple regression model</a:t>
            </a:r>
          </a:p>
        </p:txBody>
      </p:sp>
      <p:sp>
        <p:nvSpPr>
          <p:cNvPr id="4" name="Slide Number Placeholder 3"/>
          <p:cNvSpPr>
            <a:spLocks noGrp="1"/>
          </p:cNvSpPr>
          <p:nvPr>
            <p:ph type="sldNum" sz="quarter" idx="10"/>
          </p:nvPr>
        </p:nvSpPr>
        <p:spPr/>
        <p:txBody>
          <a:bodyPr/>
          <a:lstStyle/>
          <a:p>
            <a:fld id="{A602F6DB-1E63-2144-9C7E-5CB31AA6E393}" type="slidenum">
              <a:rPr lang="en-US" smtClean="0"/>
              <a:t>8</a:t>
            </a:fld>
            <a:endParaRPr lang="en-US"/>
          </a:p>
        </p:txBody>
      </p:sp>
    </p:spTree>
    <p:extLst>
      <p:ext uri="{BB962C8B-B14F-4D97-AF65-F5344CB8AC3E}">
        <p14:creationId xmlns:p14="http://schemas.microsoft.com/office/powerpoint/2010/main" val="3343458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going to discuss post-treatment bias very much and overfitting is for later on in the class</a:t>
            </a:r>
          </a:p>
        </p:txBody>
      </p:sp>
      <p:sp>
        <p:nvSpPr>
          <p:cNvPr id="4" name="Slide Number Placeholder 3"/>
          <p:cNvSpPr>
            <a:spLocks noGrp="1"/>
          </p:cNvSpPr>
          <p:nvPr>
            <p:ph type="sldNum" sz="quarter" idx="10"/>
          </p:nvPr>
        </p:nvSpPr>
        <p:spPr/>
        <p:txBody>
          <a:bodyPr/>
          <a:lstStyle/>
          <a:p>
            <a:fld id="{A602F6DB-1E63-2144-9C7E-5CB31AA6E393}" type="slidenum">
              <a:rPr lang="en-US" smtClean="0"/>
              <a:t>9</a:t>
            </a:fld>
            <a:endParaRPr lang="en-US"/>
          </a:p>
        </p:txBody>
      </p:sp>
    </p:spTree>
    <p:extLst>
      <p:ext uri="{BB962C8B-B14F-4D97-AF65-F5344CB8AC3E}">
        <p14:creationId xmlns:p14="http://schemas.microsoft.com/office/powerpoint/2010/main" val="1908338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if the two predictor variables of interest were percent fat in the milk and percent lactose in the milk?</a:t>
            </a:r>
          </a:p>
        </p:txBody>
      </p:sp>
      <p:sp>
        <p:nvSpPr>
          <p:cNvPr id="4" name="Slide Number Placeholder 3"/>
          <p:cNvSpPr>
            <a:spLocks noGrp="1"/>
          </p:cNvSpPr>
          <p:nvPr>
            <p:ph type="sldNum" sz="quarter" idx="10"/>
          </p:nvPr>
        </p:nvSpPr>
        <p:spPr/>
        <p:txBody>
          <a:bodyPr/>
          <a:lstStyle/>
          <a:p>
            <a:fld id="{A602F6DB-1E63-2144-9C7E-5CB31AA6E393}" type="slidenum">
              <a:rPr lang="en-US" smtClean="0"/>
              <a:t>10</a:t>
            </a:fld>
            <a:endParaRPr lang="en-US"/>
          </a:p>
        </p:txBody>
      </p:sp>
    </p:spTree>
    <p:extLst>
      <p:ext uri="{BB962C8B-B14F-4D97-AF65-F5344CB8AC3E}">
        <p14:creationId xmlns:p14="http://schemas.microsoft.com/office/powerpoint/2010/main" val="348094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BE9DB6-2A55-E249-AE44-565DA48679AD}" type="datetimeFigureOut">
              <a:rPr lang="en-US" smtClean="0"/>
              <a:t>3/10/19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AD56A-AD2A-6747-A900-44AFA507361F}" type="slidenum">
              <a:rPr lang="en-US" smtClean="0"/>
              <a:t>‹#›</a:t>
            </a:fld>
            <a:endParaRPr lang="en-US"/>
          </a:p>
        </p:txBody>
      </p:sp>
    </p:spTree>
    <p:extLst>
      <p:ext uri="{BB962C8B-B14F-4D97-AF65-F5344CB8AC3E}">
        <p14:creationId xmlns:p14="http://schemas.microsoft.com/office/powerpoint/2010/main" val="261718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E9DB6-2A55-E249-AE44-565DA48679AD}" type="datetimeFigureOut">
              <a:rPr lang="en-US" smtClean="0"/>
              <a:t>3/10/19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AD56A-AD2A-6747-A900-44AFA507361F}" type="slidenum">
              <a:rPr lang="en-US" smtClean="0"/>
              <a:t>‹#›</a:t>
            </a:fld>
            <a:endParaRPr lang="en-US"/>
          </a:p>
        </p:txBody>
      </p:sp>
    </p:spTree>
    <p:extLst>
      <p:ext uri="{BB962C8B-B14F-4D97-AF65-F5344CB8AC3E}">
        <p14:creationId xmlns:p14="http://schemas.microsoft.com/office/powerpoint/2010/main" val="3040541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E9DB6-2A55-E249-AE44-565DA48679AD}" type="datetimeFigureOut">
              <a:rPr lang="en-US" smtClean="0"/>
              <a:t>3/10/19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AD56A-AD2A-6747-A900-44AFA507361F}" type="slidenum">
              <a:rPr lang="en-US" smtClean="0"/>
              <a:t>‹#›</a:t>
            </a:fld>
            <a:endParaRPr lang="en-US"/>
          </a:p>
        </p:txBody>
      </p:sp>
    </p:spTree>
    <p:extLst>
      <p:ext uri="{BB962C8B-B14F-4D97-AF65-F5344CB8AC3E}">
        <p14:creationId xmlns:p14="http://schemas.microsoft.com/office/powerpoint/2010/main" val="3820130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E9DB6-2A55-E249-AE44-565DA48679AD}" type="datetimeFigureOut">
              <a:rPr lang="en-US" smtClean="0"/>
              <a:t>3/10/19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AD56A-AD2A-6747-A900-44AFA507361F}" type="slidenum">
              <a:rPr lang="en-US" smtClean="0"/>
              <a:t>‹#›</a:t>
            </a:fld>
            <a:endParaRPr lang="en-US"/>
          </a:p>
        </p:txBody>
      </p:sp>
    </p:spTree>
    <p:extLst>
      <p:ext uri="{BB962C8B-B14F-4D97-AF65-F5344CB8AC3E}">
        <p14:creationId xmlns:p14="http://schemas.microsoft.com/office/powerpoint/2010/main" val="502264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E9DB6-2A55-E249-AE44-565DA48679AD}" type="datetimeFigureOut">
              <a:rPr lang="en-US" smtClean="0"/>
              <a:t>3/10/19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AD56A-AD2A-6747-A900-44AFA507361F}" type="slidenum">
              <a:rPr lang="en-US" smtClean="0"/>
              <a:t>‹#›</a:t>
            </a:fld>
            <a:endParaRPr lang="en-US"/>
          </a:p>
        </p:txBody>
      </p:sp>
    </p:spTree>
    <p:extLst>
      <p:ext uri="{BB962C8B-B14F-4D97-AF65-F5344CB8AC3E}">
        <p14:creationId xmlns:p14="http://schemas.microsoft.com/office/powerpoint/2010/main" val="316406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BE9DB6-2A55-E249-AE44-565DA48679AD}" type="datetimeFigureOut">
              <a:rPr lang="en-US" smtClean="0"/>
              <a:t>3/10/19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AD56A-AD2A-6747-A900-44AFA507361F}" type="slidenum">
              <a:rPr lang="en-US" smtClean="0"/>
              <a:t>‹#›</a:t>
            </a:fld>
            <a:endParaRPr lang="en-US"/>
          </a:p>
        </p:txBody>
      </p:sp>
    </p:spTree>
    <p:extLst>
      <p:ext uri="{BB962C8B-B14F-4D97-AF65-F5344CB8AC3E}">
        <p14:creationId xmlns:p14="http://schemas.microsoft.com/office/powerpoint/2010/main" val="1732023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BE9DB6-2A55-E249-AE44-565DA48679AD}" type="datetimeFigureOut">
              <a:rPr lang="en-US" smtClean="0"/>
              <a:t>3/10/19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AAD56A-AD2A-6747-A900-44AFA507361F}" type="slidenum">
              <a:rPr lang="en-US" smtClean="0"/>
              <a:t>‹#›</a:t>
            </a:fld>
            <a:endParaRPr lang="en-US"/>
          </a:p>
        </p:txBody>
      </p:sp>
    </p:spTree>
    <p:extLst>
      <p:ext uri="{BB962C8B-B14F-4D97-AF65-F5344CB8AC3E}">
        <p14:creationId xmlns:p14="http://schemas.microsoft.com/office/powerpoint/2010/main" val="631106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BE9DB6-2A55-E249-AE44-565DA48679AD}" type="datetimeFigureOut">
              <a:rPr lang="en-US" smtClean="0"/>
              <a:t>3/10/19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AAD56A-AD2A-6747-A900-44AFA507361F}" type="slidenum">
              <a:rPr lang="en-US" smtClean="0"/>
              <a:t>‹#›</a:t>
            </a:fld>
            <a:endParaRPr lang="en-US"/>
          </a:p>
        </p:txBody>
      </p:sp>
    </p:spTree>
    <p:extLst>
      <p:ext uri="{BB962C8B-B14F-4D97-AF65-F5344CB8AC3E}">
        <p14:creationId xmlns:p14="http://schemas.microsoft.com/office/powerpoint/2010/main" val="270432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E9DB6-2A55-E249-AE44-565DA48679AD}" type="datetimeFigureOut">
              <a:rPr lang="en-US" smtClean="0"/>
              <a:t>3/10/19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AAD56A-AD2A-6747-A900-44AFA507361F}" type="slidenum">
              <a:rPr lang="en-US" smtClean="0"/>
              <a:t>‹#›</a:t>
            </a:fld>
            <a:endParaRPr lang="en-US"/>
          </a:p>
        </p:txBody>
      </p:sp>
    </p:spTree>
    <p:extLst>
      <p:ext uri="{BB962C8B-B14F-4D97-AF65-F5344CB8AC3E}">
        <p14:creationId xmlns:p14="http://schemas.microsoft.com/office/powerpoint/2010/main" val="3840473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BE9DB6-2A55-E249-AE44-565DA48679AD}" type="datetimeFigureOut">
              <a:rPr lang="en-US" smtClean="0"/>
              <a:t>3/10/19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AD56A-AD2A-6747-A900-44AFA507361F}" type="slidenum">
              <a:rPr lang="en-US" smtClean="0"/>
              <a:t>‹#›</a:t>
            </a:fld>
            <a:endParaRPr lang="en-US"/>
          </a:p>
        </p:txBody>
      </p:sp>
    </p:spTree>
    <p:extLst>
      <p:ext uri="{BB962C8B-B14F-4D97-AF65-F5344CB8AC3E}">
        <p14:creationId xmlns:p14="http://schemas.microsoft.com/office/powerpoint/2010/main" val="35139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BE9DB6-2A55-E249-AE44-565DA48679AD}" type="datetimeFigureOut">
              <a:rPr lang="en-US" smtClean="0"/>
              <a:t>3/10/19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AD56A-AD2A-6747-A900-44AFA507361F}" type="slidenum">
              <a:rPr lang="en-US" smtClean="0"/>
              <a:t>‹#›</a:t>
            </a:fld>
            <a:endParaRPr lang="en-US"/>
          </a:p>
        </p:txBody>
      </p:sp>
    </p:spTree>
    <p:extLst>
      <p:ext uri="{BB962C8B-B14F-4D97-AF65-F5344CB8AC3E}">
        <p14:creationId xmlns:p14="http://schemas.microsoft.com/office/powerpoint/2010/main" val="950230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E9DB6-2A55-E249-AE44-565DA48679AD}" type="datetimeFigureOut">
              <a:rPr lang="en-US" smtClean="0"/>
              <a:t>3/10/19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AAD56A-AD2A-6747-A900-44AFA507361F}" type="slidenum">
              <a:rPr lang="en-US" smtClean="0"/>
              <a:t>‹#›</a:t>
            </a:fld>
            <a:endParaRPr lang="en-US"/>
          </a:p>
        </p:txBody>
      </p:sp>
    </p:spTree>
    <p:extLst>
      <p:ext uri="{BB962C8B-B14F-4D97-AF65-F5344CB8AC3E}">
        <p14:creationId xmlns:p14="http://schemas.microsoft.com/office/powerpoint/2010/main" val="4613360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A4394-84E1-2E47-A236-40998E34FD4D}"/>
              </a:ext>
            </a:extLst>
          </p:cNvPr>
          <p:cNvSpPr>
            <a:spLocks noGrp="1"/>
          </p:cNvSpPr>
          <p:nvPr>
            <p:ph type="ctrTitle"/>
          </p:nvPr>
        </p:nvSpPr>
        <p:spPr>
          <a:xfrm>
            <a:off x="0" y="624103"/>
            <a:ext cx="9144000" cy="5805714"/>
          </a:xfrm>
        </p:spPr>
        <p:txBody>
          <a:bodyPr>
            <a:noAutofit/>
          </a:bodyPr>
          <a:lstStyle/>
          <a:p>
            <a:pPr>
              <a:lnSpc>
                <a:spcPct val="100000"/>
              </a:lnSpc>
              <a:spcBef>
                <a:spcPts val="0"/>
              </a:spcBef>
            </a:pPr>
            <a:r>
              <a:rPr lang="en-US" sz="4400" dirty="0">
                <a:latin typeface="Garamond" panose="02020404030301010803" pitchFamily="18" charset="0"/>
              </a:rPr>
              <a:t>Introduction to Statistics for </a:t>
            </a:r>
            <a:br>
              <a:rPr lang="en-US" sz="4400" dirty="0">
                <a:latin typeface="Garamond" panose="02020404030301010803" pitchFamily="18" charset="0"/>
              </a:rPr>
            </a:br>
            <a:r>
              <a:rPr lang="en-US" sz="4400" dirty="0">
                <a:latin typeface="Garamond" panose="02020404030301010803" pitchFamily="18" charset="0"/>
              </a:rPr>
              <a:t>Ecology and Evolutionary Biology</a:t>
            </a:r>
            <a:br>
              <a:rPr lang="en-US" sz="4400" dirty="0">
                <a:latin typeface="Garamond" panose="02020404030301010803" pitchFamily="18" charset="0"/>
              </a:rPr>
            </a:br>
            <a:br>
              <a:rPr lang="en-US" sz="4400" dirty="0">
                <a:latin typeface="Garamond" panose="02020404030301010803" pitchFamily="18" charset="0"/>
              </a:rPr>
            </a:br>
            <a:r>
              <a:rPr lang="en-US" sz="4400" b="1" dirty="0">
                <a:latin typeface="Garamond" panose="02020404030301010803" pitchFamily="18" charset="0"/>
              </a:rPr>
              <a:t>Multiple Regression</a:t>
            </a:r>
            <a:br>
              <a:rPr lang="en-US" sz="4400" dirty="0">
                <a:latin typeface="Garamond" panose="02020404030301010803" pitchFamily="18" charset="0"/>
              </a:rPr>
            </a:br>
            <a:br>
              <a:rPr lang="en-US" sz="4400" dirty="0">
                <a:latin typeface="Garamond" panose="02020404030301010803" pitchFamily="18" charset="0"/>
              </a:rPr>
            </a:br>
            <a:r>
              <a:rPr lang="en-US" sz="4400" dirty="0">
                <a:latin typeface="Garamond" panose="02020404030301010803" pitchFamily="18" charset="0"/>
              </a:rPr>
              <a:t>Week 07</a:t>
            </a:r>
            <a:br>
              <a:rPr lang="en-US" sz="4400" dirty="0">
                <a:latin typeface="Garamond" panose="02020404030301010803" pitchFamily="18" charset="0"/>
              </a:rPr>
            </a:br>
            <a:r>
              <a:rPr lang="en-US" sz="4400" dirty="0">
                <a:latin typeface="Garamond" panose="02020404030301010803" pitchFamily="18" charset="0"/>
              </a:rPr>
              <a:t>11 March 2019</a:t>
            </a:r>
            <a:br>
              <a:rPr lang="en-US" sz="4400" dirty="0">
                <a:latin typeface="Garamond" panose="02020404030301010803" pitchFamily="18" charset="0"/>
              </a:rPr>
            </a:br>
            <a:endParaRPr lang="en-US" sz="4400" dirty="0">
              <a:latin typeface="Garamond" panose="02020404030301010803" pitchFamily="18" charset="0"/>
            </a:endParaRPr>
          </a:p>
        </p:txBody>
      </p:sp>
    </p:spTree>
    <p:extLst>
      <p:ext uri="{BB962C8B-B14F-4D97-AF65-F5344CB8AC3E}">
        <p14:creationId xmlns:p14="http://schemas.microsoft.com/office/powerpoint/2010/main" val="3810532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F72C24E-4BA7-C444-9D0E-86326DFD41FC}"/>
              </a:ext>
            </a:extLst>
          </p:cNvPr>
          <p:cNvPicPr>
            <a:picLocks noChangeAspect="1"/>
          </p:cNvPicPr>
          <p:nvPr/>
        </p:nvPicPr>
        <p:blipFill>
          <a:blip r:embed="rId3"/>
          <a:stretch>
            <a:fillRect/>
          </a:stretch>
        </p:blipFill>
        <p:spPr>
          <a:xfrm>
            <a:off x="1971675" y="1308847"/>
            <a:ext cx="5200650" cy="5244353"/>
          </a:xfrm>
          <a:prstGeom prst="rect">
            <a:avLst/>
          </a:prstGeom>
        </p:spPr>
      </p:pic>
      <p:sp>
        <p:nvSpPr>
          <p:cNvPr id="2" name="Title 1">
            <a:extLst>
              <a:ext uri="{FF2B5EF4-FFF2-40B4-BE49-F238E27FC236}">
                <a16:creationId xmlns:a16="http://schemas.microsoft.com/office/drawing/2014/main" id="{D55D1474-3096-D245-A648-F680EAD233AB}"/>
              </a:ext>
            </a:extLst>
          </p:cNvPr>
          <p:cNvSpPr>
            <a:spLocks noGrp="1"/>
          </p:cNvSpPr>
          <p:nvPr>
            <p:ph type="title"/>
          </p:nvPr>
        </p:nvSpPr>
        <p:spPr/>
        <p:txBody>
          <a:bodyPr/>
          <a:lstStyle/>
          <a:p>
            <a:pPr algn="ctr"/>
            <a:r>
              <a:rPr lang="en-US" dirty="0">
                <a:latin typeface="Garamond" panose="02020404030301010803" pitchFamily="18" charset="0"/>
              </a:rPr>
              <a:t>Multicollinearity</a:t>
            </a:r>
            <a:endParaRPr lang="en-US" sz="3600" dirty="0">
              <a:latin typeface="Monaco" pitchFamily="2" charset="0"/>
            </a:endParaRPr>
          </a:p>
        </p:txBody>
      </p:sp>
      <p:sp>
        <p:nvSpPr>
          <p:cNvPr id="8" name="Content Placeholder 2">
            <a:extLst>
              <a:ext uri="{FF2B5EF4-FFF2-40B4-BE49-F238E27FC236}">
                <a16:creationId xmlns:a16="http://schemas.microsoft.com/office/drawing/2014/main" id="{57971D1F-8F9A-E044-912B-61E62EF524AF}"/>
              </a:ext>
            </a:extLst>
          </p:cNvPr>
          <p:cNvSpPr txBox="1">
            <a:spLocks/>
          </p:cNvSpPr>
          <p:nvPr/>
        </p:nvSpPr>
        <p:spPr>
          <a:xfrm>
            <a:off x="0" y="6400800"/>
            <a:ext cx="9144000" cy="4572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Font typeface="Arial" panose="020B0604020202020204" pitchFamily="34" charset="0"/>
              <a:buNone/>
            </a:pPr>
            <a:r>
              <a:rPr lang="en-US" sz="1600" dirty="0" err="1">
                <a:latin typeface="Garamond" panose="02020404030301010803" pitchFamily="18" charset="0"/>
              </a:rPr>
              <a:t>McElreath</a:t>
            </a:r>
            <a:r>
              <a:rPr lang="en-US" sz="1600" dirty="0">
                <a:latin typeface="Garamond" panose="02020404030301010803" pitchFamily="18" charset="0"/>
              </a:rPr>
              <a:t> 2016, </a:t>
            </a:r>
            <a:r>
              <a:rPr lang="en-US" sz="1600" i="1" dirty="0">
                <a:latin typeface="Garamond" panose="02020404030301010803" pitchFamily="18" charset="0"/>
              </a:rPr>
              <a:t>Statistical Rethinking</a:t>
            </a:r>
            <a:endParaRPr lang="en-US" sz="1600" dirty="0">
              <a:latin typeface="Garamond" panose="02020404030301010803" pitchFamily="18" charset="0"/>
            </a:endParaRPr>
          </a:p>
        </p:txBody>
      </p:sp>
    </p:spTree>
    <p:extLst>
      <p:ext uri="{BB962C8B-B14F-4D97-AF65-F5344CB8AC3E}">
        <p14:creationId xmlns:p14="http://schemas.microsoft.com/office/powerpoint/2010/main" val="1991223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BAA6215-EAB2-3B4C-8EFE-C13CFDF565A7}"/>
              </a:ext>
            </a:extLst>
          </p:cNvPr>
          <p:cNvSpPr>
            <a:spLocks noGrp="1"/>
          </p:cNvSpPr>
          <p:nvPr>
            <p:ph idx="1"/>
          </p:nvPr>
        </p:nvSpPr>
        <p:spPr>
          <a:xfrm>
            <a:off x="628650" y="252647"/>
            <a:ext cx="7886700" cy="737954"/>
          </a:xfrm>
        </p:spPr>
        <p:txBody>
          <a:bodyPr>
            <a:normAutofit/>
          </a:bodyPr>
          <a:lstStyle/>
          <a:p>
            <a:pPr marL="0" indent="0" algn="ctr">
              <a:buNone/>
            </a:pPr>
            <a:r>
              <a:rPr lang="en-US" sz="4000" dirty="0">
                <a:latin typeface="Garamond" panose="02020404030301010803" pitchFamily="18" charset="0"/>
              </a:rPr>
              <a:t>Model with percent fat alone:</a:t>
            </a:r>
          </a:p>
        </p:txBody>
      </p:sp>
      <p:sp>
        <p:nvSpPr>
          <p:cNvPr id="5" name="Content Placeholder 2">
            <a:extLst>
              <a:ext uri="{FF2B5EF4-FFF2-40B4-BE49-F238E27FC236}">
                <a16:creationId xmlns:a16="http://schemas.microsoft.com/office/drawing/2014/main" id="{9F23DE37-4658-4B4C-84E4-E0AC3B82628C}"/>
              </a:ext>
            </a:extLst>
          </p:cNvPr>
          <p:cNvSpPr txBox="1">
            <a:spLocks/>
          </p:cNvSpPr>
          <p:nvPr/>
        </p:nvSpPr>
        <p:spPr>
          <a:xfrm>
            <a:off x="628650" y="2519597"/>
            <a:ext cx="7886700" cy="737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000" dirty="0">
                <a:latin typeface="Garamond" panose="02020404030301010803" pitchFamily="18" charset="0"/>
              </a:rPr>
              <a:t>Model with percent lactose alone:</a:t>
            </a:r>
          </a:p>
        </p:txBody>
      </p:sp>
      <p:sp>
        <p:nvSpPr>
          <p:cNvPr id="6" name="Content Placeholder 2">
            <a:extLst>
              <a:ext uri="{FF2B5EF4-FFF2-40B4-BE49-F238E27FC236}">
                <a16:creationId xmlns:a16="http://schemas.microsoft.com/office/drawing/2014/main" id="{6B692B82-E2D8-F647-9C01-979762CB4088}"/>
              </a:ext>
            </a:extLst>
          </p:cNvPr>
          <p:cNvSpPr txBox="1">
            <a:spLocks/>
          </p:cNvSpPr>
          <p:nvPr/>
        </p:nvSpPr>
        <p:spPr>
          <a:xfrm>
            <a:off x="628650" y="4615097"/>
            <a:ext cx="7886700" cy="737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000" dirty="0">
                <a:latin typeface="Garamond" panose="02020404030301010803" pitchFamily="18" charset="0"/>
              </a:rPr>
              <a:t>Model with both:</a:t>
            </a:r>
          </a:p>
        </p:txBody>
      </p:sp>
      <p:pic>
        <p:nvPicPr>
          <p:cNvPr id="8" name="Picture 7">
            <a:extLst>
              <a:ext uri="{FF2B5EF4-FFF2-40B4-BE49-F238E27FC236}">
                <a16:creationId xmlns:a16="http://schemas.microsoft.com/office/drawing/2014/main" id="{6734A84D-35BB-E74C-8A31-AF16FAE0AD07}"/>
              </a:ext>
            </a:extLst>
          </p:cNvPr>
          <p:cNvPicPr>
            <a:picLocks noChangeAspect="1"/>
          </p:cNvPicPr>
          <p:nvPr/>
        </p:nvPicPr>
        <p:blipFill>
          <a:blip r:embed="rId3"/>
          <a:stretch>
            <a:fillRect/>
          </a:stretch>
        </p:blipFill>
        <p:spPr>
          <a:xfrm>
            <a:off x="2514600" y="886158"/>
            <a:ext cx="4114800" cy="1401325"/>
          </a:xfrm>
          <a:prstGeom prst="rect">
            <a:avLst/>
          </a:prstGeom>
        </p:spPr>
      </p:pic>
      <p:pic>
        <p:nvPicPr>
          <p:cNvPr id="10" name="Picture 9">
            <a:extLst>
              <a:ext uri="{FF2B5EF4-FFF2-40B4-BE49-F238E27FC236}">
                <a16:creationId xmlns:a16="http://schemas.microsoft.com/office/drawing/2014/main" id="{9DD06910-6299-EC4D-A7DF-57B662C8585E}"/>
              </a:ext>
            </a:extLst>
          </p:cNvPr>
          <p:cNvPicPr>
            <a:picLocks noChangeAspect="1"/>
          </p:cNvPicPr>
          <p:nvPr/>
        </p:nvPicPr>
        <p:blipFill>
          <a:blip r:embed="rId4"/>
          <a:stretch>
            <a:fillRect/>
          </a:stretch>
        </p:blipFill>
        <p:spPr>
          <a:xfrm>
            <a:off x="2514600" y="3187022"/>
            <a:ext cx="4114800" cy="1217887"/>
          </a:xfrm>
          <a:prstGeom prst="rect">
            <a:avLst/>
          </a:prstGeom>
        </p:spPr>
      </p:pic>
      <p:pic>
        <p:nvPicPr>
          <p:cNvPr id="12" name="Picture 11">
            <a:extLst>
              <a:ext uri="{FF2B5EF4-FFF2-40B4-BE49-F238E27FC236}">
                <a16:creationId xmlns:a16="http://schemas.microsoft.com/office/drawing/2014/main" id="{103FC6B9-6E7F-914B-AAF9-2B41A4249A96}"/>
              </a:ext>
            </a:extLst>
          </p:cNvPr>
          <p:cNvPicPr>
            <a:picLocks noChangeAspect="1"/>
          </p:cNvPicPr>
          <p:nvPr/>
        </p:nvPicPr>
        <p:blipFill>
          <a:blip r:embed="rId5"/>
          <a:stretch>
            <a:fillRect/>
          </a:stretch>
        </p:blipFill>
        <p:spPr>
          <a:xfrm>
            <a:off x="2514600" y="5219702"/>
            <a:ext cx="4114800" cy="1422113"/>
          </a:xfrm>
          <a:prstGeom prst="rect">
            <a:avLst/>
          </a:prstGeom>
        </p:spPr>
      </p:pic>
    </p:spTree>
    <p:extLst>
      <p:ext uri="{BB962C8B-B14F-4D97-AF65-F5344CB8AC3E}">
        <p14:creationId xmlns:p14="http://schemas.microsoft.com/office/powerpoint/2010/main" val="27322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1474-3096-D245-A648-F680EAD233AB}"/>
              </a:ext>
            </a:extLst>
          </p:cNvPr>
          <p:cNvSpPr>
            <a:spLocks noGrp="1"/>
          </p:cNvSpPr>
          <p:nvPr>
            <p:ph type="title"/>
          </p:nvPr>
        </p:nvSpPr>
        <p:spPr/>
        <p:txBody>
          <a:bodyPr/>
          <a:lstStyle/>
          <a:p>
            <a:pPr algn="ctr"/>
            <a:r>
              <a:rPr lang="en-US" dirty="0">
                <a:latin typeface="Garamond" panose="02020404030301010803" pitchFamily="18" charset="0"/>
              </a:rPr>
              <a:t>Multicollinearity</a:t>
            </a:r>
            <a:endParaRPr lang="en-US" sz="3600" dirty="0">
              <a:latin typeface="Monaco" pitchFamily="2" charset="0"/>
            </a:endParaRPr>
          </a:p>
        </p:txBody>
      </p:sp>
      <p:sp>
        <p:nvSpPr>
          <p:cNvPr id="5" name="Content Placeholder 4">
            <a:extLst>
              <a:ext uri="{FF2B5EF4-FFF2-40B4-BE49-F238E27FC236}">
                <a16:creationId xmlns:a16="http://schemas.microsoft.com/office/drawing/2014/main" id="{86DBFE9F-BB55-354A-AAE1-BD37CA6757D1}"/>
              </a:ext>
            </a:extLst>
          </p:cNvPr>
          <p:cNvSpPr>
            <a:spLocks noGrp="1"/>
          </p:cNvSpPr>
          <p:nvPr>
            <p:ph idx="1"/>
          </p:nvPr>
        </p:nvSpPr>
        <p:spPr>
          <a:xfrm>
            <a:off x="628650" y="1553320"/>
            <a:ext cx="7886700" cy="5114180"/>
          </a:xfrm>
        </p:spPr>
        <p:txBody>
          <a:bodyPr>
            <a:normAutofit fontScale="85000" lnSpcReduction="20000"/>
          </a:bodyPr>
          <a:lstStyle/>
          <a:p>
            <a:r>
              <a:rPr lang="en-US" sz="3600" dirty="0">
                <a:latin typeface="Garamond" panose="02020404030301010803" pitchFamily="18" charset="0"/>
              </a:rPr>
              <a:t>Identifying multicollinearity:</a:t>
            </a:r>
          </a:p>
          <a:p>
            <a:pPr marL="742950" lvl="1" indent="-285750"/>
            <a:r>
              <a:rPr lang="en-US" sz="3200" dirty="0">
                <a:latin typeface="Garamond" panose="02020404030301010803" pitchFamily="18" charset="0"/>
              </a:rPr>
              <a:t>Plot predictor variables against each other to visualize correlation before modeling</a:t>
            </a:r>
          </a:p>
          <a:p>
            <a:pPr marL="742950" lvl="1" indent="-285750"/>
            <a:r>
              <a:rPr lang="en-US" sz="3200" dirty="0">
                <a:latin typeface="Garamond" panose="02020404030301010803" pitchFamily="18" charset="0"/>
              </a:rPr>
              <a:t>Can be diagnosed during model fitting via inflated parameter estimates</a:t>
            </a:r>
          </a:p>
          <a:p>
            <a:pPr marL="285750" indent="-285750"/>
            <a:endParaRPr lang="en-US" sz="3600" dirty="0">
              <a:latin typeface="Garamond" panose="02020404030301010803" pitchFamily="18" charset="0"/>
            </a:endParaRPr>
          </a:p>
          <a:p>
            <a:pPr marL="285750" indent="-285750"/>
            <a:r>
              <a:rPr lang="en-US" sz="3600" dirty="0">
                <a:latin typeface="Garamond" panose="02020404030301010803" pitchFamily="18" charset="0"/>
              </a:rPr>
              <a:t>Addressing multicollinearity:</a:t>
            </a:r>
          </a:p>
          <a:p>
            <a:pPr marL="742950" lvl="1" indent="-285750"/>
            <a:r>
              <a:rPr lang="en-US" sz="3200" dirty="0">
                <a:latin typeface="Garamond" panose="02020404030301010803" pitchFamily="18" charset="0"/>
              </a:rPr>
              <a:t>Varies by discipline and norms</a:t>
            </a:r>
          </a:p>
          <a:p>
            <a:pPr marL="742950" lvl="1" indent="-285750"/>
            <a:r>
              <a:rPr lang="en-US" sz="3200" dirty="0">
                <a:latin typeface="Garamond" panose="02020404030301010803" pitchFamily="18" charset="0"/>
              </a:rPr>
              <a:t>Drop one of a pair of variables that is highly correlated</a:t>
            </a:r>
          </a:p>
          <a:p>
            <a:pPr marL="1200150" lvl="2" indent="-285750"/>
            <a:r>
              <a:rPr lang="en-US" sz="2800" dirty="0">
                <a:latin typeface="Garamond" panose="02020404030301010803" pitchFamily="18" charset="0"/>
              </a:rPr>
              <a:t>No objective cut off for this though…</a:t>
            </a:r>
          </a:p>
          <a:p>
            <a:pPr marL="742950" lvl="1" indent="-285750"/>
            <a:r>
              <a:rPr lang="en-US" sz="3200" dirty="0">
                <a:latin typeface="Garamond" panose="02020404030301010803" pitchFamily="18" charset="0"/>
              </a:rPr>
              <a:t>Or fit multiple models using the collinear variables in turn</a:t>
            </a:r>
          </a:p>
        </p:txBody>
      </p:sp>
    </p:spTree>
    <p:extLst>
      <p:ext uri="{BB962C8B-B14F-4D97-AF65-F5344CB8AC3E}">
        <p14:creationId xmlns:p14="http://schemas.microsoft.com/office/powerpoint/2010/main" val="76608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1474-3096-D245-A648-F680EAD233AB}"/>
              </a:ext>
            </a:extLst>
          </p:cNvPr>
          <p:cNvSpPr>
            <a:spLocks noGrp="1"/>
          </p:cNvSpPr>
          <p:nvPr>
            <p:ph type="title"/>
          </p:nvPr>
        </p:nvSpPr>
        <p:spPr/>
        <p:txBody>
          <a:bodyPr/>
          <a:lstStyle/>
          <a:p>
            <a:pPr algn="ctr"/>
            <a:r>
              <a:rPr lang="en-US" dirty="0">
                <a:latin typeface="Garamond" panose="02020404030301010803" pitchFamily="18" charset="0"/>
              </a:rPr>
              <a:t>Multicollinearity</a:t>
            </a:r>
            <a:endParaRPr lang="en-US" sz="3600" dirty="0">
              <a:latin typeface="Monaco" pitchFamily="2" charset="0"/>
            </a:endParaRPr>
          </a:p>
        </p:txBody>
      </p:sp>
      <p:pic>
        <p:nvPicPr>
          <p:cNvPr id="7" name="Picture 6">
            <a:extLst>
              <a:ext uri="{FF2B5EF4-FFF2-40B4-BE49-F238E27FC236}">
                <a16:creationId xmlns:a16="http://schemas.microsoft.com/office/drawing/2014/main" id="{B6E29B2F-2994-F44D-84E5-5F4B4C7EA6B6}"/>
              </a:ext>
            </a:extLst>
          </p:cNvPr>
          <p:cNvPicPr>
            <a:picLocks noChangeAspect="1"/>
          </p:cNvPicPr>
          <p:nvPr/>
        </p:nvPicPr>
        <p:blipFill>
          <a:blip r:embed="rId3"/>
          <a:stretch>
            <a:fillRect/>
          </a:stretch>
        </p:blipFill>
        <p:spPr>
          <a:xfrm>
            <a:off x="314325" y="2130506"/>
            <a:ext cx="8515350" cy="3709006"/>
          </a:xfrm>
          <a:prstGeom prst="rect">
            <a:avLst/>
          </a:prstGeom>
        </p:spPr>
      </p:pic>
      <p:sp>
        <p:nvSpPr>
          <p:cNvPr id="8" name="Content Placeholder 2">
            <a:extLst>
              <a:ext uri="{FF2B5EF4-FFF2-40B4-BE49-F238E27FC236}">
                <a16:creationId xmlns:a16="http://schemas.microsoft.com/office/drawing/2014/main" id="{A5D7A3EF-0FDF-AD4E-B767-AFD9680893A2}"/>
              </a:ext>
            </a:extLst>
          </p:cNvPr>
          <p:cNvSpPr txBox="1">
            <a:spLocks/>
          </p:cNvSpPr>
          <p:nvPr/>
        </p:nvSpPr>
        <p:spPr>
          <a:xfrm>
            <a:off x="0" y="6400800"/>
            <a:ext cx="9144000" cy="4572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Font typeface="Arial" panose="020B0604020202020204" pitchFamily="34" charset="0"/>
              <a:buNone/>
            </a:pPr>
            <a:r>
              <a:rPr lang="en-US" sz="1600" dirty="0" err="1">
                <a:latin typeface="Garamond" panose="02020404030301010803" pitchFamily="18" charset="0"/>
              </a:rPr>
              <a:t>McElreath</a:t>
            </a:r>
            <a:r>
              <a:rPr lang="en-US" sz="1600" dirty="0">
                <a:latin typeface="Garamond" panose="02020404030301010803" pitchFamily="18" charset="0"/>
              </a:rPr>
              <a:t> 2016, </a:t>
            </a:r>
            <a:r>
              <a:rPr lang="en-US" sz="1600" i="1" dirty="0">
                <a:latin typeface="Garamond" panose="02020404030301010803" pitchFamily="18" charset="0"/>
              </a:rPr>
              <a:t>Statistical Rethinking</a:t>
            </a:r>
            <a:endParaRPr lang="en-US" sz="1600" dirty="0">
              <a:latin typeface="Garamond" panose="02020404030301010803" pitchFamily="18" charset="0"/>
            </a:endParaRPr>
          </a:p>
        </p:txBody>
      </p:sp>
    </p:spTree>
    <p:extLst>
      <p:ext uri="{BB962C8B-B14F-4D97-AF65-F5344CB8AC3E}">
        <p14:creationId xmlns:p14="http://schemas.microsoft.com/office/powerpoint/2010/main" val="2908656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9133BF-258C-CA46-A8CC-36E334438B50}"/>
                  </a:ext>
                </a:extLst>
              </p:cNvPr>
              <p:cNvSpPr>
                <a:spLocks noGrp="1"/>
              </p:cNvSpPr>
              <p:nvPr>
                <p:ph idx="1"/>
              </p:nvPr>
            </p:nvSpPr>
            <p:spPr>
              <a:xfrm>
                <a:off x="628650" y="2397130"/>
                <a:ext cx="7886700" cy="3421779"/>
              </a:xfrm>
            </p:spPr>
            <p:txBody>
              <a:bodyPr>
                <a:normAutofit/>
              </a:bodyPr>
              <a:lstStyle/>
              <a:p>
                <a:pPr marL="0" indent="0" algn="ctr">
                  <a:buNone/>
                </a:pPr>
                <a:r>
                  <a:rPr lang="en-US" sz="4000" i="1" dirty="0">
                    <a:latin typeface="Garamond" panose="02020404030301010803" pitchFamily="18" charset="0"/>
                  </a:rPr>
                  <a:t>h</a:t>
                </a:r>
                <a:r>
                  <a:rPr lang="en-US" sz="4000" i="1" baseline="-25000" dirty="0">
                    <a:latin typeface="Garamond" panose="02020404030301010803" pitchFamily="18" charset="0"/>
                  </a:rPr>
                  <a:t>i</a:t>
                </a:r>
                <a:r>
                  <a:rPr lang="en-US" sz="4000" dirty="0">
                    <a:latin typeface="Garamond" panose="02020404030301010803" pitchFamily="18" charset="0"/>
                  </a:rPr>
                  <a:t> ~ Normal(</a:t>
                </a:r>
                <a14:m>
                  <m:oMath xmlns:m="http://schemas.openxmlformats.org/officeDocument/2006/math">
                    <m:r>
                      <a:rPr lang="en-US" sz="4000" i="1">
                        <a:latin typeface="Cambria Math" panose="02040503050406030204" pitchFamily="18" charset="0"/>
                        <a:ea typeface="Cambria Math" panose="02040503050406030204" pitchFamily="18" charset="0"/>
                      </a:rPr>
                      <m:t>𝜇</m:t>
                    </m:r>
                    <m:r>
                      <a:rPr lang="en-US" sz="4000" b="0" i="1" baseline="-25000" smtClean="0">
                        <a:latin typeface="Cambria Math" panose="02040503050406030204" pitchFamily="18" charset="0"/>
                        <a:ea typeface="Cambria Math" panose="02040503050406030204" pitchFamily="18" charset="0"/>
                      </a:rPr>
                      <m:t>𝑖</m:t>
                    </m:r>
                  </m:oMath>
                </a14:m>
                <a:r>
                  <a:rPr lang="en-US" sz="4000" dirty="0">
                    <a:latin typeface="Garamond" panose="02020404030301010803" pitchFamily="18" charset="0"/>
                  </a:rPr>
                  <a:t>, </a:t>
                </a:r>
                <a14:m>
                  <m:oMath xmlns:m="http://schemas.openxmlformats.org/officeDocument/2006/math">
                    <m:r>
                      <a:rPr lang="en-US" sz="4000" i="1">
                        <a:latin typeface="Cambria Math" panose="02040503050406030204" pitchFamily="18" charset="0"/>
                        <a:ea typeface="Cambria Math" panose="02040503050406030204" pitchFamily="18" charset="0"/>
                      </a:rPr>
                      <m:t>𝜎</m:t>
                    </m:r>
                  </m:oMath>
                </a14:m>
                <a:r>
                  <a:rPr lang="en-US" sz="4000" dirty="0">
                    <a:latin typeface="Garamond" panose="02020404030301010803" pitchFamily="18" charset="0"/>
                  </a:rPr>
                  <a:t>)</a:t>
                </a:r>
              </a:p>
              <a:p>
                <a:pPr marL="0" indent="0" algn="ctr">
                  <a:buNone/>
                </a:pPr>
                <a14:m>
                  <m:oMath xmlns:m="http://schemas.openxmlformats.org/officeDocument/2006/math">
                    <m:r>
                      <a:rPr lang="en-US" sz="4000" i="1">
                        <a:latin typeface="Cambria Math" panose="02040503050406030204" pitchFamily="18" charset="0"/>
                        <a:ea typeface="Cambria Math" panose="02040503050406030204" pitchFamily="18" charset="0"/>
                      </a:rPr>
                      <m:t>𝜇</m:t>
                    </m:r>
                    <m:r>
                      <m:rPr>
                        <m:nor/>
                      </m:rPr>
                      <a:rPr lang="en-US" sz="4000" i="1" baseline="-25000" dirty="0">
                        <a:latin typeface="Garamond" panose="02020404030301010803" pitchFamily="18" charset="0"/>
                      </a:rPr>
                      <m:t>i</m:t>
                    </m:r>
                  </m:oMath>
                </a14:m>
                <a:r>
                  <a:rPr lang="en-US" sz="4000" dirty="0">
                    <a:latin typeface="Garamond" panose="02020404030301010803" pitchFamily="18" charset="0"/>
                  </a:rPr>
                  <a:t> = </a:t>
                </a:r>
                <a14:m>
                  <m:oMath xmlns:m="http://schemas.openxmlformats.org/officeDocument/2006/math">
                    <m:r>
                      <a:rPr lang="en-US" sz="4000" i="1">
                        <a:latin typeface="Cambria Math" panose="02040503050406030204" pitchFamily="18" charset="0"/>
                        <a:ea typeface="Cambria Math" panose="02040503050406030204" pitchFamily="18" charset="0"/>
                      </a:rPr>
                      <m:t>𝛼</m:t>
                    </m:r>
                  </m:oMath>
                </a14:m>
                <a:r>
                  <a:rPr lang="en-US" sz="4000" dirty="0">
                    <a:latin typeface="Cambria Math" panose="02040503050406030204" pitchFamily="18" charset="0"/>
                    <a:ea typeface="Cambria Math" panose="02040503050406030204" pitchFamily="18" charset="0"/>
                  </a:rPr>
                  <a:t> + </a:t>
                </a:r>
                <a14:m>
                  <m:oMath xmlns:m="http://schemas.openxmlformats.org/officeDocument/2006/math">
                    <m:r>
                      <a:rPr lang="en-US" sz="4000" i="1">
                        <a:latin typeface="Cambria Math" panose="02040503050406030204" pitchFamily="18" charset="0"/>
                        <a:ea typeface="Cambria Math" panose="02040503050406030204" pitchFamily="18" charset="0"/>
                      </a:rPr>
                      <m:t>𝛽</m:t>
                    </m:r>
                    <m:r>
                      <m:rPr>
                        <m:nor/>
                      </m:rPr>
                      <a:rPr lang="en-US" sz="4000" i="1" baseline="-25000">
                        <a:latin typeface="Cambria Math" panose="02040503050406030204" pitchFamily="18" charset="0"/>
                        <a:ea typeface="Cambria Math" panose="02040503050406030204" pitchFamily="18" charset="0"/>
                      </a:rPr>
                      <m:t>m</m:t>
                    </m:r>
                    <m:r>
                      <m:rPr>
                        <m:nor/>
                      </m:rPr>
                      <a:rPr lang="en-US" sz="4000" i="1">
                        <a:latin typeface="Cambria Math" panose="02040503050406030204" pitchFamily="18" charset="0"/>
                        <a:ea typeface="Cambria Math" panose="02040503050406030204" pitchFamily="18" charset="0"/>
                      </a:rPr>
                      <m:t>m</m:t>
                    </m:r>
                    <m:r>
                      <m:rPr>
                        <m:nor/>
                      </m:rPr>
                      <a:rPr lang="en-US" sz="4000" i="1" baseline="-25000" dirty="0">
                        <a:latin typeface="Cambria Math" panose="02040503050406030204" pitchFamily="18" charset="0"/>
                        <a:ea typeface="Cambria Math" panose="02040503050406030204" pitchFamily="18" charset="0"/>
                      </a:rPr>
                      <m:t>i</m:t>
                    </m:r>
                  </m:oMath>
                </a14:m>
                <a:endParaRPr lang="en-US" sz="4000" dirty="0">
                  <a:latin typeface="Garamond" panose="02020404030301010803" pitchFamily="18" charset="0"/>
                </a:endParaRPr>
              </a:p>
              <a:p>
                <a:pPr marL="0" indent="0" algn="ctr">
                  <a:buNone/>
                </a:pPr>
                <a14:m>
                  <m:oMath xmlns:m="http://schemas.openxmlformats.org/officeDocument/2006/math">
                    <m:r>
                      <a:rPr lang="en-US" sz="4000" i="1">
                        <a:latin typeface="Cambria Math" panose="02040503050406030204" pitchFamily="18" charset="0"/>
                        <a:ea typeface="Cambria Math" panose="02040503050406030204" pitchFamily="18" charset="0"/>
                      </a:rPr>
                      <m:t>𝛼</m:t>
                    </m:r>
                  </m:oMath>
                </a14:m>
                <a:r>
                  <a:rPr lang="en-US" sz="4000" dirty="0">
                    <a:latin typeface="Garamond" panose="02020404030301010803" pitchFamily="18" charset="0"/>
                  </a:rPr>
                  <a:t> ~ Normal(178, 100)</a:t>
                </a:r>
              </a:p>
              <a:p>
                <a:pPr marL="0" indent="0" algn="ctr">
                  <a:buNone/>
                </a:pPr>
                <a14:m>
                  <m:oMath xmlns:m="http://schemas.openxmlformats.org/officeDocument/2006/math">
                    <m:r>
                      <a:rPr lang="en-US" sz="4000" i="1">
                        <a:latin typeface="Cambria Math" panose="02040503050406030204" pitchFamily="18" charset="0"/>
                        <a:ea typeface="Cambria Math" panose="02040503050406030204" pitchFamily="18" charset="0"/>
                      </a:rPr>
                      <m:t>𝛽</m:t>
                    </m:r>
                    <m:r>
                      <m:rPr>
                        <m:nor/>
                      </m:rPr>
                      <a:rPr lang="en-US" sz="4000" i="1" baseline="-25000">
                        <a:latin typeface="Cambria Math" panose="02040503050406030204" pitchFamily="18" charset="0"/>
                        <a:ea typeface="Cambria Math" panose="02040503050406030204" pitchFamily="18" charset="0"/>
                      </a:rPr>
                      <m:t>m</m:t>
                    </m:r>
                  </m:oMath>
                </a14:m>
                <a:r>
                  <a:rPr lang="en-US" sz="4000" dirty="0">
                    <a:latin typeface="Garamond" panose="02020404030301010803" pitchFamily="18" charset="0"/>
                  </a:rPr>
                  <a:t>~ Normal(0, 10)</a:t>
                </a:r>
              </a:p>
              <a:p>
                <a:pPr marL="0" indent="0" algn="ctr">
                  <a:buNone/>
                </a:pPr>
                <a14:m>
                  <m:oMath xmlns:m="http://schemas.openxmlformats.org/officeDocument/2006/math">
                    <m:r>
                      <a:rPr lang="en-US" sz="4000" i="1">
                        <a:latin typeface="Cambria Math" panose="02040503050406030204" pitchFamily="18" charset="0"/>
                        <a:ea typeface="Cambria Math" panose="02040503050406030204" pitchFamily="18" charset="0"/>
                      </a:rPr>
                      <m:t>𝜎</m:t>
                    </m:r>
                    <m:r>
                      <a:rPr lang="en-US" sz="4000" i="1">
                        <a:latin typeface="Cambria Math" panose="02040503050406030204" pitchFamily="18" charset="0"/>
                        <a:ea typeface="Cambria Math" panose="02040503050406030204" pitchFamily="18" charset="0"/>
                      </a:rPr>
                      <m:t> </m:t>
                    </m:r>
                  </m:oMath>
                </a14:m>
                <a:r>
                  <a:rPr lang="en-US" sz="4000" dirty="0">
                    <a:latin typeface="Garamond" panose="02020404030301010803" pitchFamily="18" charset="0"/>
                  </a:rPr>
                  <a:t>~ Uniform(0, 50)</a:t>
                </a:r>
              </a:p>
              <a:p>
                <a:pPr marL="0" indent="0" algn="ctr">
                  <a:buNone/>
                </a:pPr>
                <a:endParaRPr lang="en-US" sz="4000" dirty="0">
                  <a:latin typeface="Garamond" panose="02020404030301010803" pitchFamily="18" charset="0"/>
                </a:endParaRPr>
              </a:p>
            </p:txBody>
          </p:sp>
        </mc:Choice>
        <mc:Fallback>
          <p:sp>
            <p:nvSpPr>
              <p:cNvPr id="3" name="Content Placeholder 2">
                <a:extLst>
                  <a:ext uri="{FF2B5EF4-FFF2-40B4-BE49-F238E27FC236}">
                    <a16:creationId xmlns:a16="http://schemas.microsoft.com/office/drawing/2014/main" id="{9D9133BF-258C-CA46-A8CC-36E334438B50}"/>
                  </a:ext>
                </a:extLst>
              </p:cNvPr>
              <p:cNvSpPr>
                <a:spLocks noGrp="1" noRot="1" noChangeAspect="1" noMove="1" noResize="1" noEditPoints="1" noAdjustHandles="1" noChangeArrowheads="1" noChangeShapeType="1" noTextEdit="1"/>
              </p:cNvSpPr>
              <p:nvPr>
                <p:ph idx="1"/>
              </p:nvPr>
            </p:nvSpPr>
            <p:spPr>
              <a:xfrm>
                <a:off x="628650" y="2397130"/>
                <a:ext cx="7886700" cy="3421779"/>
              </a:xfrm>
              <a:blipFill>
                <a:blip r:embed="rId3"/>
                <a:stretch>
                  <a:fillRect t="-4815" b="-5185"/>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F4EF0511-81B3-6343-A72A-32F16288DC76}"/>
              </a:ext>
            </a:extLst>
          </p:cNvPr>
          <p:cNvSpPr>
            <a:spLocks noGrp="1"/>
          </p:cNvSpPr>
          <p:nvPr>
            <p:ph type="title"/>
          </p:nvPr>
        </p:nvSpPr>
        <p:spPr>
          <a:xfrm>
            <a:off x="314325" y="385908"/>
            <a:ext cx="8515350" cy="1325563"/>
          </a:xfrm>
        </p:spPr>
        <p:txBody>
          <a:bodyPr>
            <a:normAutofit/>
          </a:bodyPr>
          <a:lstStyle/>
          <a:p>
            <a:pPr algn="ctr"/>
            <a:r>
              <a:rPr lang="en-US" dirty="0">
                <a:latin typeface="Garamond" panose="02020404030301010803" pitchFamily="18" charset="0"/>
              </a:rPr>
              <a:t>Linear Regression for Human Height:</a:t>
            </a:r>
            <a:br>
              <a:rPr lang="en-US" dirty="0">
                <a:latin typeface="Garamond" panose="02020404030301010803" pitchFamily="18" charset="0"/>
              </a:rPr>
            </a:br>
            <a:r>
              <a:rPr lang="en-US" dirty="0">
                <a:latin typeface="Garamond" panose="02020404030301010803" pitchFamily="18" charset="0"/>
              </a:rPr>
              <a:t>Categorical Predictor</a:t>
            </a:r>
          </a:p>
        </p:txBody>
      </p:sp>
    </p:spTree>
    <p:extLst>
      <p:ext uri="{BB962C8B-B14F-4D97-AF65-F5344CB8AC3E}">
        <p14:creationId xmlns:p14="http://schemas.microsoft.com/office/powerpoint/2010/main" val="2969385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9133BF-258C-CA46-A8CC-36E334438B50}"/>
              </a:ext>
            </a:extLst>
          </p:cNvPr>
          <p:cNvSpPr>
            <a:spLocks noGrp="1"/>
          </p:cNvSpPr>
          <p:nvPr>
            <p:ph idx="1"/>
          </p:nvPr>
        </p:nvSpPr>
        <p:spPr>
          <a:xfrm>
            <a:off x="428625" y="2243591"/>
            <a:ext cx="8286750" cy="4281900"/>
          </a:xfrm>
        </p:spPr>
        <p:txBody>
          <a:bodyPr>
            <a:noAutofit/>
          </a:bodyPr>
          <a:lstStyle/>
          <a:p>
            <a:pPr marL="0" indent="0">
              <a:buNone/>
            </a:pPr>
            <a:r>
              <a:rPr lang="en-US" sz="1800" dirty="0">
                <a:latin typeface="Monaco" pitchFamily="2" charset="0"/>
              </a:rPr>
              <a:t>m5.15 &lt;- map(</a:t>
            </a:r>
          </a:p>
          <a:p>
            <a:pPr marL="0" indent="0">
              <a:buNone/>
            </a:pPr>
            <a:r>
              <a:rPr lang="en-US" sz="1800" dirty="0">
                <a:latin typeface="Monaco" pitchFamily="2" charset="0"/>
              </a:rPr>
              <a:t>  </a:t>
            </a:r>
            <a:r>
              <a:rPr lang="en-US" sz="1800" dirty="0" err="1">
                <a:latin typeface="Monaco" pitchFamily="2" charset="0"/>
              </a:rPr>
              <a:t>alist</a:t>
            </a:r>
            <a:r>
              <a:rPr lang="en-US" sz="1800" dirty="0">
                <a:latin typeface="Monaco" pitchFamily="2" charset="0"/>
              </a:rPr>
              <a:t>(</a:t>
            </a:r>
          </a:p>
          <a:p>
            <a:pPr marL="0" indent="0">
              <a:buNone/>
            </a:pPr>
            <a:r>
              <a:rPr lang="en-US" sz="1800" dirty="0">
                <a:latin typeface="Monaco" pitchFamily="2" charset="0"/>
              </a:rPr>
              <a:t>    height ~ </a:t>
            </a:r>
            <a:r>
              <a:rPr lang="en-US" sz="1800" dirty="0" err="1">
                <a:latin typeface="Monaco" pitchFamily="2" charset="0"/>
              </a:rPr>
              <a:t>dnorm</a:t>
            </a:r>
            <a:r>
              <a:rPr lang="en-US" sz="1800" dirty="0">
                <a:latin typeface="Monaco" pitchFamily="2" charset="0"/>
              </a:rPr>
              <a:t>(mu, sigma),</a:t>
            </a:r>
          </a:p>
          <a:p>
            <a:pPr marL="0" indent="0">
              <a:buNone/>
            </a:pPr>
            <a:r>
              <a:rPr lang="en-US" sz="1800" dirty="0">
                <a:latin typeface="Monaco" pitchFamily="2" charset="0"/>
              </a:rPr>
              <a:t>    mu &lt;- a + </a:t>
            </a:r>
            <a:r>
              <a:rPr lang="en-US" sz="1800" dirty="0" err="1">
                <a:latin typeface="Monaco" pitchFamily="2" charset="0"/>
              </a:rPr>
              <a:t>bm</a:t>
            </a:r>
            <a:r>
              <a:rPr lang="en-US" sz="1800" dirty="0">
                <a:latin typeface="Monaco" pitchFamily="2" charset="0"/>
              </a:rPr>
              <a:t>*male,</a:t>
            </a:r>
          </a:p>
          <a:p>
            <a:pPr marL="0" indent="0">
              <a:buNone/>
            </a:pPr>
            <a:r>
              <a:rPr lang="en-US" sz="1800" dirty="0">
                <a:latin typeface="Monaco" pitchFamily="2" charset="0"/>
              </a:rPr>
              <a:t>    a ~ </a:t>
            </a:r>
            <a:r>
              <a:rPr lang="en-US" sz="1800" dirty="0" err="1">
                <a:latin typeface="Monaco" pitchFamily="2" charset="0"/>
              </a:rPr>
              <a:t>dnorm</a:t>
            </a:r>
            <a:r>
              <a:rPr lang="en-US" sz="1800" dirty="0">
                <a:latin typeface="Monaco" pitchFamily="2" charset="0"/>
              </a:rPr>
              <a:t>(178, 100),</a:t>
            </a:r>
          </a:p>
          <a:p>
            <a:pPr marL="0" indent="0">
              <a:buNone/>
            </a:pPr>
            <a:r>
              <a:rPr lang="en-US" sz="1800" dirty="0">
                <a:latin typeface="Monaco" pitchFamily="2" charset="0"/>
              </a:rPr>
              <a:t>    </a:t>
            </a:r>
            <a:r>
              <a:rPr lang="en-US" sz="1800" dirty="0" err="1">
                <a:latin typeface="Monaco" pitchFamily="2" charset="0"/>
              </a:rPr>
              <a:t>bm</a:t>
            </a:r>
            <a:r>
              <a:rPr lang="en-US" sz="1800" dirty="0">
                <a:latin typeface="Monaco" pitchFamily="2" charset="0"/>
              </a:rPr>
              <a:t> ~ </a:t>
            </a:r>
            <a:r>
              <a:rPr lang="en-US" sz="1800" dirty="0" err="1">
                <a:latin typeface="Monaco" pitchFamily="2" charset="0"/>
              </a:rPr>
              <a:t>dnorm</a:t>
            </a:r>
            <a:r>
              <a:rPr lang="en-US" sz="1800" dirty="0">
                <a:latin typeface="Monaco" pitchFamily="2" charset="0"/>
              </a:rPr>
              <a:t>(0, 10),</a:t>
            </a:r>
          </a:p>
          <a:p>
            <a:pPr marL="0" indent="0">
              <a:buNone/>
            </a:pPr>
            <a:r>
              <a:rPr lang="en-US" sz="1800" dirty="0">
                <a:latin typeface="Monaco" pitchFamily="2" charset="0"/>
              </a:rPr>
              <a:t>    sigma ~ </a:t>
            </a:r>
            <a:r>
              <a:rPr lang="en-US" sz="1800" dirty="0" err="1">
                <a:latin typeface="Monaco" pitchFamily="2" charset="0"/>
              </a:rPr>
              <a:t>dunif</a:t>
            </a:r>
            <a:r>
              <a:rPr lang="en-US" sz="1800" dirty="0">
                <a:latin typeface="Monaco" pitchFamily="2" charset="0"/>
              </a:rPr>
              <a:t>(0, 50)</a:t>
            </a:r>
          </a:p>
          <a:p>
            <a:pPr marL="0" indent="0">
              <a:buNone/>
            </a:pPr>
            <a:r>
              <a:rPr lang="en-US" sz="1800" dirty="0">
                <a:latin typeface="Monaco" pitchFamily="2" charset="0"/>
              </a:rPr>
              <a:t>  ),</a:t>
            </a:r>
          </a:p>
          <a:p>
            <a:pPr marL="0" indent="0">
              <a:buNone/>
            </a:pPr>
            <a:r>
              <a:rPr lang="en-US" sz="1800" dirty="0">
                <a:latin typeface="Monaco" pitchFamily="2" charset="0"/>
              </a:rPr>
              <a:t>  data = d</a:t>
            </a:r>
          </a:p>
          <a:p>
            <a:pPr marL="0" indent="0">
              <a:buNone/>
            </a:pPr>
            <a:r>
              <a:rPr lang="en-US" sz="1800" dirty="0">
                <a:latin typeface="Monaco" pitchFamily="2" charset="0"/>
              </a:rPr>
              <a:t>)</a:t>
            </a:r>
          </a:p>
        </p:txBody>
      </p:sp>
      <p:sp>
        <p:nvSpPr>
          <p:cNvPr id="7" name="Title 1">
            <a:extLst>
              <a:ext uri="{FF2B5EF4-FFF2-40B4-BE49-F238E27FC236}">
                <a16:creationId xmlns:a16="http://schemas.microsoft.com/office/drawing/2014/main" id="{3C4E5A07-BDF7-644D-BB4F-DDB02A6BE94D}"/>
              </a:ext>
            </a:extLst>
          </p:cNvPr>
          <p:cNvSpPr>
            <a:spLocks noGrp="1"/>
          </p:cNvSpPr>
          <p:nvPr>
            <p:ph type="title"/>
          </p:nvPr>
        </p:nvSpPr>
        <p:spPr>
          <a:xfrm>
            <a:off x="314325" y="385908"/>
            <a:ext cx="8515350" cy="1325563"/>
          </a:xfrm>
        </p:spPr>
        <p:txBody>
          <a:bodyPr>
            <a:normAutofit/>
          </a:bodyPr>
          <a:lstStyle/>
          <a:p>
            <a:pPr algn="ctr"/>
            <a:r>
              <a:rPr lang="en-US" dirty="0">
                <a:latin typeface="Garamond" panose="02020404030301010803" pitchFamily="18" charset="0"/>
              </a:rPr>
              <a:t>Linear Regression for Human Height:</a:t>
            </a:r>
            <a:br>
              <a:rPr lang="en-US" dirty="0">
                <a:latin typeface="Garamond" panose="02020404030301010803" pitchFamily="18" charset="0"/>
              </a:rPr>
            </a:br>
            <a:r>
              <a:rPr lang="en-US" dirty="0">
                <a:latin typeface="Garamond" panose="02020404030301010803" pitchFamily="18" charset="0"/>
              </a:rPr>
              <a:t>Categorical Predictor</a:t>
            </a:r>
          </a:p>
        </p:txBody>
      </p:sp>
    </p:spTree>
    <p:extLst>
      <p:ext uri="{BB962C8B-B14F-4D97-AF65-F5344CB8AC3E}">
        <p14:creationId xmlns:p14="http://schemas.microsoft.com/office/powerpoint/2010/main" val="247118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6C0976-DDD9-6F40-B9DD-0A1948CAF6B2}"/>
              </a:ext>
            </a:extLst>
          </p:cNvPr>
          <p:cNvPicPr>
            <a:picLocks noChangeAspect="1"/>
          </p:cNvPicPr>
          <p:nvPr/>
        </p:nvPicPr>
        <p:blipFill>
          <a:blip r:embed="rId3"/>
          <a:stretch>
            <a:fillRect/>
          </a:stretch>
        </p:blipFill>
        <p:spPr>
          <a:xfrm>
            <a:off x="1470098" y="2051797"/>
            <a:ext cx="6203804" cy="4129022"/>
          </a:xfrm>
          <a:prstGeom prst="rect">
            <a:avLst/>
          </a:prstGeom>
          <a:ln w="38100">
            <a:solidFill>
              <a:schemeClr val="tx1"/>
            </a:solidFill>
          </a:ln>
        </p:spPr>
      </p:pic>
      <p:pic>
        <p:nvPicPr>
          <p:cNvPr id="6" name="Picture 5">
            <a:extLst>
              <a:ext uri="{FF2B5EF4-FFF2-40B4-BE49-F238E27FC236}">
                <a16:creationId xmlns:a16="http://schemas.microsoft.com/office/drawing/2014/main" id="{98503907-4018-DB44-AD85-43AFE3AF979A}"/>
              </a:ext>
            </a:extLst>
          </p:cNvPr>
          <p:cNvPicPr>
            <a:picLocks noChangeAspect="1"/>
          </p:cNvPicPr>
          <p:nvPr/>
        </p:nvPicPr>
        <p:blipFill>
          <a:blip r:embed="rId4"/>
          <a:stretch>
            <a:fillRect/>
          </a:stretch>
        </p:blipFill>
        <p:spPr>
          <a:xfrm>
            <a:off x="368300" y="413123"/>
            <a:ext cx="8407400" cy="1498600"/>
          </a:xfrm>
          <a:prstGeom prst="rect">
            <a:avLst/>
          </a:prstGeom>
        </p:spPr>
      </p:pic>
      <p:sp>
        <p:nvSpPr>
          <p:cNvPr id="7" name="Content Placeholder 2">
            <a:extLst>
              <a:ext uri="{FF2B5EF4-FFF2-40B4-BE49-F238E27FC236}">
                <a16:creationId xmlns:a16="http://schemas.microsoft.com/office/drawing/2014/main" id="{7F8A35F2-FD4F-644E-93CB-FEE1B5D371DF}"/>
              </a:ext>
            </a:extLst>
          </p:cNvPr>
          <p:cNvSpPr txBox="1">
            <a:spLocks/>
          </p:cNvSpPr>
          <p:nvPr/>
        </p:nvSpPr>
        <p:spPr>
          <a:xfrm>
            <a:off x="0" y="6400800"/>
            <a:ext cx="9144000" cy="4572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Font typeface="Arial" panose="020B0604020202020204" pitchFamily="34" charset="0"/>
              <a:buNone/>
            </a:pPr>
            <a:r>
              <a:rPr lang="en-US" sz="1600" dirty="0">
                <a:latin typeface="Garamond" panose="02020404030301010803" pitchFamily="18" charset="0"/>
              </a:rPr>
              <a:t>Hinde and Milligan 2011, </a:t>
            </a:r>
            <a:r>
              <a:rPr lang="en-US" sz="1600" i="1" dirty="0">
                <a:latin typeface="Garamond" panose="02020404030301010803" pitchFamily="18" charset="0"/>
              </a:rPr>
              <a:t>Evolutionary Anthropology</a:t>
            </a:r>
            <a:endParaRPr lang="en-US" sz="1600" dirty="0">
              <a:latin typeface="Garamond" panose="02020404030301010803" pitchFamily="18" charset="0"/>
            </a:endParaRPr>
          </a:p>
        </p:txBody>
      </p:sp>
    </p:spTree>
    <p:extLst>
      <p:ext uri="{BB962C8B-B14F-4D97-AF65-F5344CB8AC3E}">
        <p14:creationId xmlns:p14="http://schemas.microsoft.com/office/powerpoint/2010/main" val="73603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4BC5E5-39C2-6E47-8E05-8315023DA57E}"/>
              </a:ext>
            </a:extLst>
          </p:cNvPr>
          <p:cNvPicPr>
            <a:picLocks noChangeAspect="1"/>
          </p:cNvPicPr>
          <p:nvPr/>
        </p:nvPicPr>
        <p:blipFill>
          <a:blip r:embed="rId3"/>
          <a:stretch>
            <a:fillRect/>
          </a:stretch>
        </p:blipFill>
        <p:spPr>
          <a:xfrm>
            <a:off x="1201644" y="0"/>
            <a:ext cx="6740711" cy="6740711"/>
          </a:xfrm>
          <a:prstGeom prst="rect">
            <a:avLst/>
          </a:prstGeom>
        </p:spPr>
      </p:pic>
    </p:spTree>
    <p:extLst>
      <p:ext uri="{BB962C8B-B14F-4D97-AF65-F5344CB8AC3E}">
        <p14:creationId xmlns:p14="http://schemas.microsoft.com/office/powerpoint/2010/main" val="45060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1474-3096-D245-A648-F680EAD233AB}"/>
              </a:ext>
            </a:extLst>
          </p:cNvPr>
          <p:cNvSpPr>
            <a:spLocks noGrp="1"/>
          </p:cNvSpPr>
          <p:nvPr>
            <p:ph type="title"/>
          </p:nvPr>
        </p:nvSpPr>
        <p:spPr/>
        <p:txBody>
          <a:bodyPr/>
          <a:lstStyle/>
          <a:p>
            <a:pPr algn="ctr"/>
            <a:r>
              <a:rPr lang="en-US" dirty="0">
                <a:latin typeface="Garamond" panose="02020404030301010803" pitchFamily="18" charset="0"/>
              </a:rPr>
              <a:t>Benefits of Multiple Regression</a:t>
            </a:r>
            <a:endParaRPr lang="en-US" sz="3600" dirty="0">
              <a:latin typeface="Monaco" pitchFamily="2" charset="0"/>
            </a:endParaRPr>
          </a:p>
        </p:txBody>
      </p:sp>
      <p:sp>
        <p:nvSpPr>
          <p:cNvPr id="5" name="Content Placeholder 4">
            <a:extLst>
              <a:ext uri="{FF2B5EF4-FFF2-40B4-BE49-F238E27FC236}">
                <a16:creationId xmlns:a16="http://schemas.microsoft.com/office/drawing/2014/main" id="{5BAC1A29-3E5A-BB42-9BD0-143C8DC3B575}"/>
              </a:ext>
            </a:extLst>
          </p:cNvPr>
          <p:cNvSpPr>
            <a:spLocks noGrp="1"/>
          </p:cNvSpPr>
          <p:nvPr>
            <p:ph idx="1"/>
          </p:nvPr>
        </p:nvSpPr>
        <p:spPr>
          <a:xfrm>
            <a:off x="628650" y="1825625"/>
            <a:ext cx="7886700" cy="4722132"/>
          </a:xfrm>
        </p:spPr>
        <p:txBody>
          <a:bodyPr>
            <a:normAutofit lnSpcReduction="10000"/>
          </a:bodyPr>
          <a:lstStyle/>
          <a:p>
            <a:r>
              <a:rPr lang="en-US" dirty="0">
                <a:latin typeface="Garamond" panose="02020404030301010803" pitchFamily="18" charset="0"/>
              </a:rPr>
              <a:t>Reveals instances of </a:t>
            </a:r>
            <a:r>
              <a:rPr lang="en-US" i="1" dirty="0">
                <a:latin typeface="Garamond" panose="02020404030301010803" pitchFamily="18" charset="0"/>
              </a:rPr>
              <a:t>spurious correlation</a:t>
            </a:r>
          </a:p>
          <a:p>
            <a:pPr lvl="1"/>
            <a:r>
              <a:rPr lang="en-US" dirty="0">
                <a:latin typeface="Garamond" panose="02020404030301010803" pitchFamily="18" charset="0"/>
              </a:rPr>
              <a:t>Can occur when a truly causal predictor is associated with both the outcome and another, spurious, predictor variable</a:t>
            </a:r>
          </a:p>
          <a:p>
            <a:pPr lvl="1"/>
            <a:r>
              <a:rPr lang="en-US" dirty="0">
                <a:latin typeface="Garamond" panose="02020404030301010803" pitchFamily="18" charset="0"/>
              </a:rPr>
              <a:t>Including both variables together in a regression reveals an effect of the causal predictor and no effect of the spurious predictor</a:t>
            </a:r>
          </a:p>
          <a:p>
            <a:endParaRPr lang="en-US" dirty="0">
              <a:latin typeface="Garamond" panose="02020404030301010803" pitchFamily="18" charset="0"/>
            </a:endParaRPr>
          </a:p>
          <a:p>
            <a:r>
              <a:rPr lang="en-US" dirty="0">
                <a:latin typeface="Garamond" panose="02020404030301010803" pitchFamily="18" charset="0"/>
              </a:rPr>
              <a:t>Reveals instances of </a:t>
            </a:r>
            <a:r>
              <a:rPr lang="en-US" i="1" dirty="0">
                <a:latin typeface="Garamond" panose="02020404030301010803" pitchFamily="18" charset="0"/>
              </a:rPr>
              <a:t>masking</a:t>
            </a:r>
          </a:p>
          <a:p>
            <a:pPr lvl="1"/>
            <a:r>
              <a:rPr lang="en-US" dirty="0">
                <a:latin typeface="Garamond" panose="02020404030301010803" pitchFamily="18" charset="0"/>
              </a:rPr>
              <a:t>Can occur when two predictor variables are positively correlated with each other and both correlated with the outcome, but in different directions</a:t>
            </a:r>
          </a:p>
          <a:p>
            <a:pPr lvl="1"/>
            <a:r>
              <a:rPr lang="en-US" dirty="0">
                <a:latin typeface="Garamond" panose="02020404030301010803" pitchFamily="18" charset="0"/>
              </a:rPr>
              <a:t>Including both variables together in a regression results in increased strength of association for each</a:t>
            </a:r>
          </a:p>
        </p:txBody>
      </p:sp>
    </p:spTree>
    <p:extLst>
      <p:ext uri="{BB962C8B-B14F-4D97-AF65-F5344CB8AC3E}">
        <p14:creationId xmlns:p14="http://schemas.microsoft.com/office/powerpoint/2010/main" val="425942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11CFBF2-407E-F941-B7FD-0E3371E4B6E5}"/>
              </a:ext>
            </a:extLst>
          </p:cNvPr>
          <p:cNvPicPr>
            <a:picLocks noChangeAspect="1"/>
          </p:cNvPicPr>
          <p:nvPr/>
        </p:nvPicPr>
        <p:blipFill>
          <a:blip r:embed="rId3"/>
          <a:stretch>
            <a:fillRect/>
          </a:stretch>
        </p:blipFill>
        <p:spPr>
          <a:xfrm>
            <a:off x="891477" y="1250667"/>
            <a:ext cx="7361043" cy="3604998"/>
          </a:xfrm>
          <a:prstGeom prst="rect">
            <a:avLst/>
          </a:prstGeom>
        </p:spPr>
      </p:pic>
      <p:sp>
        <p:nvSpPr>
          <p:cNvPr id="2" name="Title 1">
            <a:extLst>
              <a:ext uri="{FF2B5EF4-FFF2-40B4-BE49-F238E27FC236}">
                <a16:creationId xmlns:a16="http://schemas.microsoft.com/office/drawing/2014/main" id="{D55D1474-3096-D245-A648-F680EAD233AB}"/>
              </a:ext>
            </a:extLst>
          </p:cNvPr>
          <p:cNvSpPr>
            <a:spLocks noGrp="1"/>
          </p:cNvSpPr>
          <p:nvPr>
            <p:ph type="title"/>
          </p:nvPr>
        </p:nvSpPr>
        <p:spPr/>
        <p:txBody>
          <a:bodyPr/>
          <a:lstStyle/>
          <a:p>
            <a:pPr algn="ctr"/>
            <a:r>
              <a:rPr lang="en-US" dirty="0">
                <a:latin typeface="Garamond" panose="02020404030301010803" pitchFamily="18" charset="0"/>
              </a:rPr>
              <a:t>Spurious Correlation</a:t>
            </a:r>
            <a:endParaRPr lang="en-US" sz="3600" dirty="0">
              <a:latin typeface="Monaco" pitchFamily="2" charset="0"/>
            </a:endParaRPr>
          </a:p>
        </p:txBody>
      </p:sp>
      <p:pic>
        <p:nvPicPr>
          <p:cNvPr id="9" name="Picture 8">
            <a:extLst>
              <a:ext uri="{FF2B5EF4-FFF2-40B4-BE49-F238E27FC236}">
                <a16:creationId xmlns:a16="http://schemas.microsoft.com/office/drawing/2014/main" id="{4445C463-C4D0-C44B-B0EC-853DD5333F87}"/>
              </a:ext>
            </a:extLst>
          </p:cNvPr>
          <p:cNvPicPr>
            <a:picLocks noChangeAspect="1"/>
          </p:cNvPicPr>
          <p:nvPr/>
        </p:nvPicPr>
        <p:blipFill>
          <a:blip r:embed="rId4"/>
          <a:stretch>
            <a:fillRect/>
          </a:stretch>
        </p:blipFill>
        <p:spPr>
          <a:xfrm>
            <a:off x="1821873" y="4750779"/>
            <a:ext cx="5791199" cy="1754908"/>
          </a:xfrm>
          <a:prstGeom prst="rect">
            <a:avLst/>
          </a:prstGeom>
        </p:spPr>
      </p:pic>
      <p:sp>
        <p:nvSpPr>
          <p:cNvPr id="10" name="Content Placeholder 2">
            <a:extLst>
              <a:ext uri="{FF2B5EF4-FFF2-40B4-BE49-F238E27FC236}">
                <a16:creationId xmlns:a16="http://schemas.microsoft.com/office/drawing/2014/main" id="{E09910E1-D47C-EA49-8E7C-FA260B7DF320}"/>
              </a:ext>
            </a:extLst>
          </p:cNvPr>
          <p:cNvSpPr txBox="1">
            <a:spLocks/>
          </p:cNvSpPr>
          <p:nvPr/>
        </p:nvSpPr>
        <p:spPr>
          <a:xfrm>
            <a:off x="0" y="6400800"/>
            <a:ext cx="9144000" cy="4572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Font typeface="Arial" panose="020B0604020202020204" pitchFamily="34" charset="0"/>
              <a:buNone/>
            </a:pPr>
            <a:r>
              <a:rPr lang="en-US" sz="1600" dirty="0" err="1">
                <a:latin typeface="Garamond" panose="02020404030301010803" pitchFamily="18" charset="0"/>
              </a:rPr>
              <a:t>McElreath</a:t>
            </a:r>
            <a:r>
              <a:rPr lang="en-US" sz="1600" dirty="0">
                <a:latin typeface="Garamond" panose="02020404030301010803" pitchFamily="18" charset="0"/>
              </a:rPr>
              <a:t> 2016, </a:t>
            </a:r>
            <a:r>
              <a:rPr lang="en-US" sz="1600" i="1" dirty="0">
                <a:latin typeface="Garamond" panose="02020404030301010803" pitchFamily="18" charset="0"/>
              </a:rPr>
              <a:t>Statistical Rethinking</a:t>
            </a:r>
            <a:endParaRPr lang="en-US" sz="1600" dirty="0">
              <a:latin typeface="Garamond" panose="02020404030301010803" pitchFamily="18" charset="0"/>
            </a:endParaRPr>
          </a:p>
        </p:txBody>
      </p:sp>
    </p:spTree>
    <p:extLst>
      <p:ext uri="{BB962C8B-B14F-4D97-AF65-F5344CB8AC3E}">
        <p14:creationId xmlns:p14="http://schemas.microsoft.com/office/powerpoint/2010/main" val="298579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1474-3096-D245-A648-F680EAD233AB}"/>
              </a:ext>
            </a:extLst>
          </p:cNvPr>
          <p:cNvSpPr>
            <a:spLocks noGrp="1"/>
          </p:cNvSpPr>
          <p:nvPr>
            <p:ph type="title"/>
          </p:nvPr>
        </p:nvSpPr>
        <p:spPr/>
        <p:txBody>
          <a:bodyPr/>
          <a:lstStyle/>
          <a:p>
            <a:pPr algn="ctr"/>
            <a:r>
              <a:rPr lang="en-US" dirty="0">
                <a:latin typeface="Garamond" panose="02020404030301010803" pitchFamily="18" charset="0"/>
              </a:rPr>
              <a:t>Three Visualizations of </a:t>
            </a:r>
            <a:br>
              <a:rPr lang="en-US" dirty="0">
                <a:latin typeface="Garamond" panose="02020404030301010803" pitchFamily="18" charset="0"/>
              </a:rPr>
            </a:br>
            <a:r>
              <a:rPr lang="en-US" dirty="0">
                <a:latin typeface="Garamond" panose="02020404030301010803" pitchFamily="18" charset="0"/>
              </a:rPr>
              <a:t>Multiple Regression Fits</a:t>
            </a:r>
            <a:endParaRPr lang="en-US" sz="3600" dirty="0">
              <a:latin typeface="Monaco" pitchFamily="2" charset="0"/>
            </a:endParaRPr>
          </a:p>
        </p:txBody>
      </p:sp>
      <p:sp>
        <p:nvSpPr>
          <p:cNvPr id="5" name="Content Placeholder 4">
            <a:extLst>
              <a:ext uri="{FF2B5EF4-FFF2-40B4-BE49-F238E27FC236}">
                <a16:creationId xmlns:a16="http://schemas.microsoft.com/office/drawing/2014/main" id="{5BAC1A29-3E5A-BB42-9BD0-143C8DC3B575}"/>
              </a:ext>
            </a:extLst>
          </p:cNvPr>
          <p:cNvSpPr>
            <a:spLocks noGrp="1"/>
          </p:cNvSpPr>
          <p:nvPr>
            <p:ph idx="1"/>
          </p:nvPr>
        </p:nvSpPr>
        <p:spPr>
          <a:xfrm>
            <a:off x="628650" y="1915270"/>
            <a:ext cx="7886700" cy="4722132"/>
          </a:xfrm>
        </p:spPr>
        <p:txBody>
          <a:bodyPr>
            <a:normAutofit fontScale="92500" lnSpcReduction="10000"/>
          </a:bodyPr>
          <a:lstStyle/>
          <a:p>
            <a:pPr marL="0" indent="0">
              <a:buNone/>
            </a:pPr>
            <a:r>
              <a:rPr lang="en-US" i="1" dirty="0">
                <a:latin typeface="Garamond" panose="02020404030301010803" pitchFamily="18" charset="0"/>
              </a:rPr>
              <a:t>1) Predictor Residual Plots</a:t>
            </a:r>
          </a:p>
          <a:p>
            <a:pPr lvl="1"/>
            <a:r>
              <a:rPr lang="en-US" dirty="0">
                <a:latin typeface="Garamond" panose="02020404030301010803" pitchFamily="18" charset="0"/>
              </a:rPr>
              <a:t>Show </a:t>
            </a:r>
            <a:r>
              <a:rPr lang="en-US" i="1" dirty="0">
                <a:latin typeface="Garamond" panose="02020404030301010803" pitchFamily="18" charset="0"/>
              </a:rPr>
              <a:t>outcome</a:t>
            </a:r>
            <a:r>
              <a:rPr lang="en-US" dirty="0">
                <a:latin typeface="Garamond" panose="02020404030301010803" pitchFamily="18" charset="0"/>
              </a:rPr>
              <a:t> data plotted against </a:t>
            </a:r>
            <a:r>
              <a:rPr lang="en-US" i="1" dirty="0">
                <a:latin typeface="Garamond" panose="02020404030301010803" pitchFamily="18" charset="0"/>
              </a:rPr>
              <a:t>residual</a:t>
            </a:r>
            <a:r>
              <a:rPr lang="en-US" dirty="0">
                <a:latin typeface="Garamond" panose="02020404030301010803" pitchFamily="18" charset="0"/>
              </a:rPr>
              <a:t> predictor values</a:t>
            </a:r>
          </a:p>
          <a:p>
            <a:pPr lvl="1"/>
            <a:r>
              <a:rPr lang="en-US" dirty="0">
                <a:latin typeface="Garamond" panose="02020404030301010803" pitchFamily="18" charset="0"/>
              </a:rPr>
              <a:t>Essentially replicates the calculation that happens automatically within a multiple regression</a:t>
            </a:r>
          </a:p>
          <a:p>
            <a:pPr marL="514350" indent="-514350">
              <a:buAutoNum type="arabicParenR"/>
            </a:pPr>
            <a:endParaRPr lang="en-US" i="1" dirty="0">
              <a:latin typeface="Garamond" panose="02020404030301010803" pitchFamily="18" charset="0"/>
            </a:endParaRPr>
          </a:p>
          <a:p>
            <a:pPr marL="0" indent="0">
              <a:buNone/>
            </a:pPr>
            <a:r>
              <a:rPr lang="en-US" dirty="0">
                <a:latin typeface="Garamond" panose="02020404030301010803" pitchFamily="18" charset="0"/>
              </a:rPr>
              <a:t>2) </a:t>
            </a:r>
            <a:r>
              <a:rPr lang="en-US" i="1" dirty="0">
                <a:latin typeface="Garamond" panose="02020404030301010803" pitchFamily="18" charset="0"/>
              </a:rPr>
              <a:t>Counterfactual Plots</a:t>
            </a:r>
          </a:p>
          <a:p>
            <a:pPr lvl="1"/>
            <a:r>
              <a:rPr lang="en-US" dirty="0">
                <a:latin typeface="Garamond" panose="02020404030301010803" pitchFamily="18" charset="0"/>
              </a:rPr>
              <a:t>Implied predictions for arbitrary predictor values</a:t>
            </a:r>
          </a:p>
          <a:p>
            <a:pPr lvl="1"/>
            <a:r>
              <a:rPr lang="en-US" dirty="0">
                <a:latin typeface="Garamond" panose="02020404030301010803" pitchFamily="18" charset="0"/>
              </a:rPr>
              <a:t>Especially critical for multiple regression since it allows us to imagine variation in one variable with the other held constant</a:t>
            </a:r>
          </a:p>
          <a:p>
            <a:pPr marL="0" indent="0">
              <a:buNone/>
            </a:pPr>
            <a:endParaRPr lang="en-US" dirty="0">
              <a:latin typeface="Garamond" panose="02020404030301010803" pitchFamily="18" charset="0"/>
            </a:endParaRPr>
          </a:p>
          <a:p>
            <a:pPr marL="0" indent="0">
              <a:buNone/>
            </a:pPr>
            <a:r>
              <a:rPr lang="en-US" dirty="0">
                <a:latin typeface="Garamond" panose="02020404030301010803" pitchFamily="18" charset="0"/>
              </a:rPr>
              <a:t>3) </a:t>
            </a:r>
            <a:r>
              <a:rPr lang="en-US" i="1" dirty="0">
                <a:latin typeface="Garamond" panose="02020404030301010803" pitchFamily="18" charset="0"/>
              </a:rPr>
              <a:t>Posterior Prediction Plots</a:t>
            </a:r>
          </a:p>
          <a:p>
            <a:pPr lvl="1"/>
            <a:r>
              <a:rPr lang="en-US" dirty="0">
                <a:latin typeface="Garamond" panose="02020404030301010803" pitchFamily="18" charset="0"/>
              </a:rPr>
              <a:t>Focuses on generating model-based predictions for the original observations and communicating error in those predictions</a:t>
            </a:r>
          </a:p>
        </p:txBody>
      </p:sp>
    </p:spTree>
    <p:extLst>
      <p:ext uri="{BB962C8B-B14F-4D97-AF65-F5344CB8AC3E}">
        <p14:creationId xmlns:p14="http://schemas.microsoft.com/office/powerpoint/2010/main" val="172544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1474-3096-D245-A648-F680EAD233AB}"/>
              </a:ext>
            </a:extLst>
          </p:cNvPr>
          <p:cNvSpPr>
            <a:spLocks noGrp="1"/>
          </p:cNvSpPr>
          <p:nvPr>
            <p:ph type="title"/>
          </p:nvPr>
        </p:nvSpPr>
        <p:spPr/>
        <p:txBody>
          <a:bodyPr>
            <a:normAutofit/>
          </a:bodyPr>
          <a:lstStyle/>
          <a:p>
            <a:pPr algn="ctr"/>
            <a:r>
              <a:rPr lang="en-US" dirty="0">
                <a:latin typeface="Garamond" panose="02020404030301010803" pitchFamily="18" charset="0"/>
              </a:rPr>
              <a:t>Multiple Regression for</a:t>
            </a:r>
            <a:br>
              <a:rPr lang="en-US" dirty="0">
                <a:latin typeface="Garamond" panose="02020404030301010803" pitchFamily="18" charset="0"/>
              </a:rPr>
            </a:br>
            <a:r>
              <a:rPr lang="en-US" dirty="0">
                <a:latin typeface="Garamond" panose="02020404030301010803" pitchFamily="18" charset="0"/>
              </a:rPr>
              <a:t>Milk Energy Data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9133BF-258C-CA46-A8CC-36E334438B50}"/>
                  </a:ext>
                </a:extLst>
              </p:cNvPr>
              <p:cNvSpPr>
                <a:spLocks noGrp="1"/>
              </p:cNvSpPr>
              <p:nvPr>
                <p:ph idx="1"/>
              </p:nvPr>
            </p:nvSpPr>
            <p:spPr>
              <a:xfrm>
                <a:off x="628650" y="2224242"/>
                <a:ext cx="7886700" cy="3726084"/>
              </a:xfrm>
            </p:spPr>
            <p:txBody>
              <a:bodyPr>
                <a:noAutofit/>
              </a:bodyPr>
              <a:lstStyle/>
              <a:p>
                <a:pPr marL="0" indent="0" algn="ctr">
                  <a:buNone/>
                </a:pPr>
                <a:r>
                  <a:rPr lang="en-US" sz="4000" i="1" dirty="0">
                    <a:latin typeface="Garamond" panose="02020404030301010803" pitchFamily="18" charset="0"/>
                  </a:rPr>
                  <a:t>k</a:t>
                </a:r>
                <a:r>
                  <a:rPr lang="en-US" sz="4000" i="1" baseline="-25000" dirty="0" err="1">
                    <a:latin typeface="Garamond" panose="02020404030301010803" pitchFamily="18" charset="0"/>
                  </a:rPr>
                  <a:t>i</a:t>
                </a:r>
                <a:r>
                  <a:rPr lang="en-US" sz="4000" dirty="0">
                    <a:latin typeface="Garamond" panose="02020404030301010803" pitchFamily="18" charset="0"/>
                  </a:rPr>
                  <a:t> ~ Normal(</a:t>
                </a:r>
                <a14:m>
                  <m:oMath xmlns:m="http://schemas.openxmlformats.org/officeDocument/2006/math">
                    <m:r>
                      <a:rPr lang="en-US" sz="4000" i="1">
                        <a:latin typeface="Cambria Math" panose="02040503050406030204" pitchFamily="18" charset="0"/>
                        <a:ea typeface="Cambria Math" panose="02040503050406030204" pitchFamily="18" charset="0"/>
                      </a:rPr>
                      <m:t>𝜇</m:t>
                    </m:r>
                  </m:oMath>
                </a14:m>
                <a:r>
                  <a:rPr lang="en-US" sz="4000" i="1" baseline="-25000" dirty="0">
                    <a:latin typeface="Garamond" panose="02020404030301010803" pitchFamily="18" charset="0"/>
                  </a:rPr>
                  <a:t>i</a:t>
                </a:r>
                <a:r>
                  <a:rPr lang="en-US" sz="4000" dirty="0">
                    <a:latin typeface="Garamond" panose="02020404030301010803" pitchFamily="18" charset="0"/>
                  </a:rPr>
                  <a:t>, </a:t>
                </a:r>
                <a14:m>
                  <m:oMath xmlns:m="http://schemas.openxmlformats.org/officeDocument/2006/math">
                    <m:r>
                      <a:rPr lang="en-US" sz="4000" i="1">
                        <a:latin typeface="Cambria Math" panose="02040503050406030204" pitchFamily="18" charset="0"/>
                        <a:ea typeface="Cambria Math" panose="02040503050406030204" pitchFamily="18" charset="0"/>
                      </a:rPr>
                      <m:t>𝜎</m:t>
                    </m:r>
                  </m:oMath>
                </a14:m>
                <a:r>
                  <a:rPr lang="en-US" sz="4000" dirty="0">
                    <a:latin typeface="Garamond" panose="02020404030301010803" pitchFamily="18" charset="0"/>
                  </a:rPr>
                  <a:t>)</a:t>
                </a:r>
              </a:p>
              <a:p>
                <a:pPr marL="0" indent="0" algn="ctr">
                  <a:buNone/>
                </a:pPr>
                <a14:m>
                  <m:oMath xmlns:m="http://schemas.openxmlformats.org/officeDocument/2006/math">
                    <m:r>
                      <a:rPr lang="en-US" sz="4000" i="1">
                        <a:latin typeface="Cambria Math" panose="02040503050406030204" pitchFamily="18" charset="0"/>
                        <a:ea typeface="Cambria Math" panose="02040503050406030204" pitchFamily="18" charset="0"/>
                      </a:rPr>
                      <m:t>𝜇</m:t>
                    </m:r>
                    <m:r>
                      <m:rPr>
                        <m:nor/>
                      </m:rPr>
                      <a:rPr lang="en-US" sz="4000" i="1" baseline="-25000" dirty="0" smtClean="0">
                        <a:latin typeface="Garamond" panose="02020404030301010803" pitchFamily="18" charset="0"/>
                      </a:rPr>
                      <m:t>i</m:t>
                    </m:r>
                  </m:oMath>
                </a14:m>
                <a:r>
                  <a:rPr lang="en-US" sz="4000" dirty="0">
                    <a:latin typeface="Garamond" panose="02020404030301010803" pitchFamily="18" charset="0"/>
                  </a:rPr>
                  <a:t> = </a:t>
                </a:r>
                <a14:m>
                  <m:oMath xmlns:m="http://schemas.openxmlformats.org/officeDocument/2006/math">
                    <m:r>
                      <a:rPr lang="en-US" sz="4000" i="1" smtClean="0">
                        <a:latin typeface="Cambria Math" panose="02040503050406030204" pitchFamily="18" charset="0"/>
                        <a:ea typeface="Cambria Math" panose="02040503050406030204" pitchFamily="18" charset="0"/>
                      </a:rPr>
                      <m:t>𝛼</m:t>
                    </m:r>
                  </m:oMath>
                </a14:m>
                <a:r>
                  <a:rPr lang="en-US" sz="4000" dirty="0">
                    <a:latin typeface="Cambria Math" panose="02040503050406030204" pitchFamily="18" charset="0"/>
                    <a:ea typeface="Cambria Math" panose="02040503050406030204" pitchFamily="18" charset="0"/>
                  </a:rPr>
                  <a:t> + </a:t>
                </a:r>
                <a14:m>
                  <m:oMath xmlns:m="http://schemas.openxmlformats.org/officeDocument/2006/math">
                    <m:r>
                      <a:rPr lang="en-US" sz="4000" i="1" smtClean="0">
                        <a:latin typeface="Cambria Math" panose="02040503050406030204" pitchFamily="18" charset="0"/>
                        <a:ea typeface="Cambria Math" panose="02040503050406030204" pitchFamily="18" charset="0"/>
                      </a:rPr>
                      <m:t>𝛽</m:t>
                    </m:r>
                    <m:r>
                      <a:rPr lang="en-US" sz="4000" b="0" i="1" baseline="-25000" smtClean="0">
                        <a:latin typeface="Cambria Math" panose="02040503050406030204" pitchFamily="18" charset="0"/>
                        <a:ea typeface="Cambria Math" panose="02040503050406030204" pitchFamily="18" charset="0"/>
                      </a:rPr>
                      <m:t>𝑛</m:t>
                    </m:r>
                    <m:r>
                      <m:rPr>
                        <m:nor/>
                      </m:rPr>
                      <a:rPr lang="en-US" sz="4000" b="0" i="1" smtClean="0">
                        <a:latin typeface="Cambria Math" panose="02040503050406030204" pitchFamily="18" charset="0"/>
                        <a:ea typeface="Cambria Math" panose="02040503050406030204" pitchFamily="18" charset="0"/>
                      </a:rPr>
                      <m:t>n</m:t>
                    </m:r>
                    <m:r>
                      <m:rPr>
                        <m:nor/>
                      </m:rPr>
                      <a:rPr lang="en-US" sz="4000" i="1" baseline="-25000" dirty="0">
                        <a:latin typeface="Cambria Math" panose="02040503050406030204" pitchFamily="18" charset="0"/>
                        <a:ea typeface="Cambria Math" panose="02040503050406030204" pitchFamily="18" charset="0"/>
                      </a:rPr>
                      <m:t>i</m:t>
                    </m:r>
                  </m:oMath>
                </a14:m>
                <a:r>
                  <a:rPr lang="en-US" sz="4000" baseline="-25000" dirty="0">
                    <a:latin typeface="Cambria Math" panose="02040503050406030204" pitchFamily="18" charset="0"/>
                    <a:ea typeface="Cambria Math" panose="02040503050406030204" pitchFamily="18" charset="0"/>
                  </a:rPr>
                  <a:t>  </a:t>
                </a:r>
                <a:r>
                  <a:rPr lang="en-US" sz="4000" dirty="0">
                    <a:latin typeface="Cambria Math" panose="02040503050406030204" pitchFamily="18" charset="0"/>
                    <a:ea typeface="Cambria Math" panose="02040503050406030204" pitchFamily="18" charset="0"/>
                  </a:rPr>
                  <a:t>+ </a:t>
                </a:r>
                <a14:m>
                  <m:oMath xmlns:m="http://schemas.openxmlformats.org/officeDocument/2006/math">
                    <m:r>
                      <a:rPr lang="en-US" sz="4000" i="1">
                        <a:latin typeface="Cambria Math" panose="02040503050406030204" pitchFamily="18" charset="0"/>
                        <a:ea typeface="Cambria Math" panose="02040503050406030204" pitchFamily="18" charset="0"/>
                      </a:rPr>
                      <m:t>𝛽</m:t>
                    </m:r>
                    <m:r>
                      <m:rPr>
                        <m:nor/>
                      </m:rPr>
                      <a:rPr lang="en-US" sz="4000" b="0" i="1" baseline="-25000" smtClean="0">
                        <a:latin typeface="Cambria Math" panose="02040503050406030204" pitchFamily="18" charset="0"/>
                        <a:ea typeface="Cambria Math" panose="02040503050406030204" pitchFamily="18" charset="0"/>
                      </a:rPr>
                      <m:t>m</m:t>
                    </m:r>
                    <m:r>
                      <m:rPr>
                        <m:nor/>
                      </m:rPr>
                      <a:rPr lang="en-US" sz="4000" b="0" smtClean="0">
                        <a:latin typeface="Cambria Math" panose="02040503050406030204" pitchFamily="18" charset="0"/>
                        <a:ea typeface="Cambria Math" panose="02040503050406030204" pitchFamily="18" charset="0"/>
                      </a:rPr>
                      <m:t>log</m:t>
                    </m:r>
                    <m:r>
                      <m:rPr>
                        <m:nor/>
                      </m:rPr>
                      <a:rPr lang="en-US" sz="4000" b="0" smtClean="0">
                        <a:latin typeface="Cambria Math" panose="02040503050406030204" pitchFamily="18" charset="0"/>
                        <a:ea typeface="Cambria Math" panose="02040503050406030204" pitchFamily="18" charset="0"/>
                      </a:rPr>
                      <m:t>(</m:t>
                    </m:r>
                    <m:r>
                      <m:rPr>
                        <m:nor/>
                      </m:rPr>
                      <a:rPr lang="en-US" sz="4000" b="0" i="1" smtClean="0">
                        <a:latin typeface="Cambria Math" panose="02040503050406030204" pitchFamily="18" charset="0"/>
                        <a:ea typeface="Cambria Math" panose="02040503050406030204" pitchFamily="18" charset="0"/>
                      </a:rPr>
                      <m:t>m</m:t>
                    </m:r>
                    <m:r>
                      <m:rPr>
                        <m:nor/>
                      </m:rPr>
                      <a:rPr lang="en-US" sz="4000" i="1" baseline="-25000" dirty="0">
                        <a:latin typeface="Cambria Math" panose="02040503050406030204" pitchFamily="18" charset="0"/>
                        <a:ea typeface="Cambria Math" panose="02040503050406030204" pitchFamily="18" charset="0"/>
                      </a:rPr>
                      <m:t>i</m:t>
                    </m:r>
                  </m:oMath>
                </a14:m>
                <a:r>
                  <a:rPr lang="en-US" sz="4000" baseline="-25000" dirty="0">
                    <a:latin typeface="Cambria Math" panose="02040503050406030204" pitchFamily="18" charset="0"/>
                    <a:ea typeface="Cambria Math" panose="02040503050406030204" pitchFamily="18" charset="0"/>
                  </a:rPr>
                  <a:t> </a:t>
                </a:r>
                <a:r>
                  <a:rPr lang="en-US" sz="4000" dirty="0">
                    <a:latin typeface="Cambria Math" panose="02040503050406030204" pitchFamily="18" charset="0"/>
                    <a:ea typeface="Cambria Math" panose="02040503050406030204" pitchFamily="18" charset="0"/>
                  </a:rPr>
                  <a:t>)</a:t>
                </a:r>
                <a:endParaRPr lang="en-US" sz="4000" baseline="-25000"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en-US" sz="4000" i="1">
                        <a:latin typeface="Cambria Math" panose="02040503050406030204" pitchFamily="18" charset="0"/>
                        <a:ea typeface="Cambria Math" panose="02040503050406030204" pitchFamily="18" charset="0"/>
                      </a:rPr>
                      <m:t>𝛼</m:t>
                    </m:r>
                  </m:oMath>
                </a14:m>
                <a:r>
                  <a:rPr lang="en-US" sz="4000" dirty="0">
                    <a:latin typeface="Garamond" panose="02020404030301010803" pitchFamily="18" charset="0"/>
                  </a:rPr>
                  <a:t> ~ Normal(0, 100)</a:t>
                </a:r>
              </a:p>
              <a:p>
                <a:pPr marL="0" indent="0" algn="ctr">
                  <a:buNone/>
                </a:pPr>
                <a14:m>
                  <m:oMath xmlns:m="http://schemas.openxmlformats.org/officeDocument/2006/math">
                    <m:r>
                      <a:rPr lang="en-US" sz="4000" i="1">
                        <a:latin typeface="Cambria Math" panose="02040503050406030204" pitchFamily="18" charset="0"/>
                        <a:ea typeface="Cambria Math" panose="02040503050406030204" pitchFamily="18" charset="0"/>
                      </a:rPr>
                      <m:t>𝛽</m:t>
                    </m:r>
                    <m:r>
                      <a:rPr lang="en-US" sz="4000" b="0" i="1" baseline="-25000" smtClean="0">
                        <a:latin typeface="Cambria Math" panose="02040503050406030204" pitchFamily="18" charset="0"/>
                        <a:ea typeface="Cambria Math" panose="02040503050406030204" pitchFamily="18" charset="0"/>
                      </a:rPr>
                      <m:t>𝑛</m:t>
                    </m:r>
                  </m:oMath>
                </a14:m>
                <a:r>
                  <a:rPr lang="en-US" sz="4000" dirty="0">
                    <a:latin typeface="Garamond" panose="02020404030301010803" pitchFamily="18" charset="0"/>
                  </a:rPr>
                  <a:t> ~ Normal(0, 1)</a:t>
                </a:r>
              </a:p>
              <a:p>
                <a:pPr marL="0" indent="0" algn="ctr">
                  <a:buNone/>
                </a:pPr>
                <a14:m>
                  <m:oMath xmlns:m="http://schemas.openxmlformats.org/officeDocument/2006/math">
                    <m:r>
                      <a:rPr lang="en-US" sz="4000" i="1">
                        <a:latin typeface="Cambria Math" panose="02040503050406030204" pitchFamily="18" charset="0"/>
                        <a:ea typeface="Cambria Math" panose="02040503050406030204" pitchFamily="18" charset="0"/>
                      </a:rPr>
                      <m:t>𝛽</m:t>
                    </m:r>
                    <m:r>
                      <a:rPr lang="en-US" sz="4000" b="0" i="1" baseline="-25000" smtClean="0">
                        <a:latin typeface="Cambria Math" panose="02040503050406030204" pitchFamily="18" charset="0"/>
                        <a:ea typeface="Cambria Math" panose="02040503050406030204" pitchFamily="18" charset="0"/>
                      </a:rPr>
                      <m:t>𝑚</m:t>
                    </m:r>
                  </m:oMath>
                </a14:m>
                <a:r>
                  <a:rPr lang="en-US" sz="4000" dirty="0">
                    <a:latin typeface="Garamond" panose="02020404030301010803" pitchFamily="18" charset="0"/>
                  </a:rPr>
                  <a:t> ~ Normal(0, 1)</a:t>
                </a:r>
              </a:p>
              <a:p>
                <a:pPr marL="0" indent="0" algn="ctr">
                  <a:buNone/>
                </a:pPr>
                <a14:m>
                  <m:oMath xmlns:m="http://schemas.openxmlformats.org/officeDocument/2006/math">
                    <m:r>
                      <a:rPr lang="en-US" sz="4000" i="1">
                        <a:latin typeface="Cambria Math" panose="02040503050406030204" pitchFamily="18" charset="0"/>
                        <a:ea typeface="Cambria Math" panose="02040503050406030204" pitchFamily="18" charset="0"/>
                      </a:rPr>
                      <m:t>𝜎</m:t>
                    </m:r>
                    <m:r>
                      <a:rPr lang="en-US" sz="4000" i="1">
                        <a:latin typeface="Cambria Math" panose="02040503050406030204" pitchFamily="18" charset="0"/>
                        <a:ea typeface="Cambria Math" panose="02040503050406030204" pitchFamily="18" charset="0"/>
                      </a:rPr>
                      <m:t> </m:t>
                    </m:r>
                  </m:oMath>
                </a14:m>
                <a:r>
                  <a:rPr lang="en-US" sz="4000" dirty="0">
                    <a:latin typeface="Garamond" panose="02020404030301010803" pitchFamily="18" charset="0"/>
                  </a:rPr>
                  <a:t>~ Uniform(0, 1)</a:t>
                </a:r>
              </a:p>
              <a:p>
                <a:pPr marL="0" indent="0" algn="ctr">
                  <a:buNone/>
                </a:pPr>
                <a:endParaRPr lang="en-US" sz="4000" dirty="0">
                  <a:latin typeface="Garamond" panose="02020404030301010803" pitchFamily="18" charset="0"/>
                </a:endParaRPr>
              </a:p>
            </p:txBody>
          </p:sp>
        </mc:Choice>
        <mc:Fallback>
          <p:sp>
            <p:nvSpPr>
              <p:cNvPr id="3" name="Content Placeholder 2">
                <a:extLst>
                  <a:ext uri="{FF2B5EF4-FFF2-40B4-BE49-F238E27FC236}">
                    <a16:creationId xmlns:a16="http://schemas.microsoft.com/office/drawing/2014/main" id="{9D9133BF-258C-CA46-A8CC-36E334438B50}"/>
                  </a:ext>
                </a:extLst>
              </p:cNvPr>
              <p:cNvSpPr>
                <a:spLocks noGrp="1" noRot="1" noChangeAspect="1" noMove="1" noResize="1" noEditPoints="1" noAdjustHandles="1" noChangeArrowheads="1" noChangeShapeType="1" noTextEdit="1"/>
              </p:cNvSpPr>
              <p:nvPr>
                <p:ph idx="1"/>
              </p:nvPr>
            </p:nvSpPr>
            <p:spPr>
              <a:xfrm>
                <a:off x="628650" y="2224242"/>
                <a:ext cx="7886700" cy="3726084"/>
              </a:xfrm>
              <a:blipFill>
                <a:blip r:embed="rId3"/>
                <a:stretch>
                  <a:fillRect t="-4407" b="-14576"/>
                </a:stretch>
              </a:blipFill>
            </p:spPr>
            <p:txBody>
              <a:bodyPr/>
              <a:lstStyle/>
              <a:p>
                <a:r>
                  <a:rPr lang="en-US">
                    <a:noFill/>
                  </a:rPr>
                  <a:t> </a:t>
                </a:r>
              </a:p>
            </p:txBody>
          </p:sp>
        </mc:Fallback>
      </mc:AlternateContent>
    </p:spTree>
    <p:extLst>
      <p:ext uri="{BB962C8B-B14F-4D97-AF65-F5344CB8AC3E}">
        <p14:creationId xmlns:p14="http://schemas.microsoft.com/office/powerpoint/2010/main" val="3753130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9133BF-258C-CA46-A8CC-36E334438B50}"/>
              </a:ext>
            </a:extLst>
          </p:cNvPr>
          <p:cNvSpPr>
            <a:spLocks noGrp="1"/>
          </p:cNvSpPr>
          <p:nvPr>
            <p:ph idx="1"/>
          </p:nvPr>
        </p:nvSpPr>
        <p:spPr>
          <a:xfrm>
            <a:off x="428625" y="2243591"/>
            <a:ext cx="8286750" cy="3944935"/>
          </a:xfrm>
        </p:spPr>
        <p:txBody>
          <a:bodyPr>
            <a:noAutofit/>
          </a:bodyPr>
          <a:lstStyle/>
          <a:p>
            <a:pPr marL="0" indent="0">
              <a:buNone/>
            </a:pPr>
            <a:r>
              <a:rPr lang="en-US" sz="1800" dirty="0">
                <a:latin typeface="Monaco" pitchFamily="2" charset="0"/>
              </a:rPr>
              <a:t>m5.7 &lt;- map(</a:t>
            </a:r>
          </a:p>
          <a:p>
            <a:pPr marL="0" indent="0">
              <a:buNone/>
            </a:pPr>
            <a:r>
              <a:rPr lang="en-US" sz="1800" dirty="0">
                <a:latin typeface="Monaco" pitchFamily="2" charset="0"/>
              </a:rPr>
              <a:t>  </a:t>
            </a:r>
            <a:r>
              <a:rPr lang="en-US" sz="1800" dirty="0" err="1">
                <a:latin typeface="Monaco" pitchFamily="2" charset="0"/>
              </a:rPr>
              <a:t>alist</a:t>
            </a:r>
            <a:r>
              <a:rPr lang="en-US" sz="1800" dirty="0">
                <a:latin typeface="Monaco" pitchFamily="2" charset="0"/>
              </a:rPr>
              <a:t>(</a:t>
            </a:r>
          </a:p>
          <a:p>
            <a:pPr marL="0" indent="0">
              <a:buNone/>
            </a:pPr>
            <a:r>
              <a:rPr lang="en-US" sz="1800" dirty="0">
                <a:latin typeface="Monaco" pitchFamily="2" charset="0"/>
              </a:rPr>
              <a:t>    </a:t>
            </a:r>
            <a:r>
              <a:rPr lang="en-US" sz="1800" dirty="0" err="1">
                <a:latin typeface="Monaco" pitchFamily="2" charset="0"/>
              </a:rPr>
              <a:t>kcal.per.g</a:t>
            </a:r>
            <a:r>
              <a:rPr lang="en-US" sz="1800" dirty="0">
                <a:latin typeface="Monaco" pitchFamily="2" charset="0"/>
              </a:rPr>
              <a:t> ~ </a:t>
            </a:r>
            <a:r>
              <a:rPr lang="en-US" sz="1800" dirty="0" err="1">
                <a:latin typeface="Monaco" pitchFamily="2" charset="0"/>
              </a:rPr>
              <a:t>dnorm</a:t>
            </a:r>
            <a:r>
              <a:rPr lang="en-US" sz="1800" dirty="0">
                <a:latin typeface="Monaco" pitchFamily="2" charset="0"/>
              </a:rPr>
              <a:t>(mu, sigma),</a:t>
            </a:r>
          </a:p>
          <a:p>
            <a:pPr marL="0" indent="0">
              <a:buNone/>
            </a:pPr>
            <a:r>
              <a:rPr lang="en-US" sz="1800" dirty="0">
                <a:latin typeface="Monaco" pitchFamily="2" charset="0"/>
              </a:rPr>
              <a:t>    mu &lt;- a + </a:t>
            </a:r>
            <a:r>
              <a:rPr lang="en-US" sz="1800" dirty="0" err="1">
                <a:latin typeface="Monaco" pitchFamily="2" charset="0"/>
              </a:rPr>
              <a:t>bn</a:t>
            </a:r>
            <a:r>
              <a:rPr lang="en-US" sz="1800" dirty="0">
                <a:latin typeface="Monaco" pitchFamily="2" charset="0"/>
              </a:rPr>
              <a:t>*</a:t>
            </a:r>
            <a:r>
              <a:rPr lang="en-US" sz="1800" dirty="0" err="1">
                <a:latin typeface="Monaco" pitchFamily="2" charset="0"/>
              </a:rPr>
              <a:t>neocortex.perc</a:t>
            </a:r>
            <a:r>
              <a:rPr lang="en-US" sz="1800" dirty="0">
                <a:latin typeface="Monaco" pitchFamily="2" charset="0"/>
              </a:rPr>
              <a:t> + </a:t>
            </a:r>
            <a:r>
              <a:rPr lang="en-US" sz="1800" dirty="0" err="1">
                <a:latin typeface="Monaco" pitchFamily="2" charset="0"/>
              </a:rPr>
              <a:t>bm</a:t>
            </a:r>
            <a:r>
              <a:rPr lang="en-US" sz="1800" dirty="0">
                <a:latin typeface="Monaco" pitchFamily="2" charset="0"/>
              </a:rPr>
              <a:t>*</a:t>
            </a:r>
            <a:r>
              <a:rPr lang="en-US" sz="1800" dirty="0" err="1">
                <a:latin typeface="Monaco" pitchFamily="2" charset="0"/>
              </a:rPr>
              <a:t>log.mass</a:t>
            </a:r>
            <a:r>
              <a:rPr lang="en-US" sz="1800" dirty="0">
                <a:latin typeface="Monaco" pitchFamily="2" charset="0"/>
              </a:rPr>
              <a:t>,</a:t>
            </a:r>
          </a:p>
          <a:p>
            <a:pPr marL="0" indent="0">
              <a:buNone/>
            </a:pPr>
            <a:r>
              <a:rPr lang="en-US" sz="1800" dirty="0">
                <a:latin typeface="Monaco" pitchFamily="2" charset="0"/>
              </a:rPr>
              <a:t>    a ~ </a:t>
            </a:r>
            <a:r>
              <a:rPr lang="en-US" sz="1800" dirty="0" err="1">
                <a:latin typeface="Monaco" pitchFamily="2" charset="0"/>
              </a:rPr>
              <a:t>dnorm</a:t>
            </a:r>
            <a:r>
              <a:rPr lang="en-US" sz="1800" dirty="0">
                <a:latin typeface="Monaco" pitchFamily="2" charset="0"/>
              </a:rPr>
              <a:t>(0, 100), # prior for the intercept</a:t>
            </a:r>
          </a:p>
          <a:p>
            <a:pPr marL="0" indent="0">
              <a:buNone/>
            </a:pPr>
            <a:r>
              <a:rPr lang="en-US" sz="1800" dirty="0">
                <a:latin typeface="Monaco" pitchFamily="2" charset="0"/>
              </a:rPr>
              <a:t>    </a:t>
            </a:r>
            <a:r>
              <a:rPr lang="en-US" sz="1800" dirty="0" err="1">
                <a:latin typeface="Monaco" pitchFamily="2" charset="0"/>
              </a:rPr>
              <a:t>bn</a:t>
            </a:r>
            <a:r>
              <a:rPr lang="en-US" sz="1800" dirty="0">
                <a:latin typeface="Monaco" pitchFamily="2" charset="0"/>
              </a:rPr>
              <a:t> ~ </a:t>
            </a:r>
            <a:r>
              <a:rPr lang="en-US" sz="1800" dirty="0" err="1">
                <a:latin typeface="Monaco" pitchFamily="2" charset="0"/>
              </a:rPr>
              <a:t>dnorm</a:t>
            </a:r>
            <a:r>
              <a:rPr lang="en-US" sz="1800" dirty="0">
                <a:latin typeface="Monaco" pitchFamily="2" charset="0"/>
              </a:rPr>
              <a:t>(0, 1), # prior for the np effect</a:t>
            </a:r>
          </a:p>
          <a:p>
            <a:pPr marL="0" indent="0">
              <a:buNone/>
            </a:pPr>
            <a:r>
              <a:rPr lang="en-US" sz="1800" dirty="0">
                <a:latin typeface="Monaco" pitchFamily="2" charset="0"/>
              </a:rPr>
              <a:t>    </a:t>
            </a:r>
            <a:r>
              <a:rPr lang="en-US" sz="1800" dirty="0" err="1">
                <a:latin typeface="Monaco" pitchFamily="2" charset="0"/>
              </a:rPr>
              <a:t>bm</a:t>
            </a:r>
            <a:r>
              <a:rPr lang="en-US" sz="1800" dirty="0">
                <a:latin typeface="Monaco" pitchFamily="2" charset="0"/>
              </a:rPr>
              <a:t> ~ </a:t>
            </a:r>
            <a:r>
              <a:rPr lang="en-US" sz="1800" dirty="0" err="1">
                <a:latin typeface="Monaco" pitchFamily="2" charset="0"/>
              </a:rPr>
              <a:t>dnorm</a:t>
            </a:r>
            <a:r>
              <a:rPr lang="en-US" sz="1800" dirty="0">
                <a:latin typeface="Monaco" pitchFamily="2" charset="0"/>
              </a:rPr>
              <a:t>(0, 1), # prior for the body mass effect</a:t>
            </a:r>
          </a:p>
          <a:p>
            <a:pPr marL="0" indent="0">
              <a:buNone/>
            </a:pPr>
            <a:r>
              <a:rPr lang="en-US" sz="1800" dirty="0">
                <a:latin typeface="Monaco" pitchFamily="2" charset="0"/>
              </a:rPr>
              <a:t>    sigma ~ </a:t>
            </a:r>
            <a:r>
              <a:rPr lang="en-US" sz="1800" dirty="0" err="1">
                <a:latin typeface="Monaco" pitchFamily="2" charset="0"/>
              </a:rPr>
              <a:t>dunif</a:t>
            </a:r>
            <a:r>
              <a:rPr lang="en-US" sz="1800" dirty="0">
                <a:latin typeface="Monaco" pitchFamily="2" charset="0"/>
              </a:rPr>
              <a:t>(0, 1) # prior for the standard deviation</a:t>
            </a:r>
          </a:p>
          <a:p>
            <a:pPr marL="0" indent="0">
              <a:buNone/>
            </a:pPr>
            <a:r>
              <a:rPr lang="en-US" sz="1800" dirty="0">
                <a:latin typeface="Monaco" pitchFamily="2" charset="0"/>
              </a:rPr>
              <a:t>  ),</a:t>
            </a:r>
          </a:p>
          <a:p>
            <a:pPr marL="0" indent="0">
              <a:buNone/>
            </a:pPr>
            <a:r>
              <a:rPr lang="en-US" sz="1800" dirty="0">
                <a:latin typeface="Monaco" pitchFamily="2" charset="0"/>
              </a:rPr>
              <a:t>  data = dcc</a:t>
            </a:r>
          </a:p>
          <a:p>
            <a:pPr marL="0" indent="0">
              <a:buNone/>
            </a:pPr>
            <a:r>
              <a:rPr lang="en-US" sz="1800" dirty="0">
                <a:latin typeface="Monaco" pitchFamily="2" charset="0"/>
              </a:rPr>
              <a:t>)</a:t>
            </a:r>
          </a:p>
        </p:txBody>
      </p:sp>
      <p:sp>
        <p:nvSpPr>
          <p:cNvPr id="8" name="Title 1">
            <a:extLst>
              <a:ext uri="{FF2B5EF4-FFF2-40B4-BE49-F238E27FC236}">
                <a16:creationId xmlns:a16="http://schemas.microsoft.com/office/drawing/2014/main" id="{337E0619-FE50-344B-9C3A-93A9197352F3}"/>
              </a:ext>
            </a:extLst>
          </p:cNvPr>
          <p:cNvSpPr>
            <a:spLocks noGrp="1"/>
          </p:cNvSpPr>
          <p:nvPr>
            <p:ph type="title"/>
          </p:nvPr>
        </p:nvSpPr>
        <p:spPr>
          <a:xfrm>
            <a:off x="628650" y="365126"/>
            <a:ext cx="7886700" cy="1325563"/>
          </a:xfrm>
        </p:spPr>
        <p:txBody>
          <a:bodyPr>
            <a:normAutofit/>
          </a:bodyPr>
          <a:lstStyle/>
          <a:p>
            <a:pPr algn="ctr"/>
            <a:r>
              <a:rPr lang="en-US" dirty="0">
                <a:latin typeface="Garamond" panose="02020404030301010803" pitchFamily="18" charset="0"/>
              </a:rPr>
              <a:t>Multiple Regression for</a:t>
            </a:r>
            <a:br>
              <a:rPr lang="en-US" dirty="0">
                <a:latin typeface="Garamond" panose="02020404030301010803" pitchFamily="18" charset="0"/>
              </a:rPr>
            </a:br>
            <a:r>
              <a:rPr lang="en-US" dirty="0">
                <a:latin typeface="Garamond" panose="02020404030301010803" pitchFamily="18" charset="0"/>
              </a:rPr>
              <a:t>Milk Energy Data </a:t>
            </a:r>
          </a:p>
        </p:txBody>
      </p:sp>
    </p:spTree>
    <p:extLst>
      <p:ext uri="{BB962C8B-B14F-4D97-AF65-F5344CB8AC3E}">
        <p14:creationId xmlns:p14="http://schemas.microsoft.com/office/powerpoint/2010/main" val="224363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1474-3096-D245-A648-F680EAD233AB}"/>
              </a:ext>
            </a:extLst>
          </p:cNvPr>
          <p:cNvSpPr>
            <a:spLocks noGrp="1"/>
          </p:cNvSpPr>
          <p:nvPr>
            <p:ph type="title"/>
          </p:nvPr>
        </p:nvSpPr>
        <p:spPr/>
        <p:txBody>
          <a:bodyPr>
            <a:normAutofit/>
          </a:bodyPr>
          <a:lstStyle/>
          <a:p>
            <a:pPr algn="ctr"/>
            <a:r>
              <a:rPr lang="en-US" dirty="0">
                <a:latin typeface="Garamond" panose="02020404030301010803" pitchFamily="18" charset="0"/>
              </a:rPr>
              <a:t>So Why Not Include </a:t>
            </a:r>
            <a:br>
              <a:rPr lang="en-US" dirty="0">
                <a:latin typeface="Garamond" panose="02020404030301010803" pitchFamily="18" charset="0"/>
              </a:rPr>
            </a:br>
            <a:r>
              <a:rPr lang="en-US" dirty="0">
                <a:latin typeface="Garamond" panose="02020404030301010803" pitchFamily="18" charset="0"/>
              </a:rPr>
              <a:t>All Predictors All The Time?</a:t>
            </a:r>
            <a:endParaRPr lang="en-US" sz="3600" dirty="0">
              <a:latin typeface="Monaco" pitchFamily="2" charset="0"/>
            </a:endParaRPr>
          </a:p>
        </p:txBody>
      </p:sp>
      <p:sp>
        <p:nvSpPr>
          <p:cNvPr id="5" name="Content Placeholder 4">
            <a:extLst>
              <a:ext uri="{FF2B5EF4-FFF2-40B4-BE49-F238E27FC236}">
                <a16:creationId xmlns:a16="http://schemas.microsoft.com/office/drawing/2014/main" id="{5BAC1A29-3E5A-BB42-9BD0-143C8DC3B575}"/>
              </a:ext>
            </a:extLst>
          </p:cNvPr>
          <p:cNvSpPr>
            <a:spLocks noGrp="1"/>
          </p:cNvSpPr>
          <p:nvPr>
            <p:ph idx="1"/>
          </p:nvPr>
        </p:nvSpPr>
        <p:spPr>
          <a:xfrm>
            <a:off x="628650" y="1915270"/>
            <a:ext cx="7886700" cy="4722132"/>
          </a:xfrm>
        </p:spPr>
        <p:txBody>
          <a:bodyPr>
            <a:normAutofit fontScale="92500"/>
          </a:bodyPr>
          <a:lstStyle/>
          <a:p>
            <a:pPr marL="0" indent="0">
              <a:buNone/>
            </a:pPr>
            <a:r>
              <a:rPr lang="en-US" i="1" dirty="0">
                <a:latin typeface="Garamond" panose="02020404030301010803" pitchFamily="18" charset="0"/>
              </a:rPr>
              <a:t>1) Multicollinearity</a:t>
            </a:r>
          </a:p>
          <a:p>
            <a:pPr lvl="1"/>
            <a:r>
              <a:rPr lang="en-US" dirty="0">
                <a:latin typeface="Garamond" panose="02020404030301010803" pitchFamily="18" charset="0"/>
              </a:rPr>
              <a:t>A very strong correlation between two predictor variables</a:t>
            </a:r>
          </a:p>
          <a:p>
            <a:pPr lvl="1"/>
            <a:r>
              <a:rPr lang="en-US" dirty="0">
                <a:latin typeface="Garamond" panose="02020404030301010803" pitchFamily="18" charset="0"/>
              </a:rPr>
              <a:t>In the extreme, this means the two variables contain the same information</a:t>
            </a:r>
          </a:p>
          <a:p>
            <a:pPr marL="0" indent="0">
              <a:buNone/>
            </a:pPr>
            <a:endParaRPr lang="en-US" dirty="0">
              <a:latin typeface="Garamond" panose="02020404030301010803" pitchFamily="18" charset="0"/>
            </a:endParaRPr>
          </a:p>
          <a:p>
            <a:pPr marL="0" indent="0">
              <a:buNone/>
            </a:pPr>
            <a:r>
              <a:rPr lang="en-US" dirty="0">
                <a:latin typeface="Garamond" panose="02020404030301010803" pitchFamily="18" charset="0"/>
              </a:rPr>
              <a:t>2) </a:t>
            </a:r>
            <a:r>
              <a:rPr lang="en-US" i="1" dirty="0">
                <a:latin typeface="Garamond" panose="02020404030301010803" pitchFamily="18" charset="0"/>
              </a:rPr>
              <a:t>Post-Treatment Bias</a:t>
            </a:r>
          </a:p>
          <a:p>
            <a:pPr lvl="1"/>
            <a:r>
              <a:rPr lang="en-US" dirty="0">
                <a:latin typeface="Garamond" panose="02020404030301010803" pitchFamily="18" charset="0"/>
              </a:rPr>
              <a:t>Including variables that are consequences of other variables</a:t>
            </a:r>
          </a:p>
          <a:p>
            <a:pPr marL="0" indent="0">
              <a:buNone/>
            </a:pPr>
            <a:endParaRPr lang="en-US" dirty="0">
              <a:latin typeface="Garamond" panose="02020404030301010803" pitchFamily="18" charset="0"/>
            </a:endParaRPr>
          </a:p>
          <a:p>
            <a:pPr marL="0" indent="0">
              <a:buNone/>
            </a:pPr>
            <a:r>
              <a:rPr lang="en-US" dirty="0">
                <a:latin typeface="Garamond" panose="02020404030301010803" pitchFamily="18" charset="0"/>
              </a:rPr>
              <a:t>3) </a:t>
            </a:r>
            <a:r>
              <a:rPr lang="en-US" i="1" dirty="0">
                <a:latin typeface="Garamond" panose="02020404030301010803" pitchFamily="18" charset="0"/>
              </a:rPr>
              <a:t>Overfitting</a:t>
            </a:r>
          </a:p>
          <a:p>
            <a:pPr lvl="1"/>
            <a:r>
              <a:rPr lang="en-US" dirty="0">
                <a:latin typeface="Garamond" panose="02020404030301010803" pitchFamily="18" charset="0"/>
              </a:rPr>
              <a:t>Focuses on the utility of a model for out-of-sample prediction</a:t>
            </a:r>
          </a:p>
          <a:p>
            <a:pPr lvl="1"/>
            <a:r>
              <a:rPr lang="en-US" dirty="0">
                <a:latin typeface="Garamond" panose="02020404030301010803" pitchFamily="18" charset="0"/>
              </a:rPr>
              <a:t>A motivating problem for model selection procedures</a:t>
            </a:r>
          </a:p>
        </p:txBody>
      </p:sp>
    </p:spTree>
    <p:extLst>
      <p:ext uri="{BB962C8B-B14F-4D97-AF65-F5344CB8AC3E}">
        <p14:creationId xmlns:p14="http://schemas.microsoft.com/office/powerpoint/2010/main" val="90833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9610</TotalTime>
  <Words>1055</Words>
  <Application>Microsoft Macintosh PowerPoint</Application>
  <PresentationFormat>On-screen Show (4:3)</PresentationFormat>
  <Paragraphs>139</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 Math</vt:lpstr>
      <vt:lpstr>Garamond</vt:lpstr>
      <vt:lpstr>Monaco</vt:lpstr>
      <vt:lpstr>Office Theme</vt:lpstr>
      <vt:lpstr>Introduction to Statistics for  Ecology and Evolutionary Biology  Multiple Regression  Week 07 11 March 2019 </vt:lpstr>
      <vt:lpstr>PowerPoint Presentation</vt:lpstr>
      <vt:lpstr>PowerPoint Presentation</vt:lpstr>
      <vt:lpstr>Benefits of Multiple Regression</vt:lpstr>
      <vt:lpstr>Spurious Correlation</vt:lpstr>
      <vt:lpstr>Three Visualizations of  Multiple Regression Fits</vt:lpstr>
      <vt:lpstr>Multiple Regression for Milk Energy Data </vt:lpstr>
      <vt:lpstr>Multiple Regression for Milk Energy Data </vt:lpstr>
      <vt:lpstr>So Why Not Include  All Predictors All The Time?</vt:lpstr>
      <vt:lpstr>Multicollinearity</vt:lpstr>
      <vt:lpstr>PowerPoint Presentation</vt:lpstr>
      <vt:lpstr>Multicollinearity</vt:lpstr>
      <vt:lpstr>Multicollinearity</vt:lpstr>
      <vt:lpstr>Linear Regression for Human Height: Categorical Predictor</vt:lpstr>
      <vt:lpstr>Linear Regression for Human Height: Categorical Predictor</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246</cp:revision>
  <dcterms:created xsi:type="dcterms:W3CDTF">2019-02-10T22:55:32Z</dcterms:created>
  <dcterms:modified xsi:type="dcterms:W3CDTF">2019-03-11T03:25:08Z</dcterms:modified>
</cp:coreProperties>
</file>